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6" r:id="rId6"/>
    <p:sldId id="261" r:id="rId7"/>
    <p:sldId id="263" r:id="rId8"/>
    <p:sldId id="267" r:id="rId9"/>
    <p:sldId id="279" r:id="rId10"/>
    <p:sldId id="276" r:id="rId11"/>
    <p:sldId id="277" r:id="rId12"/>
    <p:sldId id="278" r:id="rId13"/>
    <p:sldId id="281" r:id="rId14"/>
    <p:sldId id="280" r:id="rId15"/>
    <p:sldId id="282" r:id="rId16"/>
    <p:sldId id="265" r:id="rId17"/>
    <p:sldId id="264" r:id="rId18"/>
    <p:sldId id="284" r:id="rId19"/>
    <p:sldId id="283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BA6F4-8982-DB40-94BC-D715CA67E272}" v="1" dt="2024-10-11T12:58:54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9EE3-3BB1-F247-A073-A8B437F785E0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2F10B-FF08-7940-BD24-30837FD66D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4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816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07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0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1ED2BE-E6B2-9240-8600-9FB5B6AA0680}" type="slidenum">
              <a:rPr lang="el-GR" sz="120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2F10B-FF08-7940-BD24-30837FD66D15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507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B307-D61D-2C82-40B9-EBB33E8A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A5130-A0DD-52CE-4D6B-8DDA7CF03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AD047-E780-78A2-1C40-672187BF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42EBD-126A-6E20-878B-DFEF4EFB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9C2D7-420E-8F6C-2DFD-7B984975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58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B28D3-564F-2927-E997-C0C2253B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B85EE-33EC-A6AD-56B0-34F73FD59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BEBA2-2B45-D7F7-D1BA-B9961479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C091-D563-B6B9-CA7D-5B239A61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3D197-431F-0300-0E94-7C526782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699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C8B75-2F32-87E6-6790-166A01CF1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77299C-3A24-9943-1556-490AF50AF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52DA6-8C4F-A454-3C69-A87DC88B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4879-C68A-AD1B-3B3E-20151161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981DB-94B7-6C93-73FC-C5814DD7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509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B98D-0AAA-FD83-5193-26F790E8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F9C3E-80C6-1CBE-62EA-EE70FA86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225A2-4279-9062-86F6-BD46D07DB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891C0-954E-1A24-5D6A-E7CCED0B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41086-1363-104C-BA6F-593368D0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30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B623-935A-960A-03E7-F0B805FE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8AF46-2E86-9204-9C80-834C1E3D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112CF-3E74-043F-9D25-66C0891FE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5675-26C6-6A96-B1E1-E4EE3492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197B3-8142-0BAA-2E7D-2A2529A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199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BF15-395B-D2C0-37C4-7842C765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F5CC-9280-E0DB-69A1-5F490A640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DD46C-200F-7F75-1712-E03D32AE7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D451E-7807-CF3E-774D-E4A4C4B1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242D1-6C4E-9E9E-6D0A-7A09BB99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07AD3-3975-88F3-D0F6-20494C8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23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4D47-899F-73DA-5075-CFA6FECC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F7347-F494-9D37-2E02-8E6BF757F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BC067-DA19-4368-F719-825CD121E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AFA31-EBF8-E2DD-CFB6-1D5830D0A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F61E7-31CA-1EDE-8339-1B3FD1393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BA8F53-C50F-F37E-7DC8-755A000E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DDDE1-66EF-A495-73FA-82C9D6A4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38297D-4D62-3D01-C0A0-9FEA7F05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357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9E42-5D04-BF56-A58F-255D667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FD914-1E33-36B7-C55C-44090EA5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9097-F2FC-74DC-7475-ED124133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343E4-1BCC-0B31-533E-6968D4A3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527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B12732-7095-E795-C073-6AC113F6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27CDD-6792-9F4F-4E9A-5A0C9F71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E174-2520-3FA8-2219-421481FB7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87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BC13-A5C0-512B-0994-422B18A4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8F49-EBF9-F5BD-48B3-B1720B7B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6A247-86FA-6F03-ECC9-522FA8E38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C9049-3FFC-9DD7-B996-1A7046DB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00AB8-B536-E282-3B0F-77D1CE4C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2372-7C34-8DEB-35E6-B0C2408B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548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EFF23-9B9F-1A38-7DA0-52136E27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89B17-7EF2-2EA7-A5F8-2A87BE6C9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D047-1038-EB95-B5C6-C2E2DB708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ED82D-238D-4E15-46D6-F8CE704D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19299-6BC1-8A61-1CB4-314A576B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C3976-A8C4-717B-F264-4A745A6C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2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3E5CB2-0C3E-E9EB-4A7C-593CD0FD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57E40-3842-96FC-458E-748673FF8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23EF4-A5A0-4B70-2B8D-4D5EDF501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D2803-6D91-5F43-A2C2-0D4E730E90CF}" type="datetimeFigureOut">
              <a:rPr lang="x-none" smtClean="0"/>
              <a:t>1/7/2025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A293B-37E5-8752-663D-DA62F5D2D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B2443-7FA9-C7CB-81C5-87B5500C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A3D78-F07B-8B46-92F8-B90537AE1C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33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daily.com/944063/improving-the-educational-environment-with-the-reggio-emilia-approach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rap.warwick.ac.uk/5837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rap.warwick.ac.uk/5837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rap.warwick.ac.uk/58372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1974A-C0F5-4C32-CC94-450BE5CD11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6" y="859455"/>
            <a:ext cx="919065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Κοινωνικοποίηση μέσα από τις Τέχνες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4776" y="2039601"/>
            <a:ext cx="100448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200" dirty="0"/>
              <a:t>Κοινωνικός χαρακτήρας των Τεχνών: Το προϊόν προκύπτει μέσα από συλλογική προσπάθεια.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Κοινά βιώματα και κοινός στόχος </a:t>
            </a:r>
            <a:r>
              <a:rPr lang="en-US" sz="3200" i="1" dirty="0"/>
              <a:t>(</a:t>
            </a:r>
            <a:r>
              <a:rPr lang="en-US" sz="3200" i="1" dirty="0" err="1"/>
              <a:t>Neelands</a:t>
            </a:r>
            <a:r>
              <a:rPr lang="en-US" sz="3200" i="1" dirty="0"/>
              <a:t> 2004</a:t>
            </a:r>
            <a:r>
              <a:rPr lang="el-GR" sz="3200" i="1" dirty="0"/>
              <a:t>).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Αίσθημα συλλογικότητας και στόχου προωθούν τη διαδικασία δημιουργίας </a:t>
            </a:r>
            <a:r>
              <a:rPr lang="el-GR" sz="3200" i="1" dirty="0"/>
              <a:t>(</a:t>
            </a:r>
            <a:r>
              <a:rPr lang="en-US" sz="3200" i="1" dirty="0"/>
              <a:t>O’Neill 1995)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Η ευτυχία</a:t>
            </a:r>
            <a:r>
              <a:rPr lang="en-US" sz="3200" dirty="0"/>
              <a:t> </a:t>
            </a:r>
            <a:r>
              <a:rPr lang="el-GR" sz="3200" dirty="0"/>
              <a:t>και η ευημερία προκύπτουν μέσα από τις κοινωνικές επαφές και μέσα από την εμπλοκή με τις τέχνες </a:t>
            </a:r>
            <a:r>
              <a:rPr lang="el-GR" sz="3200" i="1" dirty="0"/>
              <a:t>(</a:t>
            </a:r>
            <a:r>
              <a:rPr lang="en-US" sz="3200" i="1" dirty="0" err="1"/>
              <a:t>Ehrenreich</a:t>
            </a:r>
            <a:r>
              <a:rPr lang="en-US" sz="3200" i="1" dirty="0"/>
              <a:t> 2007)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endParaRPr lang="en-US" sz="3200" dirty="0"/>
          </a:p>
          <a:p>
            <a:pPr marL="457200" indent="-457200">
              <a:buFont typeface="Wingdings" charset="2"/>
              <a:buChar char="²"/>
            </a:pPr>
            <a:endParaRPr lang="el-GR" sz="3200" dirty="0"/>
          </a:p>
          <a:p>
            <a:pPr marL="457200" indent="-457200"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543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6" y="859455"/>
            <a:ext cx="85492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/>
              <a:t>Αυτοεκτίμηση και αυτοπεποίθηση μέσα από τις Τέχνες</a:t>
            </a:r>
            <a:endParaRPr lang="el-GR" sz="4000" b="1" dirty="0"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0233" y="2013947"/>
            <a:ext cx="100448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200" dirty="0"/>
              <a:t>Οι ιδέες και οι απόψεις τους εισακούονται και λαμβάνονται υπόψην </a:t>
            </a:r>
            <a:r>
              <a:rPr lang="el-GR" sz="3200" i="1" dirty="0"/>
              <a:t>(</a:t>
            </a:r>
            <a:r>
              <a:rPr lang="en-US" sz="3200" i="1" dirty="0"/>
              <a:t>Rawls 1972)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Βιώνουν ένα αίσθημα επιτεύγματος, τόσο με την παρουσίαση ενός έργου που αποτελεί δικό τους προϊόν, όσο και με την ερμηνεία τους μπροστά σε κοινό </a:t>
            </a:r>
            <a:r>
              <a:rPr lang="el-GR" sz="3200" i="1" dirty="0"/>
              <a:t>(</a:t>
            </a:r>
            <a:r>
              <a:rPr lang="en-US" sz="3200" i="1" dirty="0"/>
              <a:t>Taylor and Warner 2006)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Λαμβάνουν επαίνους από το κοινό και ταυτίζονται με ένα υψηλής αισθητικής προϊόν </a:t>
            </a:r>
            <a:r>
              <a:rPr lang="el-GR" sz="3200" i="1" dirty="0"/>
              <a:t>(</a:t>
            </a:r>
            <a:r>
              <a:rPr lang="en-US" sz="3200" i="1" dirty="0"/>
              <a:t>Winston 2010)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endParaRPr lang="en-US" sz="3200" dirty="0"/>
          </a:p>
          <a:p>
            <a:pPr marL="457200" indent="-457200"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50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6" y="859455"/>
            <a:ext cx="85492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Αυτοπειθαρχία μέσα από τις Τέχνες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8919" y="2090913"/>
            <a:ext cx="10044809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200" dirty="0"/>
              <a:t>Η παραγωγή ενός ποιοτικού αισθητικά προϊόντος είναι ευθύνη που βαραίνει τους συμμετέχοντες.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Λήψη συλλογικών αποφάσεων ως προς τη μορφή του προϊόντος.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Σε περιπτώσεις καταμερισμού ευθυνών ανάμεσα στους συμμετέχοντες, οι μαθητές επιδεικνύουν ωριμότητα και αυτοπειθαρχία </a:t>
            </a:r>
            <a:r>
              <a:rPr lang="en-US" sz="3200" i="1" dirty="0"/>
              <a:t>(</a:t>
            </a:r>
            <a:r>
              <a:rPr lang="en-US" sz="3200" i="1" dirty="0" err="1"/>
              <a:t>Heathcote</a:t>
            </a:r>
            <a:r>
              <a:rPr lang="en-US" sz="3200" i="1" dirty="0"/>
              <a:t> 1984)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endParaRPr lang="en-US" sz="3200" dirty="0"/>
          </a:p>
          <a:p>
            <a:pPr marL="457200" indent="-457200">
              <a:buFont typeface="Wingdings" charset="2"/>
              <a:buChar char="²"/>
            </a:pPr>
            <a:endParaRPr lang="el-GR" sz="3200" dirty="0"/>
          </a:p>
          <a:p>
            <a:pPr marL="457200" indent="-457200">
              <a:buFont typeface="Wingdings" charset="2"/>
              <a:buChar char="²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20715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0523" y="410486"/>
            <a:ext cx="90367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Ομορφιά και αισθητική ευχαρίστηση μέσα από τις Τέχνες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3461" y="1808704"/>
            <a:ext cx="10044809" cy="4755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200" dirty="0"/>
              <a:t>Οι Τέχνες προσφέρουν ομορφιά μέσα από τη δημιουργία αισθητικά ευχάριστων χώρων, είτε πραγματικών </a:t>
            </a:r>
            <a:r>
              <a:rPr lang="el-GR" sz="3200" i="1" dirty="0"/>
              <a:t>(Εικαστική Αγωγή), </a:t>
            </a:r>
            <a:r>
              <a:rPr lang="el-GR" sz="3200" dirty="0"/>
              <a:t>είτε φανταστικών </a:t>
            </a:r>
            <a:r>
              <a:rPr lang="el-GR" sz="3200" i="1" dirty="0"/>
              <a:t>(Θέατρο, Δημιουργική Κίνηση, Μουσική) (</a:t>
            </a:r>
            <a:r>
              <a:rPr lang="en-US" sz="3200" i="1" dirty="0"/>
              <a:t>Winston 2010).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i="1" dirty="0"/>
              <a:t>Το παράδειγμα των </a:t>
            </a:r>
            <a:r>
              <a:rPr lang="en-US" sz="3200" i="1" dirty="0"/>
              <a:t>Reggio Emilia </a:t>
            </a:r>
            <a:r>
              <a:rPr lang="en-US" sz="3200" i="1" dirty="0" err="1"/>
              <a:t>schools</a:t>
            </a:r>
            <a:r>
              <a:rPr lang="en-US" sz="1500" i="1" dirty="0" err="1">
                <a:hlinkClick r:id="rId3"/>
              </a:rPr>
              <a:t>https</a:t>
            </a:r>
            <a:r>
              <a:rPr lang="en-US" sz="1500" i="1" dirty="0">
                <a:hlinkClick r:id="rId3"/>
              </a:rPr>
              <a:t>://www.archdaily.com/944063/improving-the-educational-environment-with-the-reggio-emilia-approach</a:t>
            </a:r>
            <a:endParaRPr lang="el-GR" sz="3200" i="1" dirty="0"/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Το ποιοτικό αισθητικά προϊόν ως δώρο για τους οικείους των συμμετεχόντων </a:t>
            </a:r>
            <a:r>
              <a:rPr lang="el-GR" sz="3200" i="1" dirty="0"/>
              <a:t>(</a:t>
            </a:r>
            <a:r>
              <a:rPr lang="en-US" sz="3200" i="1" dirty="0"/>
              <a:t>Nicholson 2005</a:t>
            </a:r>
            <a:r>
              <a:rPr lang="el-GR" sz="3200" i="1" dirty="0"/>
              <a:t>).</a:t>
            </a:r>
            <a:endParaRPr lang="el-GR" sz="3200" dirty="0"/>
          </a:p>
          <a:p>
            <a:pPr marL="457200" indent="-457200">
              <a:buFont typeface="Wingdings" charset="2"/>
              <a:buChar char="²"/>
            </a:pP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45598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6380" y="551591"/>
            <a:ext cx="85492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Μεθοδολογικοί περιορισμοί και ερευνητικές προκλήσεις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6487" y="1860014"/>
            <a:ext cx="10044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200" dirty="0"/>
              <a:t>Μικρή χρονική διάρκεια της έρευνας.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Εξωγενείς παράγοντες</a:t>
            </a:r>
            <a:r>
              <a:rPr lang="en-US" sz="3200" dirty="0"/>
              <a:t> </a:t>
            </a:r>
            <a:r>
              <a:rPr lang="el-GR" sz="3200" dirty="0"/>
              <a:t>που επηρεάζουν, π.χ. οικογενειακό περιβάλλον, οικονομικά δεδομένα.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i="1" dirty="0"/>
              <a:t>‘</a:t>
            </a:r>
            <a:r>
              <a:rPr lang="en-US" sz="3200" i="1" dirty="0"/>
              <a:t>Drama is not an empty space’ –</a:t>
            </a:r>
            <a:r>
              <a:rPr lang="el-GR" sz="3200" i="1" dirty="0"/>
              <a:t> </a:t>
            </a:r>
            <a:r>
              <a:rPr lang="en-US" sz="3200" i="1" dirty="0"/>
              <a:t>Art spaces are not empty spaces</a:t>
            </a:r>
            <a:r>
              <a:rPr lang="el-GR" sz="3200" i="1" dirty="0"/>
              <a:t>. </a:t>
            </a:r>
            <a:r>
              <a:rPr lang="el-GR" sz="3200" dirty="0"/>
              <a:t>Κοινωνικές σχέσεις στο σχολείο.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/>
              <a:t>Μη ομοιογενή αποτελέσματα.</a:t>
            </a:r>
            <a:endParaRPr lang="el-GR" sz="3200" i="1" dirty="0"/>
          </a:p>
          <a:p>
            <a:pPr marL="514350" indent="-514350">
              <a:buFont typeface="+mj-lt"/>
              <a:buAutoNum type="arabicPeriod"/>
            </a:pPr>
            <a:r>
              <a:rPr lang="el-GR" sz="3200" i="1" dirty="0"/>
              <a:t>Οι Τέχνες δεν είναι φάρμακο, αλλά φαγητό που μας βοηθά να μεγαλώνουμε, να ευημερούμε και να το απολαμβάνουμε παρέα με άλλους (</a:t>
            </a:r>
            <a:r>
              <a:rPr lang="en-US" sz="3200" i="1" dirty="0"/>
              <a:t>Winston 2004</a:t>
            </a:r>
            <a:r>
              <a:rPr lang="el-GR" sz="3200" i="1" dirty="0"/>
              <a:t>)</a:t>
            </a:r>
            <a:r>
              <a:rPr lang="en-US" sz="3200" i="1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62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3778" y="949248"/>
            <a:ext cx="83129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b="1" i="1" dirty="0">
                <a:latin typeface="Helvetica"/>
                <a:cs typeface="Helvetica"/>
              </a:rPr>
              <a:t>Συμπερασματικά:</a:t>
            </a:r>
          </a:p>
          <a:p>
            <a:endParaRPr lang="el-GR" sz="3000" dirty="0">
              <a:latin typeface="Helvetica"/>
              <a:cs typeface="Helvetica"/>
            </a:endParaRPr>
          </a:p>
          <a:p>
            <a:r>
              <a:rPr lang="el-GR" sz="3000" dirty="0">
                <a:solidFill>
                  <a:srgbClr val="FF0000"/>
                </a:solidFill>
                <a:latin typeface="Helvetica"/>
                <a:cs typeface="Helvetica"/>
              </a:rPr>
              <a:t>Οποιαδήποτε επαφή των συμμετεχόντων με τις Τέχνες, βραχυπρόθεσμη ή μακροπρόθεσμη, μόνο </a:t>
            </a:r>
            <a:r>
              <a:rPr lang="el-GR" sz="3000" u="sng" dirty="0">
                <a:solidFill>
                  <a:srgbClr val="FF0000"/>
                </a:solidFill>
                <a:latin typeface="Helvetica"/>
                <a:cs typeface="Helvetica"/>
              </a:rPr>
              <a:t>θετικά</a:t>
            </a:r>
            <a:r>
              <a:rPr lang="el-GR" sz="3000" dirty="0">
                <a:solidFill>
                  <a:srgbClr val="FF0000"/>
                </a:solidFill>
                <a:latin typeface="Helvetica"/>
                <a:cs typeface="Helvetica"/>
              </a:rPr>
              <a:t> αποτελέσματα μπορεί να επιφέρει, φτάνει να γίνεται ΟΡΓΑΝΩΜΕΝΑ, ΣΤΟΧΕΥΜΕΝΑ και με ΣΕΒΑΣΜΟ από πλευράς του/της εμψυχωτή/τριας ως προς το γνωστικό αντικείμενο και τους συμμετέχοντες </a:t>
            </a:r>
            <a:r>
              <a:rPr lang="el-GR" sz="3000" i="1" dirty="0">
                <a:solidFill>
                  <a:srgbClr val="FF0000"/>
                </a:solidFill>
                <a:latin typeface="Helvetica"/>
                <a:cs typeface="Helvetica"/>
              </a:rPr>
              <a:t>(</a:t>
            </a:r>
            <a:r>
              <a:rPr lang="en-US" sz="3000" i="1" dirty="0" err="1">
                <a:solidFill>
                  <a:srgbClr val="FF0000"/>
                </a:solidFill>
                <a:latin typeface="Helvetica"/>
                <a:cs typeface="Helvetica"/>
              </a:rPr>
              <a:t>Tomasidou</a:t>
            </a:r>
            <a:r>
              <a:rPr lang="en-US" sz="3000" i="1" dirty="0">
                <a:solidFill>
                  <a:srgbClr val="FF0000"/>
                </a:solidFill>
                <a:latin typeface="Helvetica"/>
                <a:cs typeface="Helvetica"/>
              </a:rPr>
              <a:t> 2013)</a:t>
            </a:r>
          </a:p>
        </p:txBody>
      </p:sp>
    </p:spTree>
    <p:extLst>
      <p:ext uri="{BB962C8B-B14F-4D97-AF65-F5344CB8AC3E}">
        <p14:creationId xmlns:p14="http://schemas.microsoft.com/office/powerpoint/2010/main" val="2978565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pic>
        <p:nvPicPr>
          <p:cNvPr id="4" name="Picture 3" descr="Introduc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751" y="564417"/>
            <a:ext cx="7851115" cy="5387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63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2753" y="269382"/>
            <a:ext cx="85492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Βιβλιογραφικές Αναφορές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632" y="923592"/>
            <a:ext cx="9531665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Cambridge Primary, R. and Alexander, R. J. (2010) </a:t>
            </a:r>
            <a:r>
              <a:rPr lang="en-GB" i="1" dirty="0"/>
              <a:t>Children, their world, their education: final report and recommendations of the Cambridge Primary Review,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 err="1"/>
              <a:t>Routledge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Cook, G. (2000) </a:t>
            </a:r>
            <a:r>
              <a:rPr lang="en-GB" i="1" dirty="0"/>
              <a:t>Language play, language learning,</a:t>
            </a:r>
            <a:r>
              <a:rPr lang="en-GB" dirty="0"/>
              <a:t> Oxford:</a:t>
            </a:r>
            <a:r>
              <a:rPr lang="en-GB" i="1" dirty="0"/>
              <a:t> </a:t>
            </a:r>
            <a:r>
              <a:rPr lang="en-GB" dirty="0"/>
              <a:t>Oxford University Press.</a:t>
            </a:r>
            <a:endParaRPr lang="en-US" dirty="0"/>
          </a:p>
          <a:p>
            <a:r>
              <a:rPr lang="en-GB" dirty="0" err="1"/>
              <a:t>Ehrenreich</a:t>
            </a:r>
            <a:r>
              <a:rPr lang="en-GB" dirty="0"/>
              <a:t>, B. (2007) </a:t>
            </a:r>
            <a:r>
              <a:rPr lang="en-GB" i="1" dirty="0"/>
              <a:t>Dancing in the streets: a history of collective joy,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 err="1"/>
              <a:t>Granta</a:t>
            </a:r>
            <a:r>
              <a:rPr lang="en-US" dirty="0"/>
              <a:t> </a:t>
            </a:r>
            <a:r>
              <a:rPr lang="en-GB" dirty="0" err="1"/>
              <a:t>Heathcote</a:t>
            </a:r>
            <a:r>
              <a:rPr lang="en-GB" dirty="0"/>
              <a:t>, D., Johnson, L. and O'Neill, C. (1984) </a:t>
            </a:r>
            <a:r>
              <a:rPr lang="en-GB" i="1" dirty="0"/>
              <a:t>Dorothy </a:t>
            </a:r>
            <a:r>
              <a:rPr lang="en-GB" i="1" dirty="0" err="1"/>
              <a:t>Heathcote</a:t>
            </a:r>
            <a:r>
              <a:rPr lang="en-GB" i="1" dirty="0"/>
              <a:t>: collected writings on education and drama,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/>
              <a:t>Hutchinson.</a:t>
            </a:r>
          </a:p>
          <a:p>
            <a:r>
              <a:rPr lang="en-GB" dirty="0"/>
              <a:t>Hutchison, A. (2009) 'Wellbeing and education' in Gibson, S. and Haynes, J., eds., </a:t>
            </a:r>
            <a:r>
              <a:rPr lang="en-GB" i="1" dirty="0"/>
              <a:t>Perspectives on Participation and Inclusion: Engaging Education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dirty="0"/>
              <a:t>London: Continuum, 91-103.</a:t>
            </a:r>
          </a:p>
          <a:p>
            <a:r>
              <a:rPr lang="en-GB" dirty="0"/>
              <a:t>Layard, P. R. G., Dunn, J. and Good Childhood Inquiry. (2009) </a:t>
            </a:r>
            <a:r>
              <a:rPr lang="en-GB" i="1" dirty="0"/>
              <a:t>A good childhood: searching for values in a competitive age,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/>
              <a:t>Penguin.</a:t>
            </a:r>
            <a:endParaRPr lang="en-US" dirty="0"/>
          </a:p>
          <a:p>
            <a:r>
              <a:rPr lang="en-GB" dirty="0" err="1"/>
              <a:t>Neelands</a:t>
            </a:r>
            <a:r>
              <a:rPr lang="en-GB" dirty="0"/>
              <a:t>, J. (2004) </a:t>
            </a:r>
            <a:r>
              <a:rPr lang="en-GB" i="1" dirty="0"/>
              <a:t>Beginning drama 11-14,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/>
              <a:t>David Fulton.</a:t>
            </a:r>
            <a:endParaRPr lang="en-US" dirty="0"/>
          </a:p>
          <a:p>
            <a:r>
              <a:rPr lang="en-GB" dirty="0"/>
              <a:t>Nicholson, H. (2005) </a:t>
            </a:r>
            <a:r>
              <a:rPr lang="en-GB" i="1" dirty="0"/>
              <a:t>Applied drama: the gift of theatre,</a:t>
            </a:r>
            <a:r>
              <a:rPr lang="en-GB" dirty="0"/>
              <a:t> Basingstoke:</a:t>
            </a:r>
            <a:r>
              <a:rPr lang="en-GB" i="1" dirty="0"/>
              <a:t> </a:t>
            </a:r>
            <a:r>
              <a:rPr lang="en-GB" dirty="0"/>
              <a:t>Palgrave Macmillan.</a:t>
            </a:r>
            <a:endParaRPr lang="en-US" dirty="0"/>
          </a:p>
          <a:p>
            <a:r>
              <a:rPr lang="en-GB" dirty="0"/>
              <a:t>Nussbaum, M. (1995) 'Human Capabilities, Female Human Beings' in Nussbaum, M. and Glover, J., eds., </a:t>
            </a:r>
            <a:r>
              <a:rPr lang="en-GB" i="1" dirty="0"/>
              <a:t>Women, Culture and Development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dirty="0"/>
              <a:t>United States: The United Nations University.</a:t>
            </a:r>
            <a:endParaRPr lang="en-US" dirty="0"/>
          </a:p>
          <a:p>
            <a:r>
              <a:rPr lang="en-GB" dirty="0"/>
              <a:t>O'Neill, C. (1995) </a:t>
            </a:r>
            <a:r>
              <a:rPr lang="en-GB" i="1" dirty="0"/>
              <a:t>Drama worlds: a framework for process drama,</a:t>
            </a:r>
            <a:r>
              <a:rPr lang="en-GB" dirty="0"/>
              <a:t> Portsmouth, N.H.:</a:t>
            </a:r>
            <a:r>
              <a:rPr lang="en-GB" i="1" dirty="0"/>
              <a:t> </a:t>
            </a:r>
            <a:r>
              <a:rPr lang="en-GB" dirty="0"/>
              <a:t>Heinemann.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63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2753" y="269382"/>
            <a:ext cx="85492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Βιβλιογραφικές Αναφορές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00632" y="923592"/>
            <a:ext cx="9531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Rawls, J. (1972) </a:t>
            </a:r>
            <a:r>
              <a:rPr lang="en-GB" i="1" dirty="0"/>
              <a:t>A theory of justice,</a:t>
            </a:r>
            <a:r>
              <a:rPr lang="en-GB" dirty="0"/>
              <a:t> Oxford:</a:t>
            </a:r>
            <a:r>
              <a:rPr lang="en-GB" i="1" dirty="0"/>
              <a:t> </a:t>
            </a:r>
            <a:r>
              <a:rPr lang="en-GB" dirty="0"/>
              <a:t>Clarendon Press.</a:t>
            </a:r>
            <a:endParaRPr lang="en-US" dirty="0"/>
          </a:p>
          <a:p>
            <a:r>
              <a:rPr lang="en-GB" dirty="0"/>
              <a:t>Taylor, P. (2000) </a:t>
            </a:r>
            <a:r>
              <a:rPr lang="en-GB" i="1" dirty="0"/>
              <a:t>The drama classroom: action, reflection, transformation,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 err="1"/>
              <a:t>Routledge</a:t>
            </a:r>
            <a:r>
              <a:rPr lang="en-GB" dirty="0"/>
              <a:t> </a:t>
            </a:r>
            <a:r>
              <a:rPr lang="en-GB" dirty="0" err="1"/>
              <a:t>Falmer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/>
              <a:t>Taylor, P. and Warner, C. D. (2006) </a:t>
            </a:r>
            <a:r>
              <a:rPr lang="en-GB" i="1" dirty="0"/>
              <a:t>Structure and spontaneity: the process drama of Cecily O'Neill,</a:t>
            </a:r>
            <a:r>
              <a:rPr lang="en-GB" dirty="0"/>
              <a:t> Stoke-on-Trent:</a:t>
            </a:r>
            <a:r>
              <a:rPr lang="en-GB" i="1" dirty="0"/>
              <a:t> </a:t>
            </a:r>
            <a:r>
              <a:rPr lang="en-GB" dirty="0" err="1"/>
              <a:t>Trentham</a:t>
            </a:r>
            <a:r>
              <a:rPr lang="en-GB" dirty="0"/>
              <a:t>.</a:t>
            </a:r>
            <a:endParaRPr lang="en-US" dirty="0"/>
          </a:p>
          <a:p>
            <a:r>
              <a:rPr lang="en-GB" dirty="0" err="1"/>
              <a:t>Tomasidou</a:t>
            </a:r>
            <a:r>
              <a:rPr lang="en-GB" dirty="0"/>
              <a:t>, N. (2013</a:t>
            </a:r>
            <a:r>
              <a:rPr lang="en-GB" i="1" dirty="0"/>
              <a:t>) The contribution of drama and the arts to the personal, social and educational well-being of primary school children in Cyprus: An ethnographic case study (published PhD thesis) </a:t>
            </a:r>
            <a:r>
              <a:rPr lang="en-GB" dirty="0"/>
              <a:t>University of Warwick, United Kingdom, found on: </a:t>
            </a:r>
            <a:r>
              <a:rPr lang="en-GB" u="sng" dirty="0">
                <a:hlinkClick r:id="rId3"/>
              </a:rPr>
              <a:t>http://wrap.warwick.ac.uk/58372/</a:t>
            </a:r>
            <a:r>
              <a:rPr lang="en-GB" dirty="0"/>
              <a:t> </a:t>
            </a:r>
          </a:p>
          <a:p>
            <a:r>
              <a:rPr lang="en-GB" dirty="0"/>
              <a:t>Watson, D., Emery, C. and </a:t>
            </a:r>
            <a:r>
              <a:rPr lang="en-GB" dirty="0" err="1"/>
              <a:t>Bayliss</a:t>
            </a:r>
            <a:r>
              <a:rPr lang="en-GB" dirty="0"/>
              <a:t>, P. (2012) </a:t>
            </a:r>
            <a:r>
              <a:rPr lang="en-GB" i="1" dirty="0"/>
              <a:t>Children's social and emotional wellbeing in schools: a critical perspective,</a:t>
            </a:r>
            <a:r>
              <a:rPr lang="en-GB" dirty="0"/>
              <a:t> Bristol:</a:t>
            </a:r>
            <a:r>
              <a:rPr lang="en-GB" i="1" dirty="0"/>
              <a:t> </a:t>
            </a:r>
            <a:r>
              <a:rPr lang="en-GB" dirty="0"/>
              <a:t>Policy.</a:t>
            </a:r>
            <a:endParaRPr lang="en-US" dirty="0"/>
          </a:p>
          <a:p>
            <a:r>
              <a:rPr lang="en-GB" dirty="0"/>
              <a:t>Winston, J. (2004) 'Drama and English at the Heart of the Curriculum: Primary and Middle Years', London: David Fulton.</a:t>
            </a:r>
            <a:endParaRPr lang="en-US" dirty="0"/>
          </a:p>
          <a:p>
            <a:r>
              <a:rPr lang="en-GB" dirty="0"/>
              <a:t>Winston, J. and Tandy, M. (</a:t>
            </a:r>
            <a:r>
              <a:rPr lang="el-GR" dirty="0"/>
              <a:t>2009</a:t>
            </a:r>
            <a:r>
              <a:rPr lang="en-GB" dirty="0"/>
              <a:t>) </a:t>
            </a:r>
            <a:r>
              <a:rPr lang="en-GB" i="1" dirty="0"/>
              <a:t>Beginning drama 4-11,</a:t>
            </a:r>
            <a:r>
              <a:rPr lang="en-GB" dirty="0"/>
              <a:t> London:</a:t>
            </a:r>
            <a:r>
              <a:rPr lang="en-GB" i="1" dirty="0"/>
              <a:t> </a:t>
            </a:r>
            <a:r>
              <a:rPr lang="en-GB" dirty="0"/>
              <a:t>David Fulton.</a:t>
            </a:r>
            <a:endParaRPr lang="el-GR" dirty="0"/>
          </a:p>
          <a:p>
            <a:r>
              <a:rPr lang="en-GB" dirty="0"/>
              <a:t>Winston, J. (2010) </a:t>
            </a:r>
            <a:r>
              <a:rPr lang="en-GB" i="1" dirty="0"/>
              <a:t>Beauty and education,</a:t>
            </a:r>
            <a:r>
              <a:rPr lang="en-GB" dirty="0"/>
              <a:t> New York; London:</a:t>
            </a:r>
            <a:r>
              <a:rPr lang="en-GB" i="1" dirty="0"/>
              <a:t> </a:t>
            </a:r>
            <a:r>
              <a:rPr lang="en-GB" dirty="0" err="1"/>
              <a:t>Routledge</a:t>
            </a:r>
            <a:r>
              <a:rPr lang="en-GB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459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C8E50-A43D-8DE9-0409-B4B224C7A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23B48-0540-03B7-231C-C4EA03B83E15}"/>
              </a:ext>
            </a:extLst>
          </p:cNvPr>
          <p:cNvSpPr txBox="1"/>
          <p:nvPr/>
        </p:nvSpPr>
        <p:spPr>
          <a:xfrm>
            <a:off x="1167404" y="1705739"/>
            <a:ext cx="9506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Helvetica" pitchFamily="2" charset="0"/>
              </a:rPr>
              <a:t>Σας ευχαριστώ!</a:t>
            </a:r>
          </a:p>
          <a:p>
            <a:pPr algn="ctr"/>
            <a:endParaRPr lang="el-GR" sz="4000" dirty="0">
              <a:latin typeface="Helvetica" pitchFamily="2" charset="0"/>
            </a:endParaRPr>
          </a:p>
          <a:p>
            <a:pPr algn="ctr"/>
            <a:r>
              <a:rPr lang="el-GR" sz="4000" dirty="0">
                <a:latin typeface="Helvetica" pitchFamily="2" charset="0"/>
              </a:rPr>
              <a:t>Δρ Νάντια Τομασίδου</a:t>
            </a:r>
          </a:p>
          <a:p>
            <a:pPr algn="ctr"/>
            <a:r>
              <a:rPr lang="el-GR" sz="3000" i="1" dirty="0">
                <a:latin typeface="Helvetica" pitchFamily="2" charset="0"/>
              </a:rPr>
              <a:t>Λέκτορας Δράματος, Θεάτρου και </a:t>
            </a:r>
          </a:p>
          <a:p>
            <a:pPr algn="ctr"/>
            <a:r>
              <a:rPr lang="el-GR" sz="3000" i="1" dirty="0">
                <a:latin typeface="Helvetica" pitchFamily="2" charset="0"/>
              </a:rPr>
              <a:t>Δημιουργικών Τεχνών στην Εκπαίδευση</a:t>
            </a:r>
          </a:p>
          <a:p>
            <a:pPr algn="ctr"/>
            <a:endParaRPr lang="el-GR" sz="3000" i="1" dirty="0">
              <a:latin typeface="Helvetica" pitchFamily="2" charset="0"/>
            </a:endParaRPr>
          </a:p>
          <a:p>
            <a:pPr algn="r"/>
            <a:r>
              <a:rPr lang="en-US" sz="3000" i="1" dirty="0" err="1">
                <a:latin typeface="Helvetica" pitchFamily="2" charset="0"/>
              </a:rPr>
              <a:t>nandiatomasidou@gmail.com</a:t>
            </a:r>
            <a:endParaRPr lang="x-none" sz="30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2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C8E50-A43D-8DE9-0409-B4B224C7A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23B48-0540-03B7-231C-C4EA03B83E15}"/>
              </a:ext>
            </a:extLst>
          </p:cNvPr>
          <p:cNvSpPr txBox="1"/>
          <p:nvPr/>
        </p:nvSpPr>
        <p:spPr>
          <a:xfrm>
            <a:off x="1231548" y="2962852"/>
            <a:ext cx="9506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latin typeface="Helvetica" pitchFamily="2" charset="0"/>
              </a:rPr>
              <a:t>Δρ Νάντια Τομασίδου</a:t>
            </a:r>
          </a:p>
          <a:p>
            <a:pPr algn="ctr"/>
            <a:r>
              <a:rPr lang="el-GR" sz="3000" i="1" dirty="0">
                <a:latin typeface="Helvetica" pitchFamily="2" charset="0"/>
              </a:rPr>
              <a:t>Λέκτορας Δράματος, Θεάτρου και </a:t>
            </a:r>
          </a:p>
          <a:p>
            <a:pPr algn="ctr"/>
            <a:r>
              <a:rPr lang="el-GR" sz="3000" i="1" dirty="0">
                <a:latin typeface="Helvetica" pitchFamily="2" charset="0"/>
              </a:rPr>
              <a:t>Δημιουργικών Τεχνών στην Εκπαίδευση</a:t>
            </a:r>
          </a:p>
          <a:p>
            <a:pPr algn="ctr"/>
            <a:endParaRPr lang="el-GR" sz="3000" i="1" dirty="0">
              <a:latin typeface="Helvetica" pitchFamily="2" charset="0"/>
            </a:endParaRPr>
          </a:p>
          <a:p>
            <a:pPr algn="r"/>
            <a:r>
              <a:rPr lang="en-US" sz="3000" i="1" dirty="0" err="1">
                <a:latin typeface="Helvetica" pitchFamily="2" charset="0"/>
              </a:rPr>
              <a:t>nandiatomasidou@gmail.com</a:t>
            </a:r>
            <a:endParaRPr lang="x-none" sz="3000" i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2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C8E50-A43D-8DE9-0409-B4B224C7A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58" b="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23B48-0540-03B7-231C-C4EA03B83E15}"/>
              </a:ext>
            </a:extLst>
          </p:cNvPr>
          <p:cNvSpPr txBox="1"/>
          <p:nvPr/>
        </p:nvSpPr>
        <p:spPr>
          <a:xfrm>
            <a:off x="641431" y="1757050"/>
            <a:ext cx="102757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Helvetica" pitchFamily="2" charset="0"/>
              </a:rPr>
              <a:t>Εργαστήρι 1: </a:t>
            </a:r>
          </a:p>
          <a:p>
            <a:pPr algn="ctr"/>
            <a:r>
              <a:rPr lang="el-GR" sz="4000" dirty="0">
                <a:latin typeface="Helvetica" pitchFamily="2" charset="0"/>
              </a:rPr>
              <a:t>Προσωπική, κοινωνική και εκπαιδευτική ευημερία μέσα από τις Τέχνες:</a:t>
            </a:r>
          </a:p>
          <a:p>
            <a:pPr algn="ctr"/>
            <a:endParaRPr lang="en-US" sz="4000" dirty="0">
              <a:latin typeface="Helvetica" pitchFamily="2" charset="0"/>
            </a:endParaRPr>
          </a:p>
          <a:p>
            <a:pPr algn="ctr"/>
            <a:r>
              <a:rPr lang="el-GR" sz="4000" i="1" dirty="0">
                <a:latin typeface="Helvetica" pitchFamily="2" charset="0"/>
              </a:rPr>
              <a:t>Δράμα, Μουσική, Δημιουργική Κίνηση, Εικαστική Αγωγή</a:t>
            </a:r>
            <a:endParaRPr lang="en-US" sz="4000" i="1" dirty="0">
              <a:latin typeface="Helvetica" pitchFamily="2" charset="0"/>
            </a:endParaRPr>
          </a:p>
          <a:p>
            <a:pPr algn="ctr"/>
            <a:endParaRPr lang="el-GR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8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7" y="859455"/>
            <a:ext cx="52394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Τι είναι Ευημερία;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0233" y="1898497"/>
            <a:ext cx="1004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απολαμβάνει κανείς σωματική, ψυχική και συναισθηματική υγεία.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έχει ευχάριστες εμπειρίες και να αποφεύγει αχρείαστο πόνο.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χρησιμοποιεί τις αισθήσεις του: Να φαντάζεται, να σκέφτεται, να εκλογικεύει.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αγαπά και να φροντίζει άλλα όντα.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έχει αντίληψη της αισθητικής ποιότητας.</a:t>
            </a:r>
            <a:endParaRPr lang="en-US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555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7" y="859455"/>
            <a:ext cx="52394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Τι είναι Ευημερία;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0233" y="1898497"/>
            <a:ext cx="100448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εμπλέκεται σε κοινωνικές δραστηριότητες.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έχει ευκαιρίες να γελά, να παίζει και να δημιουργεί.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είναι σε θέση να λαμβάνει αποφάσεις που αφορούν την εξέλιξή του/της.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Να ζει ελεύθερα και χωρίς καταπίεση.</a:t>
            </a:r>
          </a:p>
          <a:p>
            <a:endParaRPr lang="el-GR" sz="3000" dirty="0">
              <a:latin typeface="Helvetica"/>
              <a:cs typeface="Helvetica"/>
            </a:endParaRPr>
          </a:p>
          <a:p>
            <a:pPr algn="r"/>
            <a:r>
              <a:rPr lang="en-US" sz="3000" i="1" dirty="0">
                <a:latin typeface="Helvetica"/>
                <a:cs typeface="Helvetica"/>
              </a:rPr>
              <a:t>Nussbaum (1995) Basic Human Functional Capabilities </a:t>
            </a:r>
          </a:p>
        </p:txBody>
      </p:sp>
    </p:spTree>
    <p:extLst>
      <p:ext uri="{BB962C8B-B14F-4D97-AF65-F5344CB8AC3E}">
        <p14:creationId xmlns:p14="http://schemas.microsoft.com/office/powerpoint/2010/main" val="251499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0723" y="551591"/>
            <a:ext cx="85492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Η Ευημερία στην Κύπρο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9317" y="1264040"/>
            <a:ext cx="1004480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>
                <a:latin typeface="Helvetica"/>
                <a:cs typeface="Helvetica"/>
              </a:rPr>
              <a:t>Η Ευημερία των εμπλεκόμενων στην Εκπαίδευση στην Κύπρο </a:t>
            </a:r>
            <a:r>
              <a:rPr lang="el-GR" sz="3000" b="1" dirty="0">
                <a:latin typeface="Helvetica"/>
                <a:cs typeface="Helvetica"/>
              </a:rPr>
              <a:t>επηρεάζεται αρνητικά </a:t>
            </a:r>
            <a:r>
              <a:rPr lang="el-GR" sz="3000" dirty="0">
                <a:latin typeface="Helvetica"/>
                <a:cs typeface="Helvetica"/>
              </a:rPr>
              <a:t>από: 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3000" i="1" dirty="0">
                <a:latin typeface="Helvetica"/>
                <a:cs typeface="Helvetica"/>
              </a:rPr>
              <a:t>‘Excessive individualism’ –</a:t>
            </a:r>
            <a:r>
              <a:rPr lang="el-GR" sz="3000" i="1" dirty="0">
                <a:latin typeface="Helvetica"/>
                <a:cs typeface="Helvetica"/>
              </a:rPr>
              <a:t> </a:t>
            </a:r>
            <a:r>
              <a:rPr lang="el-GR" sz="3000" dirty="0">
                <a:latin typeface="Helvetica"/>
                <a:cs typeface="Helvetica"/>
              </a:rPr>
              <a:t>κοινωνικές δυσκολίες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Πίεση για επίτευξη υψηλών ακαδημαϊκά αποτελεσμάτων</a:t>
            </a:r>
            <a:r>
              <a:rPr lang="en-US" sz="3000" dirty="0">
                <a:latin typeface="Helvetica"/>
                <a:cs typeface="Helvetica"/>
              </a:rPr>
              <a:t> –</a:t>
            </a:r>
            <a:r>
              <a:rPr lang="el-GR" sz="3000" dirty="0">
                <a:latin typeface="Helvetica"/>
                <a:cs typeface="Helvetica"/>
              </a:rPr>
              <a:t> χαμηλή αυτοπεποίθηση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Περιβάλλοντα μη ποιοτικών αισθητικά 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Περιθωριοποίηση των Τεχνών και γενικά των δημιουργικών δραστηριοτήτων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Όλο και λιγότερες ευκαιρίες για παιχνίδι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l-GR" sz="3000" dirty="0">
                <a:latin typeface="Helvetica"/>
                <a:cs typeface="Helvetica"/>
              </a:rPr>
              <a:t>και εκτόνωση ενέργειας</a:t>
            </a:r>
            <a:r>
              <a:rPr lang="en-US" sz="3000" dirty="0">
                <a:latin typeface="Helvetica"/>
                <a:cs typeface="Helvetica"/>
              </a:rPr>
              <a:t> </a:t>
            </a:r>
            <a:r>
              <a:rPr lang="en-US" sz="3200" i="1" dirty="0"/>
              <a:t>(Layard et al 2009).</a:t>
            </a:r>
            <a:endParaRPr lang="el-GR" sz="3200" i="1" dirty="0"/>
          </a:p>
          <a:p>
            <a:pPr marL="457200" indent="-457200">
              <a:buFont typeface="Wingdings" charset="2"/>
              <a:buChar char="²"/>
            </a:pPr>
            <a:endParaRPr lang="el-GR" sz="30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²"/>
            </a:pPr>
            <a:endParaRPr lang="el-GR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363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65407" y="1026215"/>
            <a:ext cx="7889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latin typeface="Helvetica"/>
                <a:cs typeface="Helvetica"/>
              </a:rPr>
              <a:t>Ερευνητικό ερώτημα: </a:t>
            </a:r>
          </a:p>
          <a:p>
            <a:pPr algn="ctr"/>
            <a:r>
              <a:rPr lang="el-GR" sz="4000" b="1" dirty="0">
                <a:solidFill>
                  <a:srgbClr val="FF0000"/>
                </a:solidFill>
                <a:latin typeface="Helvetica"/>
                <a:cs typeface="Helvetica"/>
              </a:rPr>
              <a:t>Πώς οι Τέχνες προάγουν την Ευημερία των εμπλεκόμενων στην Εκπαίδευση - παιδιών, εφήβων και ενηλίκων;</a:t>
            </a:r>
            <a:endParaRPr lang="en-US" sz="4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8918" y="4399896"/>
            <a:ext cx="10057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Tomasidou</a:t>
            </a:r>
            <a:r>
              <a:rPr lang="en-GB" dirty="0"/>
              <a:t>, N. (2013</a:t>
            </a:r>
            <a:r>
              <a:rPr lang="en-GB" i="1" dirty="0"/>
              <a:t>) The contribution of drama and the arts to the personal, social and educational well-being of primary school children in Cyprus: An ethnographic case study (published PhD thesis) </a:t>
            </a:r>
            <a:r>
              <a:rPr lang="en-GB" dirty="0"/>
              <a:t>University of Warwick, United Kingdom, found on: </a:t>
            </a:r>
            <a:r>
              <a:rPr lang="en-GB" u="sng" dirty="0">
                <a:hlinkClick r:id="rId3"/>
              </a:rPr>
              <a:t>http://wrap.warwick.ac.uk/58372/</a:t>
            </a:r>
            <a:r>
              <a:rPr lang="en-GB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3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4"/>
          <p:cNvSpPr>
            <a:spLocks noChangeArrowheads="1"/>
          </p:cNvSpPr>
          <p:nvPr/>
        </p:nvSpPr>
        <p:spPr bwMode="auto">
          <a:xfrm>
            <a:off x="3888318" y="2349501"/>
            <a:ext cx="3744383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sz="2400" dirty="0"/>
          </a:p>
          <a:p>
            <a:pPr algn="ctr"/>
            <a:r>
              <a:rPr lang="el-GR" sz="2600" dirty="0">
                <a:solidFill>
                  <a:srgbClr val="FFFF00"/>
                </a:solidFill>
              </a:rPr>
              <a:t>Ευημερία </a:t>
            </a:r>
          </a:p>
          <a:p>
            <a:pPr algn="ctr"/>
            <a:r>
              <a:rPr lang="el-GR" sz="2600" dirty="0">
                <a:solidFill>
                  <a:srgbClr val="FFFF00"/>
                </a:solidFill>
              </a:rPr>
              <a:t>μέσα από τις Τέχνες</a:t>
            </a:r>
            <a:endParaRPr lang="en-US" sz="2600" dirty="0">
              <a:solidFill>
                <a:srgbClr val="FFFF00"/>
              </a:solidFill>
            </a:endParaRPr>
          </a:p>
          <a:p>
            <a:pPr algn="ctr"/>
            <a:r>
              <a:rPr lang="en-US" sz="2400" dirty="0"/>
              <a:t> </a:t>
            </a:r>
            <a:endParaRPr lang="el-GR" sz="2400" dirty="0"/>
          </a:p>
        </p:txBody>
      </p:sp>
      <p:cxnSp>
        <p:nvCxnSpPr>
          <p:cNvPr id="29698" name="AutoShape 31"/>
          <p:cNvCxnSpPr>
            <a:cxnSpLocks noChangeShapeType="1"/>
            <a:stCxn id="29697" idx="4"/>
            <a:endCxn id="29697" idx="4"/>
          </p:cNvCxnSpPr>
          <p:nvPr/>
        </p:nvCxnSpPr>
        <p:spPr bwMode="auto">
          <a:xfrm rot="5400000">
            <a:off x="5759715" y="3933561"/>
            <a:ext cx="1588" cy="211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700" name="Text Box 38"/>
          <p:cNvSpPr txBox="1">
            <a:spLocks noChangeArrowheads="1"/>
          </p:cNvSpPr>
          <p:nvPr/>
        </p:nvSpPr>
        <p:spPr bwMode="auto">
          <a:xfrm>
            <a:off x="8303684" y="1341438"/>
            <a:ext cx="191981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9701" name="Text Box 39"/>
          <p:cNvSpPr txBox="1">
            <a:spLocks noChangeArrowheads="1"/>
          </p:cNvSpPr>
          <p:nvPr/>
        </p:nvSpPr>
        <p:spPr bwMode="auto">
          <a:xfrm>
            <a:off x="8496301" y="1052513"/>
            <a:ext cx="2044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29702" name="Rectangle 41"/>
          <p:cNvSpPr>
            <a:spLocks noChangeArrowheads="1"/>
          </p:cNvSpPr>
          <p:nvPr/>
        </p:nvSpPr>
        <p:spPr bwMode="auto">
          <a:xfrm>
            <a:off x="374734" y="1494222"/>
            <a:ext cx="31010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Έκφραση ιδεών, απόψεων και συναισθημάτων</a:t>
            </a:r>
            <a:endParaRPr lang="en-US" sz="2200" dirty="0"/>
          </a:p>
          <a:p>
            <a:pPr algn="ctr"/>
            <a:r>
              <a:rPr lang="en-US" i="1" dirty="0"/>
              <a:t>(Watson et al., 2012)</a:t>
            </a:r>
            <a:endParaRPr lang="el-GR" i="1" dirty="0"/>
          </a:p>
        </p:txBody>
      </p:sp>
      <p:sp>
        <p:nvSpPr>
          <p:cNvPr id="29705" name="Rectangle 45"/>
          <p:cNvSpPr>
            <a:spLocks noChangeArrowheads="1"/>
          </p:cNvSpPr>
          <p:nvPr/>
        </p:nvSpPr>
        <p:spPr bwMode="auto">
          <a:xfrm>
            <a:off x="3845985" y="513904"/>
            <a:ext cx="379095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200" dirty="0"/>
              <a:t>Ευτυχία και ευκαιρίες για διασκέδαση</a:t>
            </a:r>
            <a:endParaRPr lang="en-US" sz="2200" dirty="0"/>
          </a:p>
          <a:p>
            <a:pPr algn="ctr"/>
            <a:r>
              <a:rPr lang="en-US" i="1" dirty="0"/>
              <a:t>(Alexander et al., 2010)</a:t>
            </a:r>
            <a:endParaRPr lang="el-GR" i="1" dirty="0"/>
          </a:p>
        </p:txBody>
      </p:sp>
      <p:sp>
        <p:nvSpPr>
          <p:cNvPr id="16" name="Up Arrow 15"/>
          <p:cNvSpPr/>
          <p:nvPr/>
        </p:nvSpPr>
        <p:spPr>
          <a:xfrm>
            <a:off x="5422900" y="1844675"/>
            <a:ext cx="577851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Up Arrow 17"/>
          <p:cNvSpPr/>
          <p:nvPr/>
        </p:nvSpPr>
        <p:spPr>
          <a:xfrm rot="19050841">
            <a:off x="3599394" y="2285790"/>
            <a:ext cx="577849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709" name="Up Arrow 20"/>
          <p:cNvSpPr>
            <a:spLocks noChangeArrowheads="1"/>
          </p:cNvSpPr>
          <p:nvPr/>
        </p:nvSpPr>
        <p:spPr bwMode="auto">
          <a:xfrm rot="7001188">
            <a:off x="7607299" y="3345278"/>
            <a:ext cx="431800" cy="575733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006F6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710" name="Up Arrow 16"/>
          <p:cNvSpPr>
            <a:spLocks noChangeArrowheads="1"/>
          </p:cNvSpPr>
          <p:nvPr/>
        </p:nvSpPr>
        <p:spPr bwMode="auto">
          <a:xfrm rot="13779883">
            <a:off x="3665691" y="3478969"/>
            <a:ext cx="431800" cy="575733"/>
          </a:xfrm>
          <a:prstGeom prst="upArrow">
            <a:avLst>
              <a:gd name="adj1" fmla="val 50000"/>
              <a:gd name="adj2" fmla="val 58292"/>
            </a:avLst>
          </a:prstGeom>
          <a:solidFill>
            <a:schemeClr val="accent1"/>
          </a:solidFill>
          <a:ln w="25400">
            <a:solidFill>
              <a:srgbClr val="006F6F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7823201" y="1322367"/>
            <a:ext cx="403436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200" dirty="0"/>
              <a:t>Κοινωνικές δεξιότητες</a:t>
            </a:r>
            <a:r>
              <a:rPr lang="en-US" sz="2200" dirty="0"/>
              <a:t>, </a:t>
            </a:r>
            <a:r>
              <a:rPr lang="el-GR" sz="2200" dirty="0"/>
              <a:t>κοινωνικοποίηση και δεξιότητες συνεργασίας</a:t>
            </a:r>
            <a:endParaRPr lang="en-US" sz="2200" dirty="0"/>
          </a:p>
          <a:p>
            <a:pPr algn="ctr"/>
            <a:r>
              <a:rPr lang="en-US" i="1" dirty="0"/>
              <a:t>(</a:t>
            </a:r>
            <a:r>
              <a:rPr lang="en-US" i="1" dirty="0" err="1"/>
              <a:t>Ehrenreich</a:t>
            </a:r>
            <a:r>
              <a:rPr lang="en-US" i="1" dirty="0"/>
              <a:t>, 2007)</a:t>
            </a:r>
            <a:endParaRPr lang="el-GR" i="1" dirty="0"/>
          </a:p>
          <a:p>
            <a:pPr>
              <a:spcBef>
                <a:spcPct val="50000"/>
              </a:spcBef>
            </a:pPr>
            <a:endParaRPr lang="el-GR" dirty="0"/>
          </a:p>
        </p:txBody>
      </p:sp>
      <p:sp>
        <p:nvSpPr>
          <p:cNvPr id="29716" name="Rectangle 40"/>
          <p:cNvSpPr>
            <a:spLocks noChangeArrowheads="1"/>
          </p:cNvSpPr>
          <p:nvPr/>
        </p:nvSpPr>
        <p:spPr bwMode="auto">
          <a:xfrm>
            <a:off x="8303684" y="3453772"/>
            <a:ext cx="362373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200" dirty="0"/>
              <a:t>Αυτοπεποίθηση, αυτο-εκτίμηση και αίσθηση επιτεύγματος</a:t>
            </a:r>
            <a:endParaRPr lang="en-US" sz="2200" dirty="0"/>
          </a:p>
          <a:p>
            <a:pPr algn="ctr"/>
            <a:r>
              <a:rPr lang="en-US" i="1" dirty="0"/>
              <a:t>(Rawls, 1999)</a:t>
            </a:r>
            <a:endParaRPr lang="el-GR" i="1" dirty="0"/>
          </a:p>
          <a:p>
            <a:pPr algn="ctr"/>
            <a:endParaRPr lang="el-GR" sz="2200" dirty="0"/>
          </a:p>
        </p:txBody>
      </p:sp>
      <p:sp>
        <p:nvSpPr>
          <p:cNvPr id="29717" name="Rectangle 3"/>
          <p:cNvSpPr>
            <a:spLocks noChangeArrowheads="1"/>
          </p:cNvSpPr>
          <p:nvPr/>
        </p:nvSpPr>
        <p:spPr bwMode="auto">
          <a:xfrm>
            <a:off x="455085" y="5595940"/>
            <a:ext cx="11330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 err="1"/>
              <a:t>Tomasidou</a:t>
            </a:r>
            <a:r>
              <a:rPr lang="en-GB" sz="1600" dirty="0"/>
              <a:t>, N. (2013</a:t>
            </a:r>
            <a:r>
              <a:rPr lang="en-GB" sz="1600" i="1" dirty="0"/>
              <a:t>) The contribution of drama and the arts to the personal, social and educational well-being of primary school children in Cyprus: An ethnographic case study (published PhD thesis) </a:t>
            </a:r>
            <a:r>
              <a:rPr lang="en-GB" sz="1600" dirty="0"/>
              <a:t>University of Warwick, United Kingdom, found on: </a:t>
            </a:r>
            <a:r>
              <a:rPr lang="en-GB" sz="1600" u="sng" dirty="0">
                <a:hlinkClick r:id="rId3"/>
              </a:rPr>
              <a:t>http://wrap.warwick.ac.uk/58372/</a:t>
            </a:r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23" name="Up Arrow 22"/>
          <p:cNvSpPr/>
          <p:nvPr/>
        </p:nvSpPr>
        <p:spPr>
          <a:xfrm rot="10800000">
            <a:off x="5472643" y="4053023"/>
            <a:ext cx="577851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0" y="3573017"/>
            <a:ext cx="393488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solidFill>
                  <a:schemeClr val="tx1"/>
                </a:solidFill>
                <a:latin typeface="+mn-lt"/>
              </a:rPr>
              <a:t>Ομορφιά και αισθητική ευχαρίστηση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rgbClr val="000000"/>
                </a:solidFill>
                <a:latin typeface="+mn-lt"/>
              </a:rPr>
              <a:t>(Winston, 2010)</a:t>
            </a:r>
            <a:endParaRPr lang="el-GR" sz="18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" name="Up Arrow 27"/>
          <p:cNvSpPr/>
          <p:nvPr/>
        </p:nvSpPr>
        <p:spPr>
          <a:xfrm rot="2343797">
            <a:off x="7128533" y="2137867"/>
            <a:ext cx="577849" cy="431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3792009" y="4651099"/>
            <a:ext cx="39348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200" dirty="0">
                <a:solidFill>
                  <a:schemeClr val="tx1"/>
                </a:solidFill>
                <a:latin typeface="+mn-lt"/>
              </a:rPr>
              <a:t>Παιχνίδι και εκτόνωση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(Cook, 2000)</a:t>
            </a:r>
            <a:endParaRPr lang="el-GR" sz="18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083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FB9A2-F598-7395-2825-AB80B99A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" y="0"/>
            <a:ext cx="1218023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4866" y="859455"/>
            <a:ext cx="854922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latin typeface="Helvetica" pitchFamily="2" charset="0"/>
              </a:rPr>
              <a:t>Ευτυχία μέσα από τις Τέχνες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1747" y="1654771"/>
            <a:ext cx="100448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Ικανοποίηση των αισθήσεων </a:t>
            </a:r>
            <a:r>
              <a:rPr lang="el-GR" sz="3000" i="1" dirty="0">
                <a:latin typeface="Helvetica"/>
                <a:cs typeface="Helvetica"/>
              </a:rPr>
              <a:t>(</a:t>
            </a:r>
            <a:r>
              <a:rPr lang="en-US" sz="3000" i="1" dirty="0">
                <a:latin typeface="Helvetica"/>
                <a:cs typeface="Helvetica"/>
              </a:rPr>
              <a:t>Hutchison 2009</a:t>
            </a:r>
            <a:r>
              <a:rPr lang="el-GR" sz="3000" i="1" dirty="0">
                <a:latin typeface="Helvetica"/>
                <a:cs typeface="Helvetica"/>
              </a:rPr>
              <a:t>). </a:t>
            </a:r>
            <a:endParaRPr lang="en-US" sz="3000" dirty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²"/>
            </a:pPr>
            <a:r>
              <a:rPr lang="el-GR" sz="3000" dirty="0">
                <a:latin typeface="Helvetica"/>
                <a:cs typeface="Helvetica"/>
              </a:rPr>
              <a:t>Ευκαιρίες για διασκέδαση και για εκτόνωση της ενέργειας</a:t>
            </a:r>
            <a:r>
              <a:rPr lang="el-GR" sz="3200" dirty="0"/>
              <a:t> </a:t>
            </a:r>
            <a:r>
              <a:rPr lang="el-GR" sz="3200" i="1" dirty="0"/>
              <a:t>(</a:t>
            </a:r>
            <a:r>
              <a:rPr lang="en-US" sz="3200" i="1" dirty="0"/>
              <a:t>Winston 2009)</a:t>
            </a:r>
            <a:r>
              <a:rPr lang="el-GR" sz="3200" i="1" dirty="0"/>
              <a:t>.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Χώρος για πειραματισμούς -</a:t>
            </a:r>
            <a:r>
              <a:rPr lang="en-US" sz="3200" i="1" dirty="0"/>
              <a:t>‘no penalty zone’</a:t>
            </a:r>
          </a:p>
          <a:p>
            <a:pPr marL="457200" indent="-457200">
              <a:buFont typeface="Wingdings" charset="2"/>
              <a:buChar char="²"/>
            </a:pPr>
            <a:r>
              <a:rPr lang="el-GR" sz="3200" b="1" dirty="0"/>
              <a:t>Έκφραση ιδεών, απόψεων, συναισθημάτων.</a:t>
            </a:r>
            <a:endParaRPr lang="el-GR" sz="3200" dirty="0"/>
          </a:p>
          <a:p>
            <a:pPr marL="457200" indent="-457200">
              <a:buFont typeface="Wingdings" charset="2"/>
              <a:buChar char="²"/>
            </a:pPr>
            <a:r>
              <a:rPr lang="el-GR" sz="3200" dirty="0"/>
              <a:t>Οι συμμετέχοντες είναι πρόθυμοι να δεσμευτούν σε μια διαδικασία όταν παίρνουν πρωτοβουλίες και συμμετέχουν ενεργά σε αυτήν</a:t>
            </a:r>
            <a:r>
              <a:rPr lang="el-GR" sz="3200" i="1" dirty="0"/>
              <a:t> </a:t>
            </a:r>
            <a:r>
              <a:rPr lang="en-US" sz="3200" i="1" dirty="0"/>
              <a:t>(Taylor 2000)</a:t>
            </a:r>
            <a:r>
              <a:rPr lang="el-GR" sz="3200" i="1" dirty="0"/>
              <a:t>.</a:t>
            </a:r>
          </a:p>
          <a:p>
            <a:r>
              <a:rPr lang="en-US" sz="3000" dirty="0">
                <a:latin typeface="Helvetica"/>
                <a:cs typeface="Helvetica"/>
              </a:rPr>
              <a:t> </a:t>
            </a:r>
            <a:endParaRPr lang="el-GR" sz="3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0715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1399</Words>
  <Application>Microsoft Office PowerPoint</Application>
  <PresentationFormat>Widescreen</PresentationFormat>
  <Paragraphs>115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Aleka Argyriou</dc:creator>
  <cp:lastModifiedBy>Marina Kafourou</cp:lastModifiedBy>
  <cp:revision>45</cp:revision>
  <dcterms:created xsi:type="dcterms:W3CDTF">2024-10-11T12:57:13Z</dcterms:created>
  <dcterms:modified xsi:type="dcterms:W3CDTF">2025-01-07T06:37:20Z</dcterms:modified>
</cp:coreProperties>
</file>