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handoutMasterIdLst>
    <p:handoutMasterId r:id="rId27"/>
  </p:handoutMasterIdLst>
  <p:sldIdLst>
    <p:sldId id="392" r:id="rId2"/>
    <p:sldId id="257" r:id="rId3"/>
    <p:sldId id="343" r:id="rId4"/>
    <p:sldId id="391" r:id="rId5"/>
    <p:sldId id="369" r:id="rId6"/>
    <p:sldId id="385" r:id="rId7"/>
    <p:sldId id="370" r:id="rId8"/>
    <p:sldId id="386" r:id="rId9"/>
    <p:sldId id="382" r:id="rId10"/>
    <p:sldId id="273" r:id="rId11"/>
    <p:sldId id="387" r:id="rId12"/>
    <p:sldId id="373" r:id="rId13"/>
    <p:sldId id="372" r:id="rId14"/>
    <p:sldId id="371" r:id="rId15"/>
    <p:sldId id="376" r:id="rId16"/>
    <p:sldId id="375" r:id="rId17"/>
    <p:sldId id="377" r:id="rId18"/>
    <p:sldId id="384" r:id="rId19"/>
    <p:sldId id="389" r:id="rId20"/>
    <p:sldId id="383" r:id="rId21"/>
    <p:sldId id="379" r:id="rId22"/>
    <p:sldId id="367" r:id="rId23"/>
    <p:sldId id="362" r:id="rId24"/>
    <p:sldId id="388" r:id="rId25"/>
  </p:sldIdLst>
  <p:sldSz cx="12192000" cy="6858000"/>
  <p:notesSz cx="6797675" cy="9926638"/>
  <p:defaultTextStyle>
    <a:defPPr>
      <a:defRPr lang="en-C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5723"/>
    <a:srgbClr val="008080"/>
    <a:srgbClr val="3B9B7B"/>
    <a:srgbClr val="FECAF0"/>
    <a:srgbClr val="BF95DF"/>
    <a:srgbClr val="D2F2ED"/>
    <a:srgbClr val="5DD1BE"/>
    <a:srgbClr val="8F45C7"/>
    <a:srgbClr val="A86E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44" autoAdjust="0"/>
    <p:restoredTop sz="72958" autoAdjust="0"/>
  </p:normalViewPr>
  <p:slideViewPr>
    <p:cSldViewPr snapToGrid="0" snapToObjects="1">
      <p:cViewPr varScale="1">
        <p:scale>
          <a:sx n="60" d="100"/>
          <a:sy n="60" d="100"/>
        </p:scale>
        <p:origin x="142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71BA48-CF5A-44BB-999F-D8A3D779ABED}" type="doc">
      <dgm:prSet loTypeId="urn:microsoft.com/office/officeart/2005/8/layout/vList5" loCatId="list" qsTypeId="urn:microsoft.com/office/officeart/2005/8/quickstyle/simple1" qsCatId="simple" csTypeId="urn:microsoft.com/office/officeart/2005/8/colors/accent6_3" csCatId="accent6" phldr="1"/>
      <dgm:spPr/>
      <dgm:t>
        <a:bodyPr/>
        <a:lstStyle/>
        <a:p>
          <a:endParaRPr lang="en-US"/>
        </a:p>
      </dgm:t>
    </dgm:pt>
    <dgm:pt modelId="{BF6CAD02-C982-42F0-B169-3347C55DC98D}">
      <dgm:prSet phldrT="[Text]" custT="1"/>
      <dgm:spPr/>
      <dgm:t>
        <a:bodyPr/>
        <a:lstStyle/>
        <a:p>
          <a:pPr algn="l"/>
          <a:r>
            <a:rPr lang="el-GR" sz="2600" dirty="0" smtClean="0"/>
            <a:t>Συντονιστής</a:t>
          </a:r>
          <a:endParaRPr lang="en-US" sz="2600" dirty="0"/>
        </a:p>
      </dgm:t>
    </dgm:pt>
    <dgm:pt modelId="{16EC4532-15C3-4952-ACFF-D23BF4C475DD}" type="parTrans" cxnId="{8173E43E-CF51-469B-B431-6C89699CA288}">
      <dgm:prSet/>
      <dgm:spPr/>
      <dgm:t>
        <a:bodyPr/>
        <a:lstStyle/>
        <a:p>
          <a:endParaRPr lang="en-US"/>
        </a:p>
      </dgm:t>
    </dgm:pt>
    <dgm:pt modelId="{02383466-48AE-41A3-B81B-C8DA6E5D9284}" type="sibTrans" cxnId="{8173E43E-CF51-469B-B431-6C89699CA288}">
      <dgm:prSet/>
      <dgm:spPr/>
      <dgm:t>
        <a:bodyPr/>
        <a:lstStyle/>
        <a:p>
          <a:endParaRPr lang="en-US"/>
        </a:p>
      </dgm:t>
    </dgm:pt>
    <dgm:pt modelId="{BBB770C0-DF04-4608-8FEB-20B433F1774B}">
      <dgm:prSet phldrT="[Text]" custT="1"/>
      <dgm:spPr/>
      <dgm:t>
        <a:bodyPr/>
        <a:lstStyle/>
        <a:p>
          <a:r>
            <a:rPr kumimoji="0" lang="el-GR" sz="2200" b="0" i="0" u="none" strike="noStrike" cap="none" spc="0" normalizeH="0" baseline="0" noProof="0" dirty="0" smtClean="0">
              <a:ln>
                <a:noFill/>
              </a:ln>
              <a:solidFill>
                <a:sysClr val="windowText" lastClr="000000"/>
              </a:solidFill>
              <a:effectLst/>
              <a:uLnTx/>
              <a:uFillTx/>
              <a:latin typeface="Calibri"/>
              <a:ea typeface="+mn-ea"/>
              <a:cs typeface="+mn-cs"/>
            </a:rPr>
            <a:t>Συντονίζει την προετοιμασία της αίτησης</a:t>
          </a:r>
          <a:endParaRPr lang="en-US" sz="2200" b="1" dirty="0"/>
        </a:p>
      </dgm:t>
    </dgm:pt>
    <dgm:pt modelId="{20FB2C6F-2A31-40E9-8CAB-378DEE3A608A}" type="parTrans" cxnId="{0FD38C62-BC51-4182-BA03-4672F27AC510}">
      <dgm:prSet/>
      <dgm:spPr/>
      <dgm:t>
        <a:bodyPr/>
        <a:lstStyle/>
        <a:p>
          <a:endParaRPr lang="en-US"/>
        </a:p>
      </dgm:t>
    </dgm:pt>
    <dgm:pt modelId="{6BB8173A-F47A-45E7-9DAD-FE4114023007}" type="sibTrans" cxnId="{0FD38C62-BC51-4182-BA03-4672F27AC510}">
      <dgm:prSet/>
      <dgm:spPr/>
      <dgm:t>
        <a:bodyPr/>
        <a:lstStyle/>
        <a:p>
          <a:endParaRPr lang="en-US"/>
        </a:p>
      </dgm:t>
    </dgm:pt>
    <dgm:pt modelId="{D9629612-A9C2-4BF4-BD7E-B182CD5113B9}">
      <dgm:prSet phldrT="[Text]"/>
      <dgm:spPr/>
      <dgm:t>
        <a:bodyPr/>
        <a:lstStyle/>
        <a:p>
          <a:r>
            <a:rPr lang="el-GR" dirty="0" smtClean="0"/>
            <a:t>Συμμετέχοντες Εταίροι</a:t>
          </a:r>
          <a:endParaRPr lang="en-US" dirty="0"/>
        </a:p>
      </dgm:t>
    </dgm:pt>
    <dgm:pt modelId="{564A826A-201E-421B-8D3B-0E7275EB6A99}" type="parTrans" cxnId="{9FF423E2-0F58-450E-91A2-959514AD814D}">
      <dgm:prSet/>
      <dgm:spPr/>
      <dgm:t>
        <a:bodyPr/>
        <a:lstStyle/>
        <a:p>
          <a:endParaRPr lang="en-US"/>
        </a:p>
      </dgm:t>
    </dgm:pt>
    <dgm:pt modelId="{AB39DC51-3290-4721-95BD-C94A96E4A46C}" type="sibTrans" cxnId="{9FF423E2-0F58-450E-91A2-959514AD814D}">
      <dgm:prSet/>
      <dgm:spPr/>
      <dgm:t>
        <a:bodyPr/>
        <a:lstStyle/>
        <a:p>
          <a:endParaRPr lang="en-US"/>
        </a:p>
      </dgm:t>
    </dgm:pt>
    <dgm:pt modelId="{EEF5D325-B29A-4638-B7DC-6025BFF0AE55}">
      <dgm:prSet phldrT="[Text]" custT="1"/>
      <dgm:spPr/>
      <dgm:t>
        <a:bodyPr/>
        <a:lstStyle/>
        <a:p>
          <a:r>
            <a:rPr kumimoji="0" lang="el-GR" sz="2200" b="0" i="0" u="none" strike="noStrike" cap="none" spc="0" normalizeH="0" baseline="0" noProof="0" dirty="0" smtClean="0">
              <a:ln>
                <a:noFill/>
              </a:ln>
              <a:solidFill>
                <a:sysClr val="windowText" lastClr="000000"/>
              </a:solidFill>
              <a:effectLst/>
              <a:uLnTx/>
              <a:uFillTx/>
              <a:latin typeface="Calibri"/>
              <a:ea typeface="+mn-ea"/>
              <a:cs typeface="+mn-cs"/>
            </a:rPr>
            <a:t>Συμβάλλουν στο σχεδιασμό/προετοιμασία της αίτησης</a:t>
          </a:r>
          <a:endParaRPr lang="en-US" sz="2200" b="1" dirty="0"/>
        </a:p>
      </dgm:t>
    </dgm:pt>
    <dgm:pt modelId="{1FDE3799-F161-4B1C-80A3-D5C60634127B}" type="parTrans" cxnId="{0311F8DC-C05A-4925-AF73-FC6B4E11A4E3}">
      <dgm:prSet/>
      <dgm:spPr/>
      <dgm:t>
        <a:bodyPr/>
        <a:lstStyle/>
        <a:p>
          <a:endParaRPr lang="en-US"/>
        </a:p>
      </dgm:t>
    </dgm:pt>
    <dgm:pt modelId="{6B99E3A4-6413-4F5B-A35F-EDA98C1A1FE3}" type="sibTrans" cxnId="{0311F8DC-C05A-4925-AF73-FC6B4E11A4E3}">
      <dgm:prSet/>
      <dgm:spPr/>
      <dgm:t>
        <a:bodyPr/>
        <a:lstStyle/>
        <a:p>
          <a:endParaRPr lang="en-US"/>
        </a:p>
      </dgm:t>
    </dgm:pt>
    <dgm:pt modelId="{D27A322F-811C-413B-A275-1D27330BE6B8}">
      <dgm:prSet custT="1"/>
      <dgm:spPr/>
      <dgm:t>
        <a:bodyPr/>
        <a:lstStyle/>
        <a:p>
          <a:pPr rtl="0"/>
          <a:r>
            <a:rPr kumimoji="0" lang="el-GR" sz="2200" b="0" i="0" u="none" strike="noStrike" cap="none" spc="0" normalizeH="0" baseline="0" noProof="0" smtClean="0">
              <a:ln>
                <a:noFill/>
              </a:ln>
              <a:solidFill>
                <a:sysClr val="windowText" lastClr="000000"/>
              </a:solidFill>
              <a:effectLst/>
              <a:uLnTx/>
              <a:uFillTx/>
              <a:latin typeface="Calibri"/>
              <a:ea typeface="+mn-ea"/>
              <a:cs typeface="+mn-cs"/>
            </a:rPr>
            <a:t>Εμπλέκει τους εταίρους στη συγγραφή της αίτησης</a:t>
          </a:r>
          <a:endParaRPr kumimoji="0" lang="el-GR" sz="2200" b="0" i="0" u="none" strike="noStrike" cap="none" spc="0" normalizeH="0" baseline="0" noProof="0" dirty="0" smtClean="0">
            <a:ln>
              <a:noFill/>
            </a:ln>
            <a:solidFill>
              <a:sysClr val="windowText" lastClr="000000"/>
            </a:solidFill>
            <a:effectLst/>
            <a:uLnTx/>
            <a:uFillTx/>
            <a:latin typeface="Calibri"/>
            <a:ea typeface="+mn-ea"/>
            <a:cs typeface="+mn-cs"/>
          </a:endParaRPr>
        </a:p>
      </dgm:t>
    </dgm:pt>
    <dgm:pt modelId="{5C2285C6-EFD7-4B08-96C7-C1ED41550044}" type="parTrans" cxnId="{3DC1B37B-B2A4-419D-9378-BA09492A783F}">
      <dgm:prSet/>
      <dgm:spPr/>
      <dgm:t>
        <a:bodyPr/>
        <a:lstStyle/>
        <a:p>
          <a:endParaRPr lang="en-US"/>
        </a:p>
      </dgm:t>
    </dgm:pt>
    <dgm:pt modelId="{C270C82D-485A-4FE7-91B7-4C7EC14C4607}" type="sibTrans" cxnId="{3DC1B37B-B2A4-419D-9378-BA09492A783F}">
      <dgm:prSet/>
      <dgm:spPr/>
      <dgm:t>
        <a:bodyPr/>
        <a:lstStyle/>
        <a:p>
          <a:endParaRPr lang="en-US"/>
        </a:p>
      </dgm:t>
    </dgm:pt>
    <dgm:pt modelId="{384EDE47-26F9-4A66-885B-17B161C5D326}">
      <dgm:prSet custT="1"/>
      <dgm:spPr/>
      <dgm:t>
        <a:bodyPr/>
        <a:lstStyle/>
        <a:p>
          <a:pPr rtl="0"/>
          <a:r>
            <a:rPr kumimoji="0" lang="el-GR" sz="2200" b="0" i="0" u="none" strike="noStrike" cap="none" spc="0" normalizeH="0" baseline="0" noProof="0" dirty="0" smtClean="0">
              <a:ln>
                <a:noFill/>
              </a:ln>
              <a:solidFill>
                <a:sysClr val="windowText" lastClr="000000"/>
              </a:solidFill>
              <a:effectLst/>
              <a:uLnTx/>
              <a:uFillTx/>
              <a:latin typeface="Calibri"/>
              <a:ea typeface="+mn-ea"/>
              <a:cs typeface="+mn-cs"/>
            </a:rPr>
            <a:t>Υποβάλλει την αίτηση στην Ε.Υ. της χώρας του</a:t>
          </a:r>
        </a:p>
      </dgm:t>
    </dgm:pt>
    <dgm:pt modelId="{76B14FC5-7EB0-4964-AC8E-5CBA22AAFB7E}" type="parTrans" cxnId="{C1091C2B-C854-44E1-8731-140AD6BB3516}">
      <dgm:prSet/>
      <dgm:spPr/>
      <dgm:t>
        <a:bodyPr/>
        <a:lstStyle/>
        <a:p>
          <a:endParaRPr lang="en-US"/>
        </a:p>
      </dgm:t>
    </dgm:pt>
    <dgm:pt modelId="{73A1AD94-CD12-42AA-822E-DF4AB940595C}" type="sibTrans" cxnId="{C1091C2B-C854-44E1-8731-140AD6BB3516}">
      <dgm:prSet/>
      <dgm:spPr/>
      <dgm:t>
        <a:bodyPr/>
        <a:lstStyle/>
        <a:p>
          <a:endParaRPr lang="en-US"/>
        </a:p>
      </dgm:t>
    </dgm:pt>
    <dgm:pt modelId="{5EEAF12E-B44F-4DBA-9111-9AA45A83CD86}">
      <dgm:prSet custT="1"/>
      <dgm:spPr/>
      <dgm:t>
        <a:bodyPr/>
        <a:lstStyle/>
        <a:p>
          <a:pPr rtl="0"/>
          <a:r>
            <a:rPr kumimoji="0" lang="el-GR" sz="2200" b="0" i="0" u="none" strike="noStrike" cap="none" spc="0" normalizeH="0" baseline="0" noProof="0" dirty="0" smtClean="0">
              <a:ln>
                <a:noFill/>
              </a:ln>
              <a:solidFill>
                <a:sysClr val="windowText" lastClr="000000"/>
              </a:solidFill>
              <a:effectLst/>
              <a:uLnTx/>
              <a:uFillTx/>
              <a:latin typeface="Calibri"/>
              <a:ea typeface="+mn-ea"/>
              <a:cs typeface="+mn-cs"/>
            </a:rPr>
            <a:t>Παρακολουθεί &amp; συντονίζει την υλοποίηση του Σχεδίου</a:t>
          </a:r>
        </a:p>
      </dgm:t>
    </dgm:pt>
    <dgm:pt modelId="{48DCF2CE-6892-41C8-8152-2EEB26BC4B3A}" type="parTrans" cxnId="{A01D6376-9BE8-4419-A808-7AE0A5EE164F}">
      <dgm:prSet/>
      <dgm:spPr/>
      <dgm:t>
        <a:bodyPr/>
        <a:lstStyle/>
        <a:p>
          <a:endParaRPr lang="en-US"/>
        </a:p>
      </dgm:t>
    </dgm:pt>
    <dgm:pt modelId="{60A85B5E-A1BE-437A-960D-C64AE6AB9907}" type="sibTrans" cxnId="{A01D6376-9BE8-4419-A808-7AE0A5EE164F}">
      <dgm:prSet/>
      <dgm:spPr/>
      <dgm:t>
        <a:bodyPr/>
        <a:lstStyle/>
        <a:p>
          <a:endParaRPr lang="en-US"/>
        </a:p>
      </dgm:t>
    </dgm:pt>
    <dgm:pt modelId="{2D3D771B-68CF-4307-8E90-36A11A192CA3}">
      <dgm:prSet custT="1"/>
      <dgm:spPr/>
      <dgm:t>
        <a:bodyPr/>
        <a:lstStyle/>
        <a:p>
          <a:pPr rtl="0"/>
          <a:r>
            <a:rPr kumimoji="0" lang="el-GR" sz="2200" b="0" i="0" u="none" strike="noStrike" cap="none" spc="0" normalizeH="0" baseline="0" noProof="0" dirty="0" smtClean="0">
              <a:ln>
                <a:noFill/>
              </a:ln>
              <a:solidFill>
                <a:sysClr val="windowText" lastClr="000000"/>
              </a:solidFill>
              <a:effectLst/>
              <a:uLnTx/>
              <a:uFillTx/>
              <a:latin typeface="Calibri"/>
              <a:ea typeface="+mn-ea"/>
              <a:cs typeface="+mn-cs"/>
            </a:rPr>
            <a:t>Υποβάλλει ενδιάμεσες &amp; τελικές εκθέσεις</a:t>
          </a:r>
          <a:endParaRPr kumimoji="0" lang="en-GB" sz="2200" b="0" i="0" u="none" strike="noStrike" cap="none" spc="0" normalizeH="0" baseline="0" noProof="0" dirty="0" smtClean="0">
            <a:ln>
              <a:noFill/>
            </a:ln>
            <a:solidFill>
              <a:sysClr val="windowText" lastClr="000000"/>
            </a:solidFill>
            <a:effectLst/>
            <a:uLnTx/>
            <a:uFillTx/>
            <a:latin typeface="Calibri"/>
            <a:ea typeface="+mn-ea"/>
            <a:cs typeface="+mn-cs"/>
          </a:endParaRPr>
        </a:p>
      </dgm:t>
    </dgm:pt>
    <dgm:pt modelId="{F1CE327D-3E4B-4367-9FA7-AD29A39E7851}" type="parTrans" cxnId="{DAB6F4D9-5096-4FB1-A563-17251E611C1D}">
      <dgm:prSet/>
      <dgm:spPr/>
      <dgm:t>
        <a:bodyPr/>
        <a:lstStyle/>
        <a:p>
          <a:endParaRPr lang="en-US"/>
        </a:p>
      </dgm:t>
    </dgm:pt>
    <dgm:pt modelId="{FEEFE0C6-7ED5-4254-BAAF-3855914EFA5D}" type="sibTrans" cxnId="{DAB6F4D9-5096-4FB1-A563-17251E611C1D}">
      <dgm:prSet/>
      <dgm:spPr/>
      <dgm:t>
        <a:bodyPr/>
        <a:lstStyle/>
        <a:p>
          <a:endParaRPr lang="en-US"/>
        </a:p>
      </dgm:t>
    </dgm:pt>
    <dgm:pt modelId="{A119292C-3D5F-4147-817B-F2E058884473}">
      <dgm:prSet custT="1"/>
      <dgm:spPr/>
      <dgm:t>
        <a:bodyPr/>
        <a:lstStyle/>
        <a:p>
          <a:pPr rtl="0"/>
          <a:r>
            <a:rPr kumimoji="0" lang="el-GR" sz="2200" b="0" i="0" u="none" strike="noStrike" cap="none" spc="0" normalizeH="0" baseline="0" noProof="0" smtClean="0">
              <a:ln>
                <a:noFill/>
              </a:ln>
              <a:effectLst/>
              <a:uLnTx/>
              <a:uFillTx/>
              <a:latin typeface="Calibri"/>
              <a:ea typeface="+mn-ea"/>
              <a:cs typeface="+mn-cs"/>
            </a:rPr>
            <a:t>Εξουσιοδοτούν τον συντονιστή να δρα εξ’ ονόματός τους</a:t>
          </a:r>
          <a:endParaRPr kumimoji="0" lang="el-GR" sz="2200" b="0" i="0" u="none" strike="noStrike" cap="none" spc="0" normalizeH="0" baseline="0" noProof="0" dirty="0" smtClean="0">
            <a:ln>
              <a:noFill/>
            </a:ln>
            <a:effectLst/>
            <a:uLnTx/>
            <a:uFillTx/>
            <a:latin typeface="Calibri"/>
            <a:ea typeface="+mn-ea"/>
            <a:cs typeface="+mn-cs"/>
          </a:endParaRPr>
        </a:p>
      </dgm:t>
    </dgm:pt>
    <dgm:pt modelId="{CF103F9D-FAF5-4C33-8C0F-2F676EE6ABA2}" type="parTrans" cxnId="{B8268A74-8FD3-4743-A88C-113EE4FAC290}">
      <dgm:prSet/>
      <dgm:spPr/>
      <dgm:t>
        <a:bodyPr/>
        <a:lstStyle/>
        <a:p>
          <a:endParaRPr lang="en-US"/>
        </a:p>
      </dgm:t>
    </dgm:pt>
    <dgm:pt modelId="{A8CAE987-106A-49BD-8655-922E3E7B9C0C}" type="sibTrans" cxnId="{B8268A74-8FD3-4743-A88C-113EE4FAC290}">
      <dgm:prSet/>
      <dgm:spPr/>
      <dgm:t>
        <a:bodyPr/>
        <a:lstStyle/>
        <a:p>
          <a:endParaRPr lang="en-US"/>
        </a:p>
      </dgm:t>
    </dgm:pt>
    <dgm:pt modelId="{0103250B-3703-49BE-A355-BAB45425D558}">
      <dgm:prSet custT="1"/>
      <dgm:spPr/>
      <dgm:t>
        <a:bodyPr/>
        <a:lstStyle/>
        <a:p>
          <a:pPr rtl="0"/>
          <a:r>
            <a:rPr kumimoji="0" lang="el-GR" sz="2200" b="0" i="0" u="none" strike="noStrike" cap="none" spc="0" normalizeH="0" baseline="0" noProof="0" dirty="0" smtClean="0">
              <a:ln>
                <a:noFill/>
              </a:ln>
              <a:solidFill>
                <a:sysClr val="windowText" lastClr="000000"/>
              </a:solidFill>
              <a:effectLst/>
              <a:uLnTx/>
              <a:uFillTx/>
              <a:latin typeface="Calibri"/>
              <a:ea typeface="+mn-ea"/>
              <a:cs typeface="+mn-cs"/>
            </a:rPr>
            <a:t>Συμβάλλουν ενεργά στην υλοποίηση των αποτελεσμάτων και στη διάδοση του σχεδίου</a:t>
          </a:r>
        </a:p>
      </dgm:t>
    </dgm:pt>
    <dgm:pt modelId="{656FCB64-59A7-4487-9E61-67A46BCDD8C1}" type="parTrans" cxnId="{4A858CE8-A099-4DC1-B961-776395C21325}">
      <dgm:prSet/>
      <dgm:spPr/>
      <dgm:t>
        <a:bodyPr/>
        <a:lstStyle/>
        <a:p>
          <a:endParaRPr lang="en-US"/>
        </a:p>
      </dgm:t>
    </dgm:pt>
    <dgm:pt modelId="{378E1913-278A-4AE4-9C25-A07A7626AA82}" type="sibTrans" cxnId="{4A858CE8-A099-4DC1-B961-776395C21325}">
      <dgm:prSet/>
      <dgm:spPr/>
      <dgm:t>
        <a:bodyPr/>
        <a:lstStyle/>
        <a:p>
          <a:endParaRPr lang="en-US"/>
        </a:p>
      </dgm:t>
    </dgm:pt>
    <dgm:pt modelId="{0AB58F39-2845-4BA7-B9AE-C9DCBBEDE68A}">
      <dgm:prSet custT="1"/>
      <dgm:spPr/>
      <dgm:t>
        <a:bodyPr/>
        <a:lstStyle/>
        <a:p>
          <a:pPr rtl="0"/>
          <a:r>
            <a:rPr kumimoji="0" lang="el-GR" sz="2200" b="0" i="0" u="none" strike="noStrike" cap="none" spc="0" normalizeH="0" baseline="0" noProof="0" dirty="0" smtClean="0">
              <a:ln>
                <a:noFill/>
              </a:ln>
              <a:solidFill>
                <a:sysClr val="windowText" lastClr="000000"/>
              </a:solidFill>
              <a:effectLst/>
              <a:uLnTx/>
              <a:uFillTx/>
              <a:latin typeface="Calibri"/>
              <a:ea typeface="+mn-ea"/>
              <a:cs typeface="+mn-cs"/>
            </a:rPr>
            <a:t>Συμβάλλουν στην ετοιμασία των ενδιάμεσων εκθέσεων/της τελικής έκθεσης</a:t>
          </a:r>
        </a:p>
      </dgm:t>
    </dgm:pt>
    <dgm:pt modelId="{4015039D-56AF-4BA6-A660-918765EE0EC2}" type="parTrans" cxnId="{FA237C17-3030-480F-B33E-D24FB067082D}">
      <dgm:prSet/>
      <dgm:spPr/>
    </dgm:pt>
    <dgm:pt modelId="{304F6EC6-AF82-4F8D-9088-E5494300CBB3}" type="sibTrans" cxnId="{FA237C17-3030-480F-B33E-D24FB067082D}">
      <dgm:prSet/>
      <dgm:spPr/>
    </dgm:pt>
    <dgm:pt modelId="{404463A1-6978-4181-8C73-E35ABBB3C07B}" type="pres">
      <dgm:prSet presAssocID="{8671BA48-CF5A-44BB-999F-D8A3D779ABED}" presName="Name0" presStyleCnt="0">
        <dgm:presLayoutVars>
          <dgm:dir/>
          <dgm:animLvl val="lvl"/>
          <dgm:resizeHandles val="exact"/>
        </dgm:presLayoutVars>
      </dgm:prSet>
      <dgm:spPr/>
      <dgm:t>
        <a:bodyPr/>
        <a:lstStyle/>
        <a:p>
          <a:endParaRPr lang="en-US"/>
        </a:p>
      </dgm:t>
    </dgm:pt>
    <dgm:pt modelId="{303E1E84-10D7-41EE-A79E-882849423896}" type="pres">
      <dgm:prSet presAssocID="{BF6CAD02-C982-42F0-B169-3347C55DC98D}" presName="linNode" presStyleCnt="0"/>
      <dgm:spPr/>
    </dgm:pt>
    <dgm:pt modelId="{968E7A27-1372-4605-BAE2-A95A2CD95E24}" type="pres">
      <dgm:prSet presAssocID="{BF6CAD02-C982-42F0-B169-3347C55DC98D}" presName="parentText" presStyleLbl="node1" presStyleIdx="0" presStyleCnt="2" custScaleX="64835" custLinFactNeighborX="-9" custLinFactNeighborY="-78">
        <dgm:presLayoutVars>
          <dgm:chMax val="1"/>
          <dgm:bulletEnabled val="1"/>
        </dgm:presLayoutVars>
      </dgm:prSet>
      <dgm:spPr/>
      <dgm:t>
        <a:bodyPr/>
        <a:lstStyle/>
        <a:p>
          <a:endParaRPr lang="en-US"/>
        </a:p>
      </dgm:t>
    </dgm:pt>
    <dgm:pt modelId="{5CC1F970-AC62-4C0B-9005-4E3412FDD022}" type="pres">
      <dgm:prSet presAssocID="{BF6CAD02-C982-42F0-B169-3347C55DC98D}" presName="descendantText" presStyleLbl="alignAccFollowNode1" presStyleIdx="0" presStyleCnt="2" custScaleX="141291" custScaleY="125195">
        <dgm:presLayoutVars>
          <dgm:bulletEnabled val="1"/>
        </dgm:presLayoutVars>
      </dgm:prSet>
      <dgm:spPr/>
      <dgm:t>
        <a:bodyPr/>
        <a:lstStyle/>
        <a:p>
          <a:endParaRPr lang="en-US"/>
        </a:p>
      </dgm:t>
    </dgm:pt>
    <dgm:pt modelId="{35EDD26A-1CA7-4BF1-97BC-D38ADBE350BE}" type="pres">
      <dgm:prSet presAssocID="{02383466-48AE-41A3-B81B-C8DA6E5D9284}" presName="sp" presStyleCnt="0"/>
      <dgm:spPr/>
    </dgm:pt>
    <dgm:pt modelId="{D07C78CD-3839-4F36-9617-9D3E70AFB8D4}" type="pres">
      <dgm:prSet presAssocID="{D9629612-A9C2-4BF4-BD7E-B182CD5113B9}" presName="linNode" presStyleCnt="0"/>
      <dgm:spPr/>
    </dgm:pt>
    <dgm:pt modelId="{01E27EA4-CDF5-447C-8B30-FDB8ED769441}" type="pres">
      <dgm:prSet presAssocID="{D9629612-A9C2-4BF4-BD7E-B182CD5113B9}" presName="parentText" presStyleLbl="node1" presStyleIdx="1" presStyleCnt="2" custScaleX="64880" custScaleY="104520">
        <dgm:presLayoutVars>
          <dgm:chMax val="1"/>
          <dgm:bulletEnabled val="1"/>
        </dgm:presLayoutVars>
      </dgm:prSet>
      <dgm:spPr/>
      <dgm:t>
        <a:bodyPr/>
        <a:lstStyle/>
        <a:p>
          <a:endParaRPr lang="en-US"/>
        </a:p>
      </dgm:t>
    </dgm:pt>
    <dgm:pt modelId="{8CB4827E-F238-42FE-B067-F4D7C6DC3C34}" type="pres">
      <dgm:prSet presAssocID="{D9629612-A9C2-4BF4-BD7E-B182CD5113B9}" presName="descendantText" presStyleLbl="alignAccFollowNode1" presStyleIdx="1" presStyleCnt="2" custScaleX="142647" custScaleY="130984">
        <dgm:presLayoutVars>
          <dgm:bulletEnabled val="1"/>
        </dgm:presLayoutVars>
      </dgm:prSet>
      <dgm:spPr/>
      <dgm:t>
        <a:bodyPr/>
        <a:lstStyle/>
        <a:p>
          <a:endParaRPr lang="en-US"/>
        </a:p>
      </dgm:t>
    </dgm:pt>
  </dgm:ptLst>
  <dgm:cxnLst>
    <dgm:cxn modelId="{A01D6376-9BE8-4419-A808-7AE0A5EE164F}" srcId="{BF6CAD02-C982-42F0-B169-3347C55DC98D}" destId="{5EEAF12E-B44F-4DBA-9111-9AA45A83CD86}" srcOrd="3" destOrd="0" parTransId="{48DCF2CE-6892-41C8-8152-2EEB26BC4B3A}" sibTransId="{60A85B5E-A1BE-437A-960D-C64AE6AB9907}"/>
    <dgm:cxn modelId="{DAB6F4D9-5096-4FB1-A563-17251E611C1D}" srcId="{BF6CAD02-C982-42F0-B169-3347C55DC98D}" destId="{2D3D771B-68CF-4307-8E90-36A11A192CA3}" srcOrd="4" destOrd="0" parTransId="{F1CE327D-3E4B-4367-9FA7-AD29A39E7851}" sibTransId="{FEEFE0C6-7ED5-4254-BAAF-3855914EFA5D}"/>
    <dgm:cxn modelId="{20E39800-B96A-401F-8E83-59321FF9402F}" type="presOf" srcId="{EEF5D325-B29A-4638-B7DC-6025BFF0AE55}" destId="{8CB4827E-F238-42FE-B067-F4D7C6DC3C34}" srcOrd="0" destOrd="0" presId="urn:microsoft.com/office/officeart/2005/8/layout/vList5"/>
    <dgm:cxn modelId="{3DC1B37B-B2A4-419D-9378-BA09492A783F}" srcId="{BF6CAD02-C982-42F0-B169-3347C55DC98D}" destId="{D27A322F-811C-413B-A275-1D27330BE6B8}" srcOrd="1" destOrd="0" parTransId="{5C2285C6-EFD7-4B08-96C7-C1ED41550044}" sibTransId="{C270C82D-485A-4FE7-91B7-4C7EC14C4607}"/>
    <dgm:cxn modelId="{C05F2C34-37D0-4663-B20F-FF731CFD7D42}" type="presOf" srcId="{8671BA48-CF5A-44BB-999F-D8A3D779ABED}" destId="{404463A1-6978-4181-8C73-E35ABBB3C07B}" srcOrd="0" destOrd="0" presId="urn:microsoft.com/office/officeart/2005/8/layout/vList5"/>
    <dgm:cxn modelId="{40A0A886-F858-4CB5-9F52-BE907E2AA946}" type="presOf" srcId="{BF6CAD02-C982-42F0-B169-3347C55DC98D}" destId="{968E7A27-1372-4605-BAE2-A95A2CD95E24}" srcOrd="0" destOrd="0" presId="urn:microsoft.com/office/officeart/2005/8/layout/vList5"/>
    <dgm:cxn modelId="{4FF7D7E0-4466-4FEB-B217-4B9D31485EF4}" type="presOf" srcId="{A119292C-3D5F-4147-817B-F2E058884473}" destId="{8CB4827E-F238-42FE-B067-F4D7C6DC3C34}" srcOrd="0" destOrd="1" presId="urn:microsoft.com/office/officeart/2005/8/layout/vList5"/>
    <dgm:cxn modelId="{4A858CE8-A099-4DC1-B961-776395C21325}" srcId="{D9629612-A9C2-4BF4-BD7E-B182CD5113B9}" destId="{0103250B-3703-49BE-A355-BAB45425D558}" srcOrd="2" destOrd="0" parTransId="{656FCB64-59A7-4487-9E61-67A46BCDD8C1}" sibTransId="{378E1913-278A-4AE4-9C25-A07A7626AA82}"/>
    <dgm:cxn modelId="{FA237C17-3030-480F-B33E-D24FB067082D}" srcId="{D9629612-A9C2-4BF4-BD7E-B182CD5113B9}" destId="{0AB58F39-2845-4BA7-B9AE-C9DCBBEDE68A}" srcOrd="3" destOrd="0" parTransId="{4015039D-56AF-4BA6-A660-918765EE0EC2}" sibTransId="{304F6EC6-AF82-4F8D-9088-E5494300CBB3}"/>
    <dgm:cxn modelId="{12C5CB56-B579-4197-AECB-D7153A2578E0}" type="presOf" srcId="{0103250B-3703-49BE-A355-BAB45425D558}" destId="{8CB4827E-F238-42FE-B067-F4D7C6DC3C34}" srcOrd="0" destOrd="2" presId="urn:microsoft.com/office/officeart/2005/8/layout/vList5"/>
    <dgm:cxn modelId="{8173E43E-CF51-469B-B431-6C89699CA288}" srcId="{8671BA48-CF5A-44BB-999F-D8A3D779ABED}" destId="{BF6CAD02-C982-42F0-B169-3347C55DC98D}" srcOrd="0" destOrd="0" parTransId="{16EC4532-15C3-4952-ACFF-D23BF4C475DD}" sibTransId="{02383466-48AE-41A3-B81B-C8DA6E5D9284}"/>
    <dgm:cxn modelId="{B89C6B62-6FE6-4731-85CB-A393BD20D113}" type="presOf" srcId="{384EDE47-26F9-4A66-885B-17B161C5D326}" destId="{5CC1F970-AC62-4C0B-9005-4E3412FDD022}" srcOrd="0" destOrd="2" presId="urn:microsoft.com/office/officeart/2005/8/layout/vList5"/>
    <dgm:cxn modelId="{B8268A74-8FD3-4743-A88C-113EE4FAC290}" srcId="{D9629612-A9C2-4BF4-BD7E-B182CD5113B9}" destId="{A119292C-3D5F-4147-817B-F2E058884473}" srcOrd="1" destOrd="0" parTransId="{CF103F9D-FAF5-4C33-8C0F-2F676EE6ABA2}" sibTransId="{A8CAE987-106A-49BD-8655-922E3E7B9C0C}"/>
    <dgm:cxn modelId="{0FD38C62-BC51-4182-BA03-4672F27AC510}" srcId="{BF6CAD02-C982-42F0-B169-3347C55DC98D}" destId="{BBB770C0-DF04-4608-8FEB-20B433F1774B}" srcOrd="0" destOrd="0" parTransId="{20FB2C6F-2A31-40E9-8CAB-378DEE3A608A}" sibTransId="{6BB8173A-F47A-45E7-9DAD-FE4114023007}"/>
    <dgm:cxn modelId="{0311F8DC-C05A-4925-AF73-FC6B4E11A4E3}" srcId="{D9629612-A9C2-4BF4-BD7E-B182CD5113B9}" destId="{EEF5D325-B29A-4638-B7DC-6025BFF0AE55}" srcOrd="0" destOrd="0" parTransId="{1FDE3799-F161-4B1C-80A3-D5C60634127B}" sibTransId="{6B99E3A4-6413-4F5B-A35F-EDA98C1A1FE3}"/>
    <dgm:cxn modelId="{C1091C2B-C854-44E1-8731-140AD6BB3516}" srcId="{BF6CAD02-C982-42F0-B169-3347C55DC98D}" destId="{384EDE47-26F9-4A66-885B-17B161C5D326}" srcOrd="2" destOrd="0" parTransId="{76B14FC5-7EB0-4964-AC8E-5CBA22AAFB7E}" sibTransId="{73A1AD94-CD12-42AA-822E-DF4AB940595C}"/>
    <dgm:cxn modelId="{7A5B8E6A-F0D5-4C8F-B02F-64DB8D4B8E55}" type="presOf" srcId="{0AB58F39-2845-4BA7-B9AE-C9DCBBEDE68A}" destId="{8CB4827E-F238-42FE-B067-F4D7C6DC3C34}" srcOrd="0" destOrd="3" presId="urn:microsoft.com/office/officeart/2005/8/layout/vList5"/>
    <dgm:cxn modelId="{B1A87669-774B-4014-82C0-AE41C03390F8}" type="presOf" srcId="{BBB770C0-DF04-4608-8FEB-20B433F1774B}" destId="{5CC1F970-AC62-4C0B-9005-4E3412FDD022}" srcOrd="0" destOrd="0" presId="urn:microsoft.com/office/officeart/2005/8/layout/vList5"/>
    <dgm:cxn modelId="{7CF97EE9-FB75-4012-866A-09BBE127EDB2}" type="presOf" srcId="{5EEAF12E-B44F-4DBA-9111-9AA45A83CD86}" destId="{5CC1F970-AC62-4C0B-9005-4E3412FDD022}" srcOrd="0" destOrd="3" presId="urn:microsoft.com/office/officeart/2005/8/layout/vList5"/>
    <dgm:cxn modelId="{9FF423E2-0F58-450E-91A2-959514AD814D}" srcId="{8671BA48-CF5A-44BB-999F-D8A3D779ABED}" destId="{D9629612-A9C2-4BF4-BD7E-B182CD5113B9}" srcOrd="1" destOrd="0" parTransId="{564A826A-201E-421B-8D3B-0E7275EB6A99}" sibTransId="{AB39DC51-3290-4721-95BD-C94A96E4A46C}"/>
    <dgm:cxn modelId="{387D1A78-B76F-4528-83B2-5FC013DDA113}" type="presOf" srcId="{2D3D771B-68CF-4307-8E90-36A11A192CA3}" destId="{5CC1F970-AC62-4C0B-9005-4E3412FDD022}" srcOrd="0" destOrd="4" presId="urn:microsoft.com/office/officeart/2005/8/layout/vList5"/>
    <dgm:cxn modelId="{5F0595DA-45A3-4E9C-81FB-E5071F9DE5C1}" type="presOf" srcId="{D27A322F-811C-413B-A275-1D27330BE6B8}" destId="{5CC1F970-AC62-4C0B-9005-4E3412FDD022}" srcOrd="0" destOrd="1" presId="urn:microsoft.com/office/officeart/2005/8/layout/vList5"/>
    <dgm:cxn modelId="{A46D2A38-1A14-43D2-AD96-C4F9B21CE9E7}" type="presOf" srcId="{D9629612-A9C2-4BF4-BD7E-B182CD5113B9}" destId="{01E27EA4-CDF5-447C-8B30-FDB8ED769441}" srcOrd="0" destOrd="0" presId="urn:microsoft.com/office/officeart/2005/8/layout/vList5"/>
    <dgm:cxn modelId="{582A76EC-6269-4AD3-A974-749EBA9B0243}" type="presParOf" srcId="{404463A1-6978-4181-8C73-E35ABBB3C07B}" destId="{303E1E84-10D7-41EE-A79E-882849423896}" srcOrd="0" destOrd="0" presId="urn:microsoft.com/office/officeart/2005/8/layout/vList5"/>
    <dgm:cxn modelId="{8CBC1FA9-5E54-4C6C-ACDA-899D7C0EFB2F}" type="presParOf" srcId="{303E1E84-10D7-41EE-A79E-882849423896}" destId="{968E7A27-1372-4605-BAE2-A95A2CD95E24}" srcOrd="0" destOrd="0" presId="urn:microsoft.com/office/officeart/2005/8/layout/vList5"/>
    <dgm:cxn modelId="{A27CA33D-080E-4F5F-ADB5-5032C48843D0}" type="presParOf" srcId="{303E1E84-10D7-41EE-A79E-882849423896}" destId="{5CC1F970-AC62-4C0B-9005-4E3412FDD022}" srcOrd="1" destOrd="0" presId="urn:microsoft.com/office/officeart/2005/8/layout/vList5"/>
    <dgm:cxn modelId="{CAAB1F04-DC5B-4D58-BCF3-61912D3909DE}" type="presParOf" srcId="{404463A1-6978-4181-8C73-E35ABBB3C07B}" destId="{35EDD26A-1CA7-4BF1-97BC-D38ADBE350BE}" srcOrd="1" destOrd="0" presId="urn:microsoft.com/office/officeart/2005/8/layout/vList5"/>
    <dgm:cxn modelId="{63B77FDD-5DD3-4785-AEA2-88CB747CF458}" type="presParOf" srcId="{404463A1-6978-4181-8C73-E35ABBB3C07B}" destId="{D07C78CD-3839-4F36-9617-9D3E70AFB8D4}" srcOrd="2" destOrd="0" presId="urn:microsoft.com/office/officeart/2005/8/layout/vList5"/>
    <dgm:cxn modelId="{8300E705-F369-462E-ADA3-D4894B6D3E73}" type="presParOf" srcId="{D07C78CD-3839-4F36-9617-9D3E70AFB8D4}" destId="{01E27EA4-CDF5-447C-8B30-FDB8ED769441}" srcOrd="0" destOrd="0" presId="urn:microsoft.com/office/officeart/2005/8/layout/vList5"/>
    <dgm:cxn modelId="{43686ADD-7CEF-4F27-938E-B0B6F710B208}" type="presParOf" srcId="{D07C78CD-3839-4F36-9617-9D3E70AFB8D4}" destId="{8CB4827E-F238-42FE-B067-F4D7C6DC3C34}"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A69D3D1-95F7-4D04-934E-9810FB545265}" type="doc">
      <dgm:prSet loTypeId="urn:microsoft.com/office/officeart/2005/8/layout/hProcess9" loCatId="process" qsTypeId="urn:microsoft.com/office/officeart/2005/8/quickstyle/simple1" qsCatId="simple" csTypeId="urn:microsoft.com/office/officeart/2005/8/colors/accent6_2" csCatId="accent6" phldr="1"/>
      <dgm:spPr/>
    </dgm:pt>
    <dgm:pt modelId="{7BFDF3A1-03CB-48FF-B4A1-0164E2B889EA}">
      <dgm:prSet phldrT="[Text]"/>
      <dgm:spPr>
        <a:solidFill>
          <a:schemeClr val="accent4">
            <a:lumMod val="20000"/>
            <a:lumOff val="80000"/>
          </a:schemeClr>
        </a:solidFill>
      </dgm:spPr>
      <dgm:t>
        <a:bodyPr/>
        <a:lstStyle/>
        <a:p>
          <a:r>
            <a:rPr lang="el-GR" dirty="0" smtClean="0">
              <a:solidFill>
                <a:srgbClr val="3B9B7B"/>
              </a:solidFill>
            </a:rPr>
            <a:t>Ένταξη και Πολυμορφία</a:t>
          </a:r>
          <a:endParaRPr lang="en-US" dirty="0">
            <a:solidFill>
              <a:srgbClr val="3B9B7B"/>
            </a:solidFill>
          </a:endParaRPr>
        </a:p>
      </dgm:t>
    </dgm:pt>
    <dgm:pt modelId="{32273023-5FC8-4F3D-A224-ED8A56F1EDAD}" type="parTrans" cxnId="{45CDC70D-93DD-495D-8FAB-FFECEC3D8076}">
      <dgm:prSet/>
      <dgm:spPr/>
      <dgm:t>
        <a:bodyPr/>
        <a:lstStyle/>
        <a:p>
          <a:endParaRPr lang="en-US"/>
        </a:p>
      </dgm:t>
    </dgm:pt>
    <dgm:pt modelId="{2C320B25-C6E7-40F5-957A-CB08DDF4D183}" type="sibTrans" cxnId="{45CDC70D-93DD-495D-8FAB-FFECEC3D8076}">
      <dgm:prSet/>
      <dgm:spPr/>
      <dgm:t>
        <a:bodyPr/>
        <a:lstStyle/>
        <a:p>
          <a:endParaRPr lang="en-US"/>
        </a:p>
      </dgm:t>
    </dgm:pt>
    <dgm:pt modelId="{44425600-3B84-4CE6-B252-49E03C7A1023}">
      <dgm:prSet phldrT="[Text]"/>
      <dgm:spPr>
        <a:solidFill>
          <a:schemeClr val="accent5">
            <a:lumMod val="60000"/>
            <a:lumOff val="40000"/>
          </a:schemeClr>
        </a:solidFill>
      </dgm:spPr>
      <dgm:t>
        <a:bodyPr/>
        <a:lstStyle/>
        <a:p>
          <a:r>
            <a:rPr lang="el-GR" dirty="0" smtClean="0">
              <a:solidFill>
                <a:srgbClr val="3B9B7B"/>
              </a:solidFill>
            </a:rPr>
            <a:t>Ψηφιακή Διάσταση</a:t>
          </a:r>
          <a:endParaRPr lang="en-US" dirty="0">
            <a:solidFill>
              <a:srgbClr val="3B9B7B"/>
            </a:solidFill>
          </a:endParaRPr>
        </a:p>
      </dgm:t>
    </dgm:pt>
    <dgm:pt modelId="{6C5AFFF1-7D22-4DE5-905F-960EF02CC017}" type="parTrans" cxnId="{7288B686-9F90-4FBC-BF88-B9498C7D3C90}">
      <dgm:prSet/>
      <dgm:spPr/>
      <dgm:t>
        <a:bodyPr/>
        <a:lstStyle/>
        <a:p>
          <a:endParaRPr lang="en-US"/>
        </a:p>
      </dgm:t>
    </dgm:pt>
    <dgm:pt modelId="{E168E317-CC07-48B8-86FD-23B54C72B619}" type="sibTrans" cxnId="{7288B686-9F90-4FBC-BF88-B9498C7D3C90}">
      <dgm:prSet/>
      <dgm:spPr/>
      <dgm:t>
        <a:bodyPr/>
        <a:lstStyle/>
        <a:p>
          <a:endParaRPr lang="en-US"/>
        </a:p>
      </dgm:t>
    </dgm:pt>
    <dgm:pt modelId="{D5818C0F-6616-40F4-83C5-BCA6628F6C41}">
      <dgm:prSet/>
      <dgm:spPr>
        <a:solidFill>
          <a:schemeClr val="accent6">
            <a:lumMod val="60000"/>
            <a:lumOff val="40000"/>
          </a:schemeClr>
        </a:solidFill>
      </dgm:spPr>
      <dgm:t>
        <a:bodyPr/>
        <a:lstStyle/>
        <a:p>
          <a:r>
            <a:rPr lang="el-GR" dirty="0" smtClean="0">
              <a:solidFill>
                <a:srgbClr val="3B9B7B"/>
              </a:solidFill>
            </a:rPr>
            <a:t>Περιβαλλοντική βιωσιμότητα</a:t>
          </a:r>
          <a:endParaRPr lang="en-US" dirty="0">
            <a:solidFill>
              <a:srgbClr val="3B9B7B"/>
            </a:solidFill>
          </a:endParaRPr>
        </a:p>
      </dgm:t>
    </dgm:pt>
    <dgm:pt modelId="{7D3A5CBB-46D5-4EC3-8EBF-9F3BF170ADE6}" type="parTrans" cxnId="{5BB43E62-2D2E-4D93-AF8E-965676436614}">
      <dgm:prSet/>
      <dgm:spPr/>
      <dgm:t>
        <a:bodyPr/>
        <a:lstStyle/>
        <a:p>
          <a:endParaRPr lang="en-US"/>
        </a:p>
      </dgm:t>
    </dgm:pt>
    <dgm:pt modelId="{38114BA9-0FFE-49EE-BA87-7EB15661E379}" type="sibTrans" cxnId="{5BB43E62-2D2E-4D93-AF8E-965676436614}">
      <dgm:prSet/>
      <dgm:spPr/>
      <dgm:t>
        <a:bodyPr/>
        <a:lstStyle/>
        <a:p>
          <a:endParaRPr lang="en-US"/>
        </a:p>
      </dgm:t>
    </dgm:pt>
    <dgm:pt modelId="{4C43ED7B-F8B7-47E1-B18D-162B955954DA}" type="pres">
      <dgm:prSet presAssocID="{9A69D3D1-95F7-4D04-934E-9810FB545265}" presName="CompostProcess" presStyleCnt="0">
        <dgm:presLayoutVars>
          <dgm:dir/>
          <dgm:resizeHandles val="exact"/>
        </dgm:presLayoutVars>
      </dgm:prSet>
      <dgm:spPr/>
    </dgm:pt>
    <dgm:pt modelId="{6E0E96D7-CC38-49AF-BFCB-50981EA3D814}" type="pres">
      <dgm:prSet presAssocID="{9A69D3D1-95F7-4D04-934E-9810FB545265}" presName="arrow" presStyleLbl="bgShp" presStyleIdx="0" presStyleCnt="1" custScaleX="117647" custLinFactNeighborX="-1832" custLinFactNeighborY="13078"/>
      <dgm:spPr/>
    </dgm:pt>
    <dgm:pt modelId="{93F3AEBE-06C4-4A9A-A748-31807C793C21}" type="pres">
      <dgm:prSet presAssocID="{9A69D3D1-95F7-4D04-934E-9810FB545265}" presName="linearProcess" presStyleCnt="0"/>
      <dgm:spPr/>
    </dgm:pt>
    <dgm:pt modelId="{8B0D6F39-60A5-4AB5-8117-6C5F79537FFB}" type="pres">
      <dgm:prSet presAssocID="{D5818C0F-6616-40F4-83C5-BCA6628F6C41}" presName="textNode" presStyleLbl="node1" presStyleIdx="0" presStyleCnt="3" custLinFactX="-2733" custLinFactNeighborX="-100000" custLinFactNeighborY="-5656">
        <dgm:presLayoutVars>
          <dgm:bulletEnabled val="1"/>
        </dgm:presLayoutVars>
      </dgm:prSet>
      <dgm:spPr/>
      <dgm:t>
        <a:bodyPr/>
        <a:lstStyle/>
        <a:p>
          <a:endParaRPr lang="en-US"/>
        </a:p>
      </dgm:t>
    </dgm:pt>
    <dgm:pt modelId="{986A9D52-6A59-4F9F-BB1A-37073B9216E5}" type="pres">
      <dgm:prSet presAssocID="{38114BA9-0FFE-49EE-BA87-7EB15661E379}" presName="sibTrans" presStyleCnt="0"/>
      <dgm:spPr/>
    </dgm:pt>
    <dgm:pt modelId="{34191EDC-20F0-4841-AD6C-860A260C46A2}" type="pres">
      <dgm:prSet presAssocID="{7BFDF3A1-03CB-48FF-B4A1-0164E2B889EA}" presName="textNode" presStyleLbl="node1" presStyleIdx="1" presStyleCnt="3" custLinFactX="-4068" custLinFactNeighborX="-100000" custLinFactNeighborY="-5656">
        <dgm:presLayoutVars>
          <dgm:bulletEnabled val="1"/>
        </dgm:presLayoutVars>
      </dgm:prSet>
      <dgm:spPr/>
      <dgm:t>
        <a:bodyPr/>
        <a:lstStyle/>
        <a:p>
          <a:endParaRPr lang="en-US"/>
        </a:p>
      </dgm:t>
    </dgm:pt>
    <dgm:pt modelId="{DB13E7DE-0E9F-4FD2-8DC6-BC03E80F91C3}" type="pres">
      <dgm:prSet presAssocID="{2C320B25-C6E7-40F5-957A-CB08DDF4D183}" presName="sibTrans" presStyleCnt="0"/>
      <dgm:spPr/>
    </dgm:pt>
    <dgm:pt modelId="{BDF8D7C9-4779-4D9E-AEFD-FB305258A604}" type="pres">
      <dgm:prSet presAssocID="{44425600-3B84-4CE6-B252-49E03C7A1023}" presName="textNode" presStyleLbl="node1" presStyleIdx="2" presStyleCnt="3" custLinFactX="-5232" custLinFactNeighborX="-100000" custLinFactNeighborY="-5656">
        <dgm:presLayoutVars>
          <dgm:bulletEnabled val="1"/>
        </dgm:presLayoutVars>
      </dgm:prSet>
      <dgm:spPr/>
      <dgm:t>
        <a:bodyPr/>
        <a:lstStyle/>
        <a:p>
          <a:endParaRPr lang="en-US"/>
        </a:p>
      </dgm:t>
    </dgm:pt>
  </dgm:ptLst>
  <dgm:cxnLst>
    <dgm:cxn modelId="{7288B686-9F90-4FBC-BF88-B9498C7D3C90}" srcId="{9A69D3D1-95F7-4D04-934E-9810FB545265}" destId="{44425600-3B84-4CE6-B252-49E03C7A1023}" srcOrd="2" destOrd="0" parTransId="{6C5AFFF1-7D22-4DE5-905F-960EF02CC017}" sibTransId="{E168E317-CC07-48B8-86FD-23B54C72B619}"/>
    <dgm:cxn modelId="{0AF59695-2FC2-472D-8416-14ECD6D7FFD1}" type="presOf" srcId="{D5818C0F-6616-40F4-83C5-BCA6628F6C41}" destId="{8B0D6F39-60A5-4AB5-8117-6C5F79537FFB}" srcOrd="0" destOrd="0" presId="urn:microsoft.com/office/officeart/2005/8/layout/hProcess9"/>
    <dgm:cxn modelId="{45CDC70D-93DD-495D-8FAB-FFECEC3D8076}" srcId="{9A69D3D1-95F7-4D04-934E-9810FB545265}" destId="{7BFDF3A1-03CB-48FF-B4A1-0164E2B889EA}" srcOrd="1" destOrd="0" parTransId="{32273023-5FC8-4F3D-A224-ED8A56F1EDAD}" sibTransId="{2C320B25-C6E7-40F5-957A-CB08DDF4D183}"/>
    <dgm:cxn modelId="{D13CFE83-2D5A-4F47-8C8F-FB1CD7898D3E}" type="presOf" srcId="{7BFDF3A1-03CB-48FF-B4A1-0164E2B889EA}" destId="{34191EDC-20F0-4841-AD6C-860A260C46A2}" srcOrd="0" destOrd="0" presId="urn:microsoft.com/office/officeart/2005/8/layout/hProcess9"/>
    <dgm:cxn modelId="{5BB43E62-2D2E-4D93-AF8E-965676436614}" srcId="{9A69D3D1-95F7-4D04-934E-9810FB545265}" destId="{D5818C0F-6616-40F4-83C5-BCA6628F6C41}" srcOrd="0" destOrd="0" parTransId="{7D3A5CBB-46D5-4EC3-8EBF-9F3BF170ADE6}" sibTransId="{38114BA9-0FFE-49EE-BA87-7EB15661E379}"/>
    <dgm:cxn modelId="{9FE30E36-7C70-47AB-A4B7-834539B866C2}" type="presOf" srcId="{44425600-3B84-4CE6-B252-49E03C7A1023}" destId="{BDF8D7C9-4779-4D9E-AEFD-FB305258A604}" srcOrd="0" destOrd="0" presId="urn:microsoft.com/office/officeart/2005/8/layout/hProcess9"/>
    <dgm:cxn modelId="{F0F6A072-26EC-4BF5-B731-264A2846C2BE}" type="presOf" srcId="{9A69D3D1-95F7-4D04-934E-9810FB545265}" destId="{4C43ED7B-F8B7-47E1-B18D-162B955954DA}" srcOrd="0" destOrd="0" presId="urn:microsoft.com/office/officeart/2005/8/layout/hProcess9"/>
    <dgm:cxn modelId="{4D594098-22DF-42C5-861D-FC13481D5BA9}" type="presParOf" srcId="{4C43ED7B-F8B7-47E1-B18D-162B955954DA}" destId="{6E0E96D7-CC38-49AF-BFCB-50981EA3D814}" srcOrd="0" destOrd="0" presId="urn:microsoft.com/office/officeart/2005/8/layout/hProcess9"/>
    <dgm:cxn modelId="{89DDB29F-E3FC-4CAF-991E-8FCB02E5FEAF}" type="presParOf" srcId="{4C43ED7B-F8B7-47E1-B18D-162B955954DA}" destId="{93F3AEBE-06C4-4A9A-A748-31807C793C21}" srcOrd="1" destOrd="0" presId="urn:microsoft.com/office/officeart/2005/8/layout/hProcess9"/>
    <dgm:cxn modelId="{D15060E2-34E8-447A-9EA0-325634936C93}" type="presParOf" srcId="{93F3AEBE-06C4-4A9A-A748-31807C793C21}" destId="{8B0D6F39-60A5-4AB5-8117-6C5F79537FFB}" srcOrd="0" destOrd="0" presId="urn:microsoft.com/office/officeart/2005/8/layout/hProcess9"/>
    <dgm:cxn modelId="{4B803C80-77DE-47DD-B9C5-A9B9F1A2CDF1}" type="presParOf" srcId="{93F3AEBE-06C4-4A9A-A748-31807C793C21}" destId="{986A9D52-6A59-4F9F-BB1A-37073B9216E5}" srcOrd="1" destOrd="0" presId="urn:microsoft.com/office/officeart/2005/8/layout/hProcess9"/>
    <dgm:cxn modelId="{8120FE79-6D25-41C8-8DAF-4A5AED8EB338}" type="presParOf" srcId="{93F3AEBE-06C4-4A9A-A748-31807C793C21}" destId="{34191EDC-20F0-4841-AD6C-860A260C46A2}" srcOrd="2" destOrd="0" presId="urn:microsoft.com/office/officeart/2005/8/layout/hProcess9"/>
    <dgm:cxn modelId="{99D8B6AB-114F-44C2-9D76-0203EDA6F3A8}" type="presParOf" srcId="{93F3AEBE-06C4-4A9A-A748-31807C793C21}" destId="{DB13E7DE-0E9F-4FD2-8DC6-BC03E80F91C3}" srcOrd="3" destOrd="0" presId="urn:microsoft.com/office/officeart/2005/8/layout/hProcess9"/>
    <dgm:cxn modelId="{81F1BBB1-6A76-408C-810D-28083824F802}" type="presParOf" srcId="{93F3AEBE-06C4-4A9A-A748-31807C793C21}" destId="{BDF8D7C9-4779-4D9E-AEFD-FB305258A604}"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A69D3D1-95F7-4D04-934E-9810FB545265}" type="doc">
      <dgm:prSet loTypeId="urn:microsoft.com/office/officeart/2005/8/layout/hProcess9" loCatId="process" qsTypeId="urn:microsoft.com/office/officeart/2005/8/quickstyle/simple1" qsCatId="simple" csTypeId="urn:microsoft.com/office/officeart/2005/8/colors/colorful5" csCatId="colorful" phldr="1"/>
      <dgm:spPr/>
    </dgm:pt>
    <dgm:pt modelId="{7BFDF3A1-03CB-48FF-B4A1-0164E2B889EA}">
      <dgm:prSet phldrT="[Text]" custT="1"/>
      <dgm:spPr/>
      <dgm:t>
        <a:bodyPr/>
        <a:lstStyle/>
        <a:p>
          <a:pPr algn="ctr"/>
          <a:r>
            <a:rPr kumimoji="0" lang="el-GR" sz="1800" b="1" i="0" u="none" strike="noStrike" cap="none" spc="0" normalizeH="0" baseline="0" noProof="0" dirty="0" smtClean="0">
              <a:ln/>
              <a:effectLst/>
              <a:uLnTx/>
              <a:uFillTx/>
            </a:rPr>
            <a:t>Περιβάλλον και καταπολέμηση της κλιματικής αλλαγής</a:t>
          </a:r>
          <a:endParaRPr lang="en-US" sz="1800" b="1" dirty="0"/>
        </a:p>
      </dgm:t>
    </dgm:pt>
    <dgm:pt modelId="{32273023-5FC8-4F3D-A224-ED8A56F1EDAD}" type="parTrans" cxnId="{45CDC70D-93DD-495D-8FAB-FFECEC3D8076}">
      <dgm:prSet/>
      <dgm:spPr/>
      <dgm:t>
        <a:bodyPr/>
        <a:lstStyle/>
        <a:p>
          <a:endParaRPr lang="en-US"/>
        </a:p>
      </dgm:t>
    </dgm:pt>
    <dgm:pt modelId="{2C320B25-C6E7-40F5-957A-CB08DDF4D183}" type="sibTrans" cxnId="{45CDC70D-93DD-495D-8FAB-FFECEC3D8076}">
      <dgm:prSet/>
      <dgm:spPr/>
      <dgm:t>
        <a:bodyPr/>
        <a:lstStyle/>
        <a:p>
          <a:endParaRPr lang="en-US"/>
        </a:p>
      </dgm:t>
    </dgm:pt>
    <dgm:pt modelId="{44425600-3B84-4CE6-B252-49E03C7A1023}">
      <dgm:prSet phldrT="[Text]" custT="1"/>
      <dgm:spPr/>
      <dgm:t>
        <a:bodyPr/>
        <a:lstStyle/>
        <a:p>
          <a:r>
            <a:rPr kumimoji="0" lang="el-GR" sz="1700" b="1" i="0" u="none" strike="noStrike" cap="none" spc="0" normalizeH="0" baseline="0" noProof="0" dirty="0" smtClean="0">
              <a:ln/>
              <a:effectLst/>
              <a:uLnTx/>
              <a:uFillTx/>
            </a:rPr>
            <a:t>Συμμετοχή στον δημοκρατικό βίο, κοινές αξίες και συμμετοχή των πολιτών στα κοινά</a:t>
          </a:r>
          <a:endParaRPr lang="en-US" sz="1700" b="1" dirty="0"/>
        </a:p>
      </dgm:t>
    </dgm:pt>
    <dgm:pt modelId="{6C5AFFF1-7D22-4DE5-905F-960EF02CC017}" type="parTrans" cxnId="{7288B686-9F90-4FBC-BF88-B9498C7D3C90}">
      <dgm:prSet/>
      <dgm:spPr/>
      <dgm:t>
        <a:bodyPr/>
        <a:lstStyle/>
        <a:p>
          <a:endParaRPr lang="en-US"/>
        </a:p>
      </dgm:t>
    </dgm:pt>
    <dgm:pt modelId="{E168E317-CC07-48B8-86FD-23B54C72B619}" type="sibTrans" cxnId="{7288B686-9F90-4FBC-BF88-B9498C7D3C90}">
      <dgm:prSet/>
      <dgm:spPr/>
      <dgm:t>
        <a:bodyPr/>
        <a:lstStyle/>
        <a:p>
          <a:endParaRPr lang="en-US"/>
        </a:p>
      </dgm:t>
    </dgm:pt>
    <dgm:pt modelId="{D5818C0F-6616-40F4-83C5-BCA6628F6C41}">
      <dgm:prSet custT="1"/>
      <dgm:spPr/>
      <dgm:t>
        <a:bodyPr/>
        <a:lstStyle/>
        <a:p>
          <a:r>
            <a:rPr kumimoji="0" lang="el-GR" sz="1800" b="1" i="0" u="none" strike="noStrike" cap="none" spc="0" normalizeH="0" baseline="0" noProof="0" dirty="0" smtClean="0">
              <a:ln/>
              <a:effectLst/>
              <a:uLnTx/>
              <a:uFillTx/>
            </a:rPr>
            <a:t>Ένταξη και Πολυμορφία</a:t>
          </a:r>
          <a:endParaRPr lang="en-US" sz="1800" b="1" dirty="0"/>
        </a:p>
      </dgm:t>
    </dgm:pt>
    <dgm:pt modelId="{7D3A5CBB-46D5-4EC3-8EBF-9F3BF170ADE6}" type="parTrans" cxnId="{5BB43E62-2D2E-4D93-AF8E-965676436614}">
      <dgm:prSet/>
      <dgm:spPr/>
      <dgm:t>
        <a:bodyPr/>
        <a:lstStyle/>
        <a:p>
          <a:endParaRPr lang="en-US"/>
        </a:p>
      </dgm:t>
    </dgm:pt>
    <dgm:pt modelId="{38114BA9-0FFE-49EE-BA87-7EB15661E379}" type="sibTrans" cxnId="{5BB43E62-2D2E-4D93-AF8E-965676436614}">
      <dgm:prSet/>
      <dgm:spPr/>
      <dgm:t>
        <a:bodyPr/>
        <a:lstStyle/>
        <a:p>
          <a:endParaRPr lang="en-US"/>
        </a:p>
      </dgm:t>
    </dgm:pt>
    <dgm:pt modelId="{D12AC8E7-5EC8-4A26-AC41-91508C721A5C}">
      <dgm:prSet custT="1"/>
      <dgm:spPr/>
      <dgm:t>
        <a:bodyPr/>
        <a:lstStyle/>
        <a:p>
          <a:r>
            <a:rPr kumimoji="0" lang="el-GR" sz="1700" b="1" i="0" u="none" strike="noStrike" cap="none" spc="0" normalizeH="0" baseline="0" noProof="0" dirty="0" smtClean="0">
              <a:ln/>
              <a:effectLst/>
              <a:uLnTx/>
              <a:uFillTx/>
            </a:rPr>
            <a:t>Ψηφιακός Μετασχηματισμός</a:t>
          </a:r>
          <a:endParaRPr lang="en-US" sz="1700" b="1" dirty="0"/>
        </a:p>
      </dgm:t>
    </dgm:pt>
    <dgm:pt modelId="{9BF86D6F-AC1D-4979-A4E5-736C98836A4B}" type="parTrans" cxnId="{E53FEF68-C97B-4BC1-A3C5-0767E5A3FE55}">
      <dgm:prSet/>
      <dgm:spPr/>
      <dgm:t>
        <a:bodyPr/>
        <a:lstStyle/>
        <a:p>
          <a:endParaRPr lang="en-US"/>
        </a:p>
      </dgm:t>
    </dgm:pt>
    <dgm:pt modelId="{6DE157F2-7A6C-46E5-9CDA-6611735055B5}" type="sibTrans" cxnId="{E53FEF68-C97B-4BC1-A3C5-0767E5A3FE55}">
      <dgm:prSet/>
      <dgm:spPr/>
      <dgm:t>
        <a:bodyPr/>
        <a:lstStyle/>
        <a:p>
          <a:endParaRPr lang="en-US"/>
        </a:p>
      </dgm:t>
    </dgm:pt>
    <dgm:pt modelId="{4C43ED7B-F8B7-47E1-B18D-162B955954DA}" type="pres">
      <dgm:prSet presAssocID="{9A69D3D1-95F7-4D04-934E-9810FB545265}" presName="CompostProcess" presStyleCnt="0">
        <dgm:presLayoutVars>
          <dgm:dir/>
          <dgm:resizeHandles val="exact"/>
        </dgm:presLayoutVars>
      </dgm:prSet>
      <dgm:spPr/>
    </dgm:pt>
    <dgm:pt modelId="{6E0E96D7-CC38-49AF-BFCB-50981EA3D814}" type="pres">
      <dgm:prSet presAssocID="{9A69D3D1-95F7-4D04-934E-9810FB545265}" presName="arrow" presStyleLbl="bgShp" presStyleIdx="0" presStyleCnt="1" custScaleX="117647"/>
      <dgm:spPr/>
    </dgm:pt>
    <dgm:pt modelId="{93F3AEBE-06C4-4A9A-A748-31807C793C21}" type="pres">
      <dgm:prSet presAssocID="{9A69D3D1-95F7-4D04-934E-9810FB545265}" presName="linearProcess" presStyleCnt="0"/>
      <dgm:spPr/>
    </dgm:pt>
    <dgm:pt modelId="{8B0D6F39-60A5-4AB5-8117-6C5F79537FFB}" type="pres">
      <dgm:prSet presAssocID="{D5818C0F-6616-40F4-83C5-BCA6628F6C41}" presName="textNode" presStyleLbl="node1" presStyleIdx="0" presStyleCnt="4" custScaleX="121855" custScaleY="179133">
        <dgm:presLayoutVars>
          <dgm:bulletEnabled val="1"/>
        </dgm:presLayoutVars>
      </dgm:prSet>
      <dgm:spPr/>
      <dgm:t>
        <a:bodyPr/>
        <a:lstStyle/>
        <a:p>
          <a:endParaRPr lang="en-US"/>
        </a:p>
      </dgm:t>
    </dgm:pt>
    <dgm:pt modelId="{986A9D52-6A59-4F9F-BB1A-37073B9216E5}" type="pres">
      <dgm:prSet presAssocID="{38114BA9-0FFE-49EE-BA87-7EB15661E379}" presName="sibTrans" presStyleCnt="0"/>
      <dgm:spPr/>
    </dgm:pt>
    <dgm:pt modelId="{70A90D3A-D09F-493D-9D40-AB720E740DFC}" type="pres">
      <dgm:prSet presAssocID="{D12AC8E7-5EC8-4A26-AC41-91508C721A5C}" presName="textNode" presStyleLbl="node1" presStyleIdx="1" presStyleCnt="4" custScaleX="122478" custScaleY="189681">
        <dgm:presLayoutVars>
          <dgm:bulletEnabled val="1"/>
        </dgm:presLayoutVars>
      </dgm:prSet>
      <dgm:spPr/>
      <dgm:t>
        <a:bodyPr/>
        <a:lstStyle/>
        <a:p>
          <a:endParaRPr lang="en-US"/>
        </a:p>
      </dgm:t>
    </dgm:pt>
    <dgm:pt modelId="{216FB22D-90C3-4A33-847D-FEFB77B05305}" type="pres">
      <dgm:prSet presAssocID="{6DE157F2-7A6C-46E5-9CDA-6611735055B5}" presName="sibTrans" presStyleCnt="0"/>
      <dgm:spPr/>
    </dgm:pt>
    <dgm:pt modelId="{34191EDC-20F0-4841-AD6C-860A260C46A2}" type="pres">
      <dgm:prSet presAssocID="{7BFDF3A1-03CB-48FF-B4A1-0164E2B889EA}" presName="textNode" presStyleLbl="node1" presStyleIdx="2" presStyleCnt="4" custScaleX="113569" custScaleY="168025" custLinFactNeighborY="-3676">
        <dgm:presLayoutVars>
          <dgm:bulletEnabled val="1"/>
        </dgm:presLayoutVars>
      </dgm:prSet>
      <dgm:spPr/>
      <dgm:t>
        <a:bodyPr/>
        <a:lstStyle/>
        <a:p>
          <a:endParaRPr lang="en-US"/>
        </a:p>
      </dgm:t>
    </dgm:pt>
    <dgm:pt modelId="{DB13E7DE-0E9F-4FD2-8DC6-BC03E80F91C3}" type="pres">
      <dgm:prSet presAssocID="{2C320B25-C6E7-40F5-957A-CB08DDF4D183}" presName="sibTrans" presStyleCnt="0"/>
      <dgm:spPr/>
    </dgm:pt>
    <dgm:pt modelId="{BDF8D7C9-4779-4D9E-AEFD-FB305258A604}" type="pres">
      <dgm:prSet presAssocID="{44425600-3B84-4CE6-B252-49E03C7A1023}" presName="textNode" presStyleLbl="node1" presStyleIdx="3" presStyleCnt="4" custScaleX="123719" custScaleY="171222">
        <dgm:presLayoutVars>
          <dgm:bulletEnabled val="1"/>
        </dgm:presLayoutVars>
      </dgm:prSet>
      <dgm:spPr/>
      <dgm:t>
        <a:bodyPr/>
        <a:lstStyle/>
        <a:p>
          <a:endParaRPr lang="en-US"/>
        </a:p>
      </dgm:t>
    </dgm:pt>
  </dgm:ptLst>
  <dgm:cxnLst>
    <dgm:cxn modelId="{7288B686-9F90-4FBC-BF88-B9498C7D3C90}" srcId="{9A69D3D1-95F7-4D04-934E-9810FB545265}" destId="{44425600-3B84-4CE6-B252-49E03C7A1023}" srcOrd="3" destOrd="0" parTransId="{6C5AFFF1-7D22-4DE5-905F-960EF02CC017}" sibTransId="{E168E317-CC07-48B8-86FD-23B54C72B619}"/>
    <dgm:cxn modelId="{9FE30E36-7C70-47AB-A4B7-834539B866C2}" type="presOf" srcId="{44425600-3B84-4CE6-B252-49E03C7A1023}" destId="{BDF8D7C9-4779-4D9E-AEFD-FB305258A604}" srcOrd="0" destOrd="0" presId="urn:microsoft.com/office/officeart/2005/8/layout/hProcess9"/>
    <dgm:cxn modelId="{5BB43E62-2D2E-4D93-AF8E-965676436614}" srcId="{9A69D3D1-95F7-4D04-934E-9810FB545265}" destId="{D5818C0F-6616-40F4-83C5-BCA6628F6C41}" srcOrd="0" destOrd="0" parTransId="{7D3A5CBB-46D5-4EC3-8EBF-9F3BF170ADE6}" sibTransId="{38114BA9-0FFE-49EE-BA87-7EB15661E379}"/>
    <dgm:cxn modelId="{45CDC70D-93DD-495D-8FAB-FFECEC3D8076}" srcId="{9A69D3D1-95F7-4D04-934E-9810FB545265}" destId="{7BFDF3A1-03CB-48FF-B4A1-0164E2B889EA}" srcOrd="2" destOrd="0" parTransId="{32273023-5FC8-4F3D-A224-ED8A56F1EDAD}" sibTransId="{2C320B25-C6E7-40F5-957A-CB08DDF4D183}"/>
    <dgm:cxn modelId="{0AF59695-2FC2-472D-8416-14ECD6D7FFD1}" type="presOf" srcId="{D5818C0F-6616-40F4-83C5-BCA6628F6C41}" destId="{8B0D6F39-60A5-4AB5-8117-6C5F79537FFB}" srcOrd="0" destOrd="0" presId="urn:microsoft.com/office/officeart/2005/8/layout/hProcess9"/>
    <dgm:cxn modelId="{F0F6A072-26EC-4BF5-B731-264A2846C2BE}" type="presOf" srcId="{9A69D3D1-95F7-4D04-934E-9810FB545265}" destId="{4C43ED7B-F8B7-47E1-B18D-162B955954DA}" srcOrd="0" destOrd="0" presId="urn:microsoft.com/office/officeart/2005/8/layout/hProcess9"/>
    <dgm:cxn modelId="{E53FEF68-C97B-4BC1-A3C5-0767E5A3FE55}" srcId="{9A69D3D1-95F7-4D04-934E-9810FB545265}" destId="{D12AC8E7-5EC8-4A26-AC41-91508C721A5C}" srcOrd="1" destOrd="0" parTransId="{9BF86D6F-AC1D-4979-A4E5-736C98836A4B}" sibTransId="{6DE157F2-7A6C-46E5-9CDA-6611735055B5}"/>
    <dgm:cxn modelId="{07155B13-35AF-44A1-9A46-0D49E9FB9072}" type="presOf" srcId="{D12AC8E7-5EC8-4A26-AC41-91508C721A5C}" destId="{70A90D3A-D09F-493D-9D40-AB720E740DFC}" srcOrd="0" destOrd="0" presId="urn:microsoft.com/office/officeart/2005/8/layout/hProcess9"/>
    <dgm:cxn modelId="{D13CFE83-2D5A-4F47-8C8F-FB1CD7898D3E}" type="presOf" srcId="{7BFDF3A1-03CB-48FF-B4A1-0164E2B889EA}" destId="{34191EDC-20F0-4841-AD6C-860A260C46A2}" srcOrd="0" destOrd="0" presId="urn:microsoft.com/office/officeart/2005/8/layout/hProcess9"/>
    <dgm:cxn modelId="{4D594098-22DF-42C5-861D-FC13481D5BA9}" type="presParOf" srcId="{4C43ED7B-F8B7-47E1-B18D-162B955954DA}" destId="{6E0E96D7-CC38-49AF-BFCB-50981EA3D814}" srcOrd="0" destOrd="0" presId="urn:microsoft.com/office/officeart/2005/8/layout/hProcess9"/>
    <dgm:cxn modelId="{89DDB29F-E3FC-4CAF-991E-8FCB02E5FEAF}" type="presParOf" srcId="{4C43ED7B-F8B7-47E1-B18D-162B955954DA}" destId="{93F3AEBE-06C4-4A9A-A748-31807C793C21}" srcOrd="1" destOrd="0" presId="urn:microsoft.com/office/officeart/2005/8/layout/hProcess9"/>
    <dgm:cxn modelId="{D15060E2-34E8-447A-9EA0-325634936C93}" type="presParOf" srcId="{93F3AEBE-06C4-4A9A-A748-31807C793C21}" destId="{8B0D6F39-60A5-4AB5-8117-6C5F79537FFB}" srcOrd="0" destOrd="0" presId="urn:microsoft.com/office/officeart/2005/8/layout/hProcess9"/>
    <dgm:cxn modelId="{4B803C80-77DE-47DD-B9C5-A9B9F1A2CDF1}" type="presParOf" srcId="{93F3AEBE-06C4-4A9A-A748-31807C793C21}" destId="{986A9D52-6A59-4F9F-BB1A-37073B9216E5}" srcOrd="1" destOrd="0" presId="urn:microsoft.com/office/officeart/2005/8/layout/hProcess9"/>
    <dgm:cxn modelId="{CBE34B1E-4F20-464D-A83A-D3CE6598FD1C}" type="presParOf" srcId="{93F3AEBE-06C4-4A9A-A748-31807C793C21}" destId="{70A90D3A-D09F-493D-9D40-AB720E740DFC}" srcOrd="2" destOrd="0" presId="urn:microsoft.com/office/officeart/2005/8/layout/hProcess9"/>
    <dgm:cxn modelId="{CC1428F9-D46D-4DAB-849D-FF25107A50C3}" type="presParOf" srcId="{93F3AEBE-06C4-4A9A-A748-31807C793C21}" destId="{216FB22D-90C3-4A33-847D-FEFB77B05305}" srcOrd="3" destOrd="0" presId="urn:microsoft.com/office/officeart/2005/8/layout/hProcess9"/>
    <dgm:cxn modelId="{8120FE79-6D25-41C8-8DAF-4A5AED8EB338}" type="presParOf" srcId="{93F3AEBE-06C4-4A9A-A748-31807C793C21}" destId="{34191EDC-20F0-4841-AD6C-860A260C46A2}" srcOrd="4" destOrd="0" presId="urn:microsoft.com/office/officeart/2005/8/layout/hProcess9"/>
    <dgm:cxn modelId="{99D8B6AB-114F-44C2-9D76-0203EDA6F3A8}" type="presParOf" srcId="{93F3AEBE-06C4-4A9A-A748-31807C793C21}" destId="{DB13E7DE-0E9F-4FD2-8DC6-BC03E80F91C3}" srcOrd="5" destOrd="0" presId="urn:microsoft.com/office/officeart/2005/8/layout/hProcess9"/>
    <dgm:cxn modelId="{81F1BBB1-6A76-408C-810D-28083824F802}" type="presParOf" srcId="{93F3AEBE-06C4-4A9A-A748-31807C793C21}" destId="{BDF8D7C9-4779-4D9E-AEFD-FB305258A604}" srcOrd="6" destOrd="0" presId="urn:microsoft.com/office/officeart/2005/8/layout/hProcess9"/>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6CEC168-4585-4FD8-BFA1-BFD067F7BA55}" type="doc">
      <dgm:prSet loTypeId="urn:microsoft.com/office/officeart/2008/layout/VerticalCurvedList" loCatId="list" qsTypeId="urn:microsoft.com/office/officeart/2005/8/quickstyle/simple1" qsCatId="simple" csTypeId="urn:microsoft.com/office/officeart/2005/8/colors/accent6_1" csCatId="accent6" phldr="1"/>
      <dgm:spPr/>
      <dgm:t>
        <a:bodyPr/>
        <a:lstStyle/>
        <a:p>
          <a:endParaRPr lang="en-US"/>
        </a:p>
      </dgm:t>
    </dgm:pt>
    <dgm:pt modelId="{0BB81F50-3610-47A7-AE16-F0AE5EB7B36A}">
      <dgm:prSet phldrT="[Text]"/>
      <dgm:spPr/>
      <dgm:t>
        <a:bodyPr/>
        <a:lstStyle/>
        <a:p>
          <a:r>
            <a:rPr lang="en-US" dirty="0" smtClean="0"/>
            <a:t>Relevance </a:t>
          </a:r>
          <a:r>
            <a:rPr lang="el-GR" dirty="0" smtClean="0"/>
            <a:t>/Συνάφεια του σχεδίου</a:t>
          </a:r>
          <a:endParaRPr lang="en-US" dirty="0"/>
        </a:p>
      </dgm:t>
    </dgm:pt>
    <dgm:pt modelId="{4969D120-331F-4169-ABC2-2CDD57126D98}" type="parTrans" cxnId="{BEE56441-9803-4327-B489-513F777DE0B9}">
      <dgm:prSet/>
      <dgm:spPr/>
      <dgm:t>
        <a:bodyPr/>
        <a:lstStyle/>
        <a:p>
          <a:endParaRPr lang="en-US"/>
        </a:p>
      </dgm:t>
    </dgm:pt>
    <dgm:pt modelId="{E0A3094F-FFD5-4B49-8514-8102FC54C38C}" type="sibTrans" cxnId="{BEE56441-9803-4327-B489-513F777DE0B9}">
      <dgm:prSet/>
      <dgm:spPr/>
      <dgm:t>
        <a:bodyPr/>
        <a:lstStyle/>
        <a:p>
          <a:endParaRPr lang="en-US"/>
        </a:p>
      </dgm:t>
    </dgm:pt>
    <dgm:pt modelId="{E832705C-A8E8-4F36-B402-80CCDA61F13F}">
      <dgm:prSet phldrT="[Text]"/>
      <dgm:spPr/>
      <dgm:t>
        <a:bodyPr/>
        <a:lstStyle/>
        <a:p>
          <a:r>
            <a:rPr lang="en-US" dirty="0" smtClean="0"/>
            <a:t>Project Impact/ </a:t>
          </a:r>
          <a:r>
            <a:rPr lang="el-GR" dirty="0" smtClean="0"/>
            <a:t>Αντίκτυπος</a:t>
          </a:r>
          <a:r>
            <a:rPr lang="en-US" dirty="0" smtClean="0"/>
            <a:t> </a:t>
          </a:r>
          <a:r>
            <a:rPr lang="el-GR" dirty="0" smtClean="0"/>
            <a:t>του σχεδίου</a:t>
          </a:r>
          <a:endParaRPr lang="en-US" dirty="0"/>
        </a:p>
      </dgm:t>
    </dgm:pt>
    <dgm:pt modelId="{C3A8FBEE-13AB-420E-97D9-5EECD01F2768}" type="parTrans" cxnId="{527E3F38-9E78-4DD3-9B68-18677B3E84FF}">
      <dgm:prSet/>
      <dgm:spPr/>
      <dgm:t>
        <a:bodyPr/>
        <a:lstStyle/>
        <a:p>
          <a:endParaRPr lang="en-US"/>
        </a:p>
      </dgm:t>
    </dgm:pt>
    <dgm:pt modelId="{37D3523A-4266-4BFA-8AFB-AE9A60D3ACEB}" type="sibTrans" cxnId="{527E3F38-9E78-4DD3-9B68-18677B3E84FF}">
      <dgm:prSet/>
      <dgm:spPr/>
      <dgm:t>
        <a:bodyPr/>
        <a:lstStyle/>
        <a:p>
          <a:endParaRPr lang="en-US"/>
        </a:p>
      </dgm:t>
    </dgm:pt>
    <dgm:pt modelId="{6E7BB588-D098-44C0-9D6B-4E658230FDCA}">
      <dgm:prSet/>
      <dgm:spPr/>
      <dgm:t>
        <a:bodyPr/>
        <a:lstStyle/>
        <a:p>
          <a:r>
            <a:rPr lang="en-US" dirty="0" smtClean="0"/>
            <a:t>Quality of the project design and implementation</a:t>
          </a:r>
          <a:r>
            <a:rPr lang="el-GR" dirty="0" smtClean="0"/>
            <a:t>/</a:t>
          </a:r>
          <a:endParaRPr lang="en-US" dirty="0" smtClean="0"/>
        </a:p>
        <a:p>
          <a:r>
            <a:rPr lang="el-GR" dirty="0" smtClean="0"/>
            <a:t>Ποιότητα στο σχεδιασμό και την υλοποίηση του σχεδίου</a:t>
          </a:r>
          <a:endParaRPr lang="en-US" dirty="0"/>
        </a:p>
      </dgm:t>
    </dgm:pt>
    <dgm:pt modelId="{4C1FAB8A-2C25-4D6F-94A3-E808932C39D1}" type="parTrans" cxnId="{2CBDA2D1-F64E-4FBB-AA9E-C3708A7CACD3}">
      <dgm:prSet/>
      <dgm:spPr/>
      <dgm:t>
        <a:bodyPr/>
        <a:lstStyle/>
        <a:p>
          <a:endParaRPr lang="en-US"/>
        </a:p>
      </dgm:t>
    </dgm:pt>
    <dgm:pt modelId="{D3AAC8B8-2195-4328-B5FC-8A694E67769D}" type="sibTrans" cxnId="{2CBDA2D1-F64E-4FBB-AA9E-C3708A7CACD3}">
      <dgm:prSet/>
      <dgm:spPr/>
      <dgm:t>
        <a:bodyPr/>
        <a:lstStyle/>
        <a:p>
          <a:endParaRPr lang="en-US"/>
        </a:p>
      </dgm:t>
    </dgm:pt>
    <dgm:pt modelId="{41279F3F-EBEF-4972-A772-340977ECF741}">
      <dgm:prSet/>
      <dgm:spPr/>
      <dgm:t>
        <a:bodyPr/>
        <a:lstStyle/>
        <a:p>
          <a:r>
            <a:rPr lang="en-US" dirty="0" smtClean="0"/>
            <a:t>Quality of the</a:t>
          </a:r>
          <a:r>
            <a:rPr lang="el-GR" dirty="0" smtClean="0"/>
            <a:t> </a:t>
          </a:r>
          <a:r>
            <a:rPr lang="en-US" dirty="0" smtClean="0"/>
            <a:t>partnership and the</a:t>
          </a:r>
          <a:r>
            <a:rPr lang="el-GR" dirty="0" smtClean="0"/>
            <a:t> </a:t>
          </a:r>
          <a:r>
            <a:rPr lang="en-US" dirty="0" smtClean="0"/>
            <a:t>cooperation</a:t>
          </a:r>
          <a:r>
            <a:rPr lang="el-GR" dirty="0" smtClean="0"/>
            <a:t> </a:t>
          </a:r>
          <a:r>
            <a:rPr lang="en-US" dirty="0" smtClean="0"/>
            <a:t>arrangements</a:t>
          </a:r>
          <a:r>
            <a:rPr lang="el-GR" dirty="0" smtClean="0"/>
            <a:t>/ Ποιότητα κοινοπραξίας και της μεταξύ τους συνεργασίας</a:t>
          </a:r>
          <a:endParaRPr lang="en-US" dirty="0"/>
        </a:p>
      </dgm:t>
    </dgm:pt>
    <dgm:pt modelId="{12D5E30A-0CC7-4B86-8DCC-F9C3E0AA7B84}" type="parTrans" cxnId="{7C8873B8-55AD-49EB-B96A-0991F1E88A7F}">
      <dgm:prSet/>
      <dgm:spPr/>
      <dgm:t>
        <a:bodyPr/>
        <a:lstStyle/>
        <a:p>
          <a:endParaRPr lang="en-US"/>
        </a:p>
      </dgm:t>
    </dgm:pt>
    <dgm:pt modelId="{48FCCE7B-CE92-4348-844E-93B7AEC256E2}" type="sibTrans" cxnId="{7C8873B8-55AD-49EB-B96A-0991F1E88A7F}">
      <dgm:prSet/>
      <dgm:spPr/>
      <dgm:t>
        <a:bodyPr/>
        <a:lstStyle/>
        <a:p>
          <a:endParaRPr lang="en-US"/>
        </a:p>
      </dgm:t>
    </dgm:pt>
    <dgm:pt modelId="{014F8D04-C4DC-425A-8D44-DF8127947BD5}" type="pres">
      <dgm:prSet presAssocID="{96CEC168-4585-4FD8-BFA1-BFD067F7BA55}" presName="Name0" presStyleCnt="0">
        <dgm:presLayoutVars>
          <dgm:chMax val="7"/>
          <dgm:chPref val="7"/>
          <dgm:dir/>
        </dgm:presLayoutVars>
      </dgm:prSet>
      <dgm:spPr/>
      <dgm:t>
        <a:bodyPr/>
        <a:lstStyle/>
        <a:p>
          <a:endParaRPr lang="en-US"/>
        </a:p>
      </dgm:t>
    </dgm:pt>
    <dgm:pt modelId="{CEC72678-0FD0-4D75-BCE4-50CA07D4F69D}" type="pres">
      <dgm:prSet presAssocID="{96CEC168-4585-4FD8-BFA1-BFD067F7BA55}" presName="Name1" presStyleCnt="0"/>
      <dgm:spPr/>
    </dgm:pt>
    <dgm:pt modelId="{534F457D-4FA1-4AD2-B86B-DD66DB3C0F5F}" type="pres">
      <dgm:prSet presAssocID="{96CEC168-4585-4FD8-BFA1-BFD067F7BA55}" presName="cycle" presStyleCnt="0"/>
      <dgm:spPr/>
    </dgm:pt>
    <dgm:pt modelId="{2357E579-CD0A-4D35-ACE2-2A81248D0BE2}" type="pres">
      <dgm:prSet presAssocID="{96CEC168-4585-4FD8-BFA1-BFD067F7BA55}" presName="srcNode" presStyleLbl="node1" presStyleIdx="0" presStyleCnt="4"/>
      <dgm:spPr/>
    </dgm:pt>
    <dgm:pt modelId="{27745CC3-0363-44F8-A8E8-8D1FAD8AB0DC}" type="pres">
      <dgm:prSet presAssocID="{96CEC168-4585-4FD8-BFA1-BFD067F7BA55}" presName="conn" presStyleLbl="parChTrans1D2" presStyleIdx="0" presStyleCnt="1"/>
      <dgm:spPr/>
      <dgm:t>
        <a:bodyPr/>
        <a:lstStyle/>
        <a:p>
          <a:endParaRPr lang="en-US"/>
        </a:p>
      </dgm:t>
    </dgm:pt>
    <dgm:pt modelId="{432BC86C-8F35-4ABC-87A6-EAA6905D5C93}" type="pres">
      <dgm:prSet presAssocID="{96CEC168-4585-4FD8-BFA1-BFD067F7BA55}" presName="extraNode" presStyleLbl="node1" presStyleIdx="0" presStyleCnt="4"/>
      <dgm:spPr/>
    </dgm:pt>
    <dgm:pt modelId="{FDC5D9CD-B9A3-401B-85A8-0CD1C42EC6F6}" type="pres">
      <dgm:prSet presAssocID="{96CEC168-4585-4FD8-BFA1-BFD067F7BA55}" presName="dstNode" presStyleLbl="node1" presStyleIdx="0" presStyleCnt="4"/>
      <dgm:spPr/>
    </dgm:pt>
    <dgm:pt modelId="{CE092315-3D61-4A88-8938-6E9DD3A466E5}" type="pres">
      <dgm:prSet presAssocID="{0BB81F50-3610-47A7-AE16-F0AE5EB7B36A}" presName="text_1" presStyleLbl="node1" presStyleIdx="0" presStyleCnt="4">
        <dgm:presLayoutVars>
          <dgm:bulletEnabled val="1"/>
        </dgm:presLayoutVars>
      </dgm:prSet>
      <dgm:spPr/>
      <dgm:t>
        <a:bodyPr/>
        <a:lstStyle/>
        <a:p>
          <a:endParaRPr lang="en-US"/>
        </a:p>
      </dgm:t>
    </dgm:pt>
    <dgm:pt modelId="{33BCD69A-D301-4C85-B6FD-019FD1F3CBF8}" type="pres">
      <dgm:prSet presAssocID="{0BB81F50-3610-47A7-AE16-F0AE5EB7B36A}" presName="accent_1" presStyleCnt="0"/>
      <dgm:spPr/>
    </dgm:pt>
    <dgm:pt modelId="{00B9B745-D80E-462C-9480-71949B12E6CC}" type="pres">
      <dgm:prSet presAssocID="{0BB81F50-3610-47A7-AE16-F0AE5EB7B36A}" presName="accentRepeatNode" presStyleLbl="solidFgAcc1" presStyleIdx="0" presStyleCnt="4"/>
      <dgm:spPr/>
    </dgm:pt>
    <dgm:pt modelId="{B9344CAC-9D92-40DB-8525-0482014A6FDD}" type="pres">
      <dgm:prSet presAssocID="{6E7BB588-D098-44C0-9D6B-4E658230FDCA}" presName="text_2" presStyleLbl="node1" presStyleIdx="1" presStyleCnt="4">
        <dgm:presLayoutVars>
          <dgm:bulletEnabled val="1"/>
        </dgm:presLayoutVars>
      </dgm:prSet>
      <dgm:spPr/>
      <dgm:t>
        <a:bodyPr/>
        <a:lstStyle/>
        <a:p>
          <a:endParaRPr lang="en-US"/>
        </a:p>
      </dgm:t>
    </dgm:pt>
    <dgm:pt modelId="{8DB537DA-442A-42BC-AA86-CBD00EECF747}" type="pres">
      <dgm:prSet presAssocID="{6E7BB588-D098-44C0-9D6B-4E658230FDCA}" presName="accent_2" presStyleCnt="0"/>
      <dgm:spPr/>
    </dgm:pt>
    <dgm:pt modelId="{2DF96633-A2D2-4F6C-A97F-9E4A9D99334D}" type="pres">
      <dgm:prSet presAssocID="{6E7BB588-D098-44C0-9D6B-4E658230FDCA}" presName="accentRepeatNode" presStyleLbl="solidFgAcc1" presStyleIdx="1" presStyleCnt="4"/>
      <dgm:spPr/>
    </dgm:pt>
    <dgm:pt modelId="{60AA533F-222B-4EA1-9EB9-0F0178B8FF1D}" type="pres">
      <dgm:prSet presAssocID="{41279F3F-EBEF-4972-A772-340977ECF741}" presName="text_3" presStyleLbl="node1" presStyleIdx="2" presStyleCnt="4">
        <dgm:presLayoutVars>
          <dgm:bulletEnabled val="1"/>
        </dgm:presLayoutVars>
      </dgm:prSet>
      <dgm:spPr/>
      <dgm:t>
        <a:bodyPr/>
        <a:lstStyle/>
        <a:p>
          <a:endParaRPr lang="en-US"/>
        </a:p>
      </dgm:t>
    </dgm:pt>
    <dgm:pt modelId="{636CB6EC-700F-4601-B693-761E1C1FF4AF}" type="pres">
      <dgm:prSet presAssocID="{41279F3F-EBEF-4972-A772-340977ECF741}" presName="accent_3" presStyleCnt="0"/>
      <dgm:spPr/>
    </dgm:pt>
    <dgm:pt modelId="{5DBD8ED4-CA3E-4E58-89E8-58727BF44500}" type="pres">
      <dgm:prSet presAssocID="{41279F3F-EBEF-4972-A772-340977ECF741}" presName="accentRepeatNode" presStyleLbl="solidFgAcc1" presStyleIdx="2" presStyleCnt="4"/>
      <dgm:spPr/>
    </dgm:pt>
    <dgm:pt modelId="{A3C9B924-78FB-4C2B-A079-5FA02568551C}" type="pres">
      <dgm:prSet presAssocID="{E832705C-A8E8-4F36-B402-80CCDA61F13F}" presName="text_4" presStyleLbl="node1" presStyleIdx="3" presStyleCnt="4">
        <dgm:presLayoutVars>
          <dgm:bulletEnabled val="1"/>
        </dgm:presLayoutVars>
      </dgm:prSet>
      <dgm:spPr/>
      <dgm:t>
        <a:bodyPr/>
        <a:lstStyle/>
        <a:p>
          <a:endParaRPr lang="en-US"/>
        </a:p>
      </dgm:t>
    </dgm:pt>
    <dgm:pt modelId="{4ED04C63-CC3B-4545-95B8-F1E36F44237C}" type="pres">
      <dgm:prSet presAssocID="{E832705C-A8E8-4F36-B402-80CCDA61F13F}" presName="accent_4" presStyleCnt="0"/>
      <dgm:spPr/>
    </dgm:pt>
    <dgm:pt modelId="{36CCE2C1-87BA-4BF6-9E6A-6FE1A5D969B4}" type="pres">
      <dgm:prSet presAssocID="{E832705C-A8E8-4F36-B402-80CCDA61F13F}" presName="accentRepeatNode" presStyleLbl="solidFgAcc1" presStyleIdx="3" presStyleCnt="4"/>
      <dgm:spPr/>
    </dgm:pt>
  </dgm:ptLst>
  <dgm:cxnLst>
    <dgm:cxn modelId="{4A98A3B8-6C07-4367-AE47-DBDEFC3B925C}" type="presOf" srcId="{96CEC168-4585-4FD8-BFA1-BFD067F7BA55}" destId="{014F8D04-C4DC-425A-8D44-DF8127947BD5}" srcOrd="0" destOrd="0" presId="urn:microsoft.com/office/officeart/2008/layout/VerticalCurvedList"/>
    <dgm:cxn modelId="{F2478247-0559-4D78-811F-BF4B3DEB7D78}" type="presOf" srcId="{E832705C-A8E8-4F36-B402-80CCDA61F13F}" destId="{A3C9B924-78FB-4C2B-A079-5FA02568551C}" srcOrd="0" destOrd="0" presId="urn:microsoft.com/office/officeart/2008/layout/VerticalCurvedList"/>
    <dgm:cxn modelId="{871D8A2C-22B0-4029-A23C-0668BF4BD67D}" type="presOf" srcId="{E0A3094F-FFD5-4B49-8514-8102FC54C38C}" destId="{27745CC3-0363-44F8-A8E8-8D1FAD8AB0DC}" srcOrd="0" destOrd="0" presId="urn:microsoft.com/office/officeart/2008/layout/VerticalCurvedList"/>
    <dgm:cxn modelId="{058C076F-1DD4-4C64-A137-0D55644BB929}" type="presOf" srcId="{6E7BB588-D098-44C0-9D6B-4E658230FDCA}" destId="{B9344CAC-9D92-40DB-8525-0482014A6FDD}" srcOrd="0" destOrd="0" presId="urn:microsoft.com/office/officeart/2008/layout/VerticalCurvedList"/>
    <dgm:cxn modelId="{C7F2D0F2-C31D-4614-A191-48571F7F912D}" type="presOf" srcId="{0BB81F50-3610-47A7-AE16-F0AE5EB7B36A}" destId="{CE092315-3D61-4A88-8938-6E9DD3A466E5}" srcOrd="0" destOrd="0" presId="urn:microsoft.com/office/officeart/2008/layout/VerticalCurvedList"/>
    <dgm:cxn modelId="{7C8873B8-55AD-49EB-B96A-0991F1E88A7F}" srcId="{96CEC168-4585-4FD8-BFA1-BFD067F7BA55}" destId="{41279F3F-EBEF-4972-A772-340977ECF741}" srcOrd="2" destOrd="0" parTransId="{12D5E30A-0CC7-4B86-8DCC-F9C3E0AA7B84}" sibTransId="{48FCCE7B-CE92-4348-844E-93B7AEC256E2}"/>
    <dgm:cxn modelId="{2CBDA2D1-F64E-4FBB-AA9E-C3708A7CACD3}" srcId="{96CEC168-4585-4FD8-BFA1-BFD067F7BA55}" destId="{6E7BB588-D098-44C0-9D6B-4E658230FDCA}" srcOrd="1" destOrd="0" parTransId="{4C1FAB8A-2C25-4D6F-94A3-E808932C39D1}" sibTransId="{D3AAC8B8-2195-4328-B5FC-8A694E67769D}"/>
    <dgm:cxn modelId="{BEE56441-9803-4327-B489-513F777DE0B9}" srcId="{96CEC168-4585-4FD8-BFA1-BFD067F7BA55}" destId="{0BB81F50-3610-47A7-AE16-F0AE5EB7B36A}" srcOrd="0" destOrd="0" parTransId="{4969D120-331F-4169-ABC2-2CDD57126D98}" sibTransId="{E0A3094F-FFD5-4B49-8514-8102FC54C38C}"/>
    <dgm:cxn modelId="{527E3F38-9E78-4DD3-9B68-18677B3E84FF}" srcId="{96CEC168-4585-4FD8-BFA1-BFD067F7BA55}" destId="{E832705C-A8E8-4F36-B402-80CCDA61F13F}" srcOrd="3" destOrd="0" parTransId="{C3A8FBEE-13AB-420E-97D9-5EECD01F2768}" sibTransId="{37D3523A-4266-4BFA-8AFB-AE9A60D3ACEB}"/>
    <dgm:cxn modelId="{99A41D98-79FF-4170-8A9F-5DE2323ED2D7}" type="presOf" srcId="{41279F3F-EBEF-4972-A772-340977ECF741}" destId="{60AA533F-222B-4EA1-9EB9-0F0178B8FF1D}" srcOrd="0" destOrd="0" presId="urn:microsoft.com/office/officeart/2008/layout/VerticalCurvedList"/>
    <dgm:cxn modelId="{4BE9A34F-515E-4F38-BD66-5C120E4FDE2F}" type="presParOf" srcId="{014F8D04-C4DC-425A-8D44-DF8127947BD5}" destId="{CEC72678-0FD0-4D75-BCE4-50CA07D4F69D}" srcOrd="0" destOrd="0" presId="urn:microsoft.com/office/officeart/2008/layout/VerticalCurvedList"/>
    <dgm:cxn modelId="{0D82E1EA-6AD0-4EC9-AE6D-FC5390431861}" type="presParOf" srcId="{CEC72678-0FD0-4D75-BCE4-50CA07D4F69D}" destId="{534F457D-4FA1-4AD2-B86B-DD66DB3C0F5F}" srcOrd="0" destOrd="0" presId="urn:microsoft.com/office/officeart/2008/layout/VerticalCurvedList"/>
    <dgm:cxn modelId="{0C815F89-81EB-49E6-A35D-A0CCBF7D59BD}" type="presParOf" srcId="{534F457D-4FA1-4AD2-B86B-DD66DB3C0F5F}" destId="{2357E579-CD0A-4D35-ACE2-2A81248D0BE2}" srcOrd="0" destOrd="0" presId="urn:microsoft.com/office/officeart/2008/layout/VerticalCurvedList"/>
    <dgm:cxn modelId="{35F88F90-5464-473E-B3E2-BAEFC2634F54}" type="presParOf" srcId="{534F457D-4FA1-4AD2-B86B-DD66DB3C0F5F}" destId="{27745CC3-0363-44F8-A8E8-8D1FAD8AB0DC}" srcOrd="1" destOrd="0" presId="urn:microsoft.com/office/officeart/2008/layout/VerticalCurvedList"/>
    <dgm:cxn modelId="{B92EC9BA-6D09-4B23-B954-7E65B2AB7CEA}" type="presParOf" srcId="{534F457D-4FA1-4AD2-B86B-DD66DB3C0F5F}" destId="{432BC86C-8F35-4ABC-87A6-EAA6905D5C93}" srcOrd="2" destOrd="0" presId="urn:microsoft.com/office/officeart/2008/layout/VerticalCurvedList"/>
    <dgm:cxn modelId="{AD0B5194-B426-490D-858B-F1015971B63B}" type="presParOf" srcId="{534F457D-4FA1-4AD2-B86B-DD66DB3C0F5F}" destId="{FDC5D9CD-B9A3-401B-85A8-0CD1C42EC6F6}" srcOrd="3" destOrd="0" presId="urn:microsoft.com/office/officeart/2008/layout/VerticalCurvedList"/>
    <dgm:cxn modelId="{44FE47F0-DD3B-42B3-9E6D-89EB855F42AF}" type="presParOf" srcId="{CEC72678-0FD0-4D75-BCE4-50CA07D4F69D}" destId="{CE092315-3D61-4A88-8938-6E9DD3A466E5}" srcOrd="1" destOrd="0" presId="urn:microsoft.com/office/officeart/2008/layout/VerticalCurvedList"/>
    <dgm:cxn modelId="{D7F1639B-8D2F-41C6-A5B0-1883BC8A8BA0}" type="presParOf" srcId="{CEC72678-0FD0-4D75-BCE4-50CA07D4F69D}" destId="{33BCD69A-D301-4C85-B6FD-019FD1F3CBF8}" srcOrd="2" destOrd="0" presId="urn:microsoft.com/office/officeart/2008/layout/VerticalCurvedList"/>
    <dgm:cxn modelId="{337B02F9-5E4A-4C9B-8F63-681E22BDB6BE}" type="presParOf" srcId="{33BCD69A-D301-4C85-B6FD-019FD1F3CBF8}" destId="{00B9B745-D80E-462C-9480-71949B12E6CC}" srcOrd="0" destOrd="0" presId="urn:microsoft.com/office/officeart/2008/layout/VerticalCurvedList"/>
    <dgm:cxn modelId="{A1FB5726-5AD7-4A40-8F4F-52B0E3DC88D2}" type="presParOf" srcId="{CEC72678-0FD0-4D75-BCE4-50CA07D4F69D}" destId="{B9344CAC-9D92-40DB-8525-0482014A6FDD}" srcOrd="3" destOrd="0" presId="urn:microsoft.com/office/officeart/2008/layout/VerticalCurvedList"/>
    <dgm:cxn modelId="{23B834AB-E9FB-4FF4-8522-AE0338E9B1D3}" type="presParOf" srcId="{CEC72678-0FD0-4D75-BCE4-50CA07D4F69D}" destId="{8DB537DA-442A-42BC-AA86-CBD00EECF747}" srcOrd="4" destOrd="0" presId="urn:microsoft.com/office/officeart/2008/layout/VerticalCurvedList"/>
    <dgm:cxn modelId="{5CBADA84-3285-4975-B8CF-DB3C40C8DF93}" type="presParOf" srcId="{8DB537DA-442A-42BC-AA86-CBD00EECF747}" destId="{2DF96633-A2D2-4F6C-A97F-9E4A9D99334D}" srcOrd="0" destOrd="0" presId="urn:microsoft.com/office/officeart/2008/layout/VerticalCurvedList"/>
    <dgm:cxn modelId="{E2C6D6B2-E4F1-40D5-9C72-E29C6E0C8141}" type="presParOf" srcId="{CEC72678-0FD0-4D75-BCE4-50CA07D4F69D}" destId="{60AA533F-222B-4EA1-9EB9-0F0178B8FF1D}" srcOrd="5" destOrd="0" presId="urn:microsoft.com/office/officeart/2008/layout/VerticalCurvedList"/>
    <dgm:cxn modelId="{C17FA2D5-EBB4-4A9C-966D-4865691DC3E4}" type="presParOf" srcId="{CEC72678-0FD0-4D75-BCE4-50CA07D4F69D}" destId="{636CB6EC-700F-4601-B693-761E1C1FF4AF}" srcOrd="6" destOrd="0" presId="urn:microsoft.com/office/officeart/2008/layout/VerticalCurvedList"/>
    <dgm:cxn modelId="{8BF71C73-E4A6-4FB1-A121-71B4DC19A8E8}" type="presParOf" srcId="{636CB6EC-700F-4601-B693-761E1C1FF4AF}" destId="{5DBD8ED4-CA3E-4E58-89E8-58727BF44500}" srcOrd="0" destOrd="0" presId="urn:microsoft.com/office/officeart/2008/layout/VerticalCurvedList"/>
    <dgm:cxn modelId="{1DE56178-5326-4FBE-9AEA-31ED73E85938}" type="presParOf" srcId="{CEC72678-0FD0-4D75-BCE4-50CA07D4F69D}" destId="{A3C9B924-78FB-4C2B-A079-5FA02568551C}" srcOrd="7" destOrd="0" presId="urn:microsoft.com/office/officeart/2008/layout/VerticalCurvedList"/>
    <dgm:cxn modelId="{1C1D2F9F-FA47-43C2-B7ED-456A669767AA}" type="presParOf" srcId="{CEC72678-0FD0-4D75-BCE4-50CA07D4F69D}" destId="{4ED04C63-CC3B-4545-95B8-F1E36F44237C}" srcOrd="8" destOrd="0" presId="urn:microsoft.com/office/officeart/2008/layout/VerticalCurvedList"/>
    <dgm:cxn modelId="{3BA44F55-F49B-4D26-B0A3-A42B937F05A2}" type="presParOf" srcId="{4ED04C63-CC3B-4545-95B8-F1E36F44237C}" destId="{36CCE2C1-87BA-4BF6-9E6A-6FE1A5D969B4}"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C1F970-AC62-4C0B-9005-4E3412FDD022}">
      <dsp:nvSpPr>
        <dsp:cNvPr id="0" name=""/>
        <dsp:cNvSpPr/>
      </dsp:nvSpPr>
      <dsp:spPr>
        <a:xfrm rot="5400000">
          <a:off x="4813215" y="-2740746"/>
          <a:ext cx="2537751" cy="8021983"/>
        </a:xfrm>
        <a:prstGeom prst="round2Same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kumimoji="0" lang="el-GR" sz="2200" b="0" i="0" u="none" strike="noStrike" kern="1200" cap="none" spc="0" normalizeH="0" baseline="0" noProof="0" dirty="0" smtClean="0">
              <a:ln>
                <a:noFill/>
              </a:ln>
              <a:solidFill>
                <a:sysClr val="windowText" lastClr="000000"/>
              </a:solidFill>
              <a:effectLst/>
              <a:uLnTx/>
              <a:uFillTx/>
              <a:latin typeface="Calibri"/>
              <a:ea typeface="+mn-ea"/>
              <a:cs typeface="+mn-cs"/>
            </a:rPr>
            <a:t>Συντονίζει την προετοιμασία της αίτησης</a:t>
          </a:r>
          <a:endParaRPr lang="en-US" sz="2200" b="1" kern="1200" dirty="0"/>
        </a:p>
        <a:p>
          <a:pPr marL="228600" lvl="1" indent="-228600" algn="l" defTabSz="977900" rtl="0">
            <a:lnSpc>
              <a:spcPct val="90000"/>
            </a:lnSpc>
            <a:spcBef>
              <a:spcPct val="0"/>
            </a:spcBef>
            <a:spcAft>
              <a:spcPct val="15000"/>
            </a:spcAft>
            <a:buChar char="••"/>
          </a:pPr>
          <a:r>
            <a:rPr kumimoji="0" lang="el-GR" sz="2200" b="0" i="0" u="none" strike="noStrike" kern="1200" cap="none" spc="0" normalizeH="0" baseline="0" noProof="0" smtClean="0">
              <a:ln>
                <a:noFill/>
              </a:ln>
              <a:solidFill>
                <a:sysClr val="windowText" lastClr="000000"/>
              </a:solidFill>
              <a:effectLst/>
              <a:uLnTx/>
              <a:uFillTx/>
              <a:latin typeface="Calibri"/>
              <a:ea typeface="+mn-ea"/>
              <a:cs typeface="+mn-cs"/>
            </a:rPr>
            <a:t>Εμπλέκει τους εταίρους στη συγγραφή της αίτησης</a:t>
          </a:r>
          <a:endParaRPr kumimoji="0" lang="el-GR" sz="22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228600" lvl="1" indent="-228600" algn="l" defTabSz="977900" rtl="0">
            <a:lnSpc>
              <a:spcPct val="90000"/>
            </a:lnSpc>
            <a:spcBef>
              <a:spcPct val="0"/>
            </a:spcBef>
            <a:spcAft>
              <a:spcPct val="15000"/>
            </a:spcAft>
            <a:buChar char="••"/>
          </a:pPr>
          <a:r>
            <a:rPr kumimoji="0" lang="el-GR" sz="2200" b="0" i="0" u="none" strike="noStrike" kern="1200" cap="none" spc="0" normalizeH="0" baseline="0" noProof="0" dirty="0" smtClean="0">
              <a:ln>
                <a:noFill/>
              </a:ln>
              <a:solidFill>
                <a:sysClr val="windowText" lastClr="000000"/>
              </a:solidFill>
              <a:effectLst/>
              <a:uLnTx/>
              <a:uFillTx/>
              <a:latin typeface="Calibri"/>
              <a:ea typeface="+mn-ea"/>
              <a:cs typeface="+mn-cs"/>
            </a:rPr>
            <a:t>Υποβάλλει την αίτηση στην Ε.Υ. της χώρας του</a:t>
          </a:r>
        </a:p>
        <a:p>
          <a:pPr marL="228600" lvl="1" indent="-228600" algn="l" defTabSz="977900" rtl="0">
            <a:lnSpc>
              <a:spcPct val="90000"/>
            </a:lnSpc>
            <a:spcBef>
              <a:spcPct val="0"/>
            </a:spcBef>
            <a:spcAft>
              <a:spcPct val="15000"/>
            </a:spcAft>
            <a:buChar char="••"/>
          </a:pPr>
          <a:r>
            <a:rPr kumimoji="0" lang="el-GR" sz="2200" b="0" i="0" u="none" strike="noStrike" kern="1200" cap="none" spc="0" normalizeH="0" baseline="0" noProof="0" dirty="0" smtClean="0">
              <a:ln>
                <a:noFill/>
              </a:ln>
              <a:solidFill>
                <a:sysClr val="windowText" lastClr="000000"/>
              </a:solidFill>
              <a:effectLst/>
              <a:uLnTx/>
              <a:uFillTx/>
              <a:latin typeface="Calibri"/>
              <a:ea typeface="+mn-ea"/>
              <a:cs typeface="+mn-cs"/>
            </a:rPr>
            <a:t>Παρακολουθεί &amp; συντονίζει την υλοποίηση του Σχεδίου</a:t>
          </a:r>
        </a:p>
        <a:p>
          <a:pPr marL="228600" lvl="1" indent="-228600" algn="l" defTabSz="977900" rtl="0">
            <a:lnSpc>
              <a:spcPct val="90000"/>
            </a:lnSpc>
            <a:spcBef>
              <a:spcPct val="0"/>
            </a:spcBef>
            <a:spcAft>
              <a:spcPct val="15000"/>
            </a:spcAft>
            <a:buChar char="••"/>
          </a:pPr>
          <a:r>
            <a:rPr kumimoji="0" lang="el-GR" sz="2200" b="0" i="0" u="none" strike="noStrike" kern="1200" cap="none" spc="0" normalizeH="0" baseline="0" noProof="0" dirty="0" smtClean="0">
              <a:ln>
                <a:noFill/>
              </a:ln>
              <a:solidFill>
                <a:sysClr val="windowText" lastClr="000000"/>
              </a:solidFill>
              <a:effectLst/>
              <a:uLnTx/>
              <a:uFillTx/>
              <a:latin typeface="Calibri"/>
              <a:ea typeface="+mn-ea"/>
              <a:cs typeface="+mn-cs"/>
            </a:rPr>
            <a:t>Υποβάλλει ενδιάμεσες &amp; τελικές εκθέσεις</a:t>
          </a:r>
          <a:endParaRPr kumimoji="0" lang="en-GB" sz="2200" b="0" i="0" u="none" strike="noStrike" kern="1200" cap="none" spc="0" normalizeH="0" baseline="0" noProof="0" dirty="0" smtClean="0">
            <a:ln>
              <a:noFill/>
            </a:ln>
            <a:solidFill>
              <a:sysClr val="windowText" lastClr="000000"/>
            </a:solidFill>
            <a:effectLst/>
            <a:uLnTx/>
            <a:uFillTx/>
            <a:latin typeface="Calibri"/>
            <a:ea typeface="+mn-ea"/>
            <a:cs typeface="+mn-cs"/>
          </a:endParaRPr>
        </a:p>
      </dsp:txBody>
      <dsp:txXfrm rot="-5400000">
        <a:off x="2071100" y="125252"/>
        <a:ext cx="7898100" cy="2289985"/>
      </dsp:txXfrm>
    </dsp:sp>
    <dsp:sp modelId="{968E7A27-1372-4605-BAE2-A95A2CD95E24}">
      <dsp:nvSpPr>
        <dsp:cNvPr id="0" name=""/>
        <dsp:cNvSpPr/>
      </dsp:nvSpPr>
      <dsp:spPr>
        <a:xfrm>
          <a:off x="0" y="1369"/>
          <a:ext cx="2070614" cy="2533798"/>
        </a:xfrm>
        <a:prstGeom prst="roundRect">
          <a:avLst/>
        </a:prstGeom>
        <a:solidFill>
          <a:schemeClr val="accent6">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l" defTabSz="1155700">
            <a:lnSpc>
              <a:spcPct val="90000"/>
            </a:lnSpc>
            <a:spcBef>
              <a:spcPct val="0"/>
            </a:spcBef>
            <a:spcAft>
              <a:spcPct val="35000"/>
            </a:spcAft>
          </a:pPr>
          <a:r>
            <a:rPr lang="el-GR" sz="2600" kern="1200" dirty="0" smtClean="0"/>
            <a:t>Συντονιστής</a:t>
          </a:r>
          <a:endParaRPr lang="en-US" sz="2600" kern="1200" dirty="0"/>
        </a:p>
      </dsp:txBody>
      <dsp:txXfrm>
        <a:off x="101079" y="102448"/>
        <a:ext cx="1868456" cy="2331640"/>
      </dsp:txXfrm>
    </dsp:sp>
    <dsp:sp modelId="{8CB4827E-F238-42FE-B067-F4D7C6DC3C34}">
      <dsp:nvSpPr>
        <dsp:cNvPr id="0" name=""/>
        <dsp:cNvSpPr/>
      </dsp:nvSpPr>
      <dsp:spPr>
        <a:xfrm rot="5400000">
          <a:off x="4746862" y="-24630"/>
          <a:ext cx="2655096" cy="8035979"/>
        </a:xfrm>
        <a:prstGeom prst="round2Same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kumimoji="0" lang="el-GR" sz="2200" b="0" i="0" u="none" strike="noStrike" kern="1200" cap="none" spc="0" normalizeH="0" baseline="0" noProof="0" dirty="0" smtClean="0">
              <a:ln>
                <a:noFill/>
              </a:ln>
              <a:solidFill>
                <a:sysClr val="windowText" lastClr="000000"/>
              </a:solidFill>
              <a:effectLst/>
              <a:uLnTx/>
              <a:uFillTx/>
              <a:latin typeface="Calibri"/>
              <a:ea typeface="+mn-ea"/>
              <a:cs typeface="+mn-cs"/>
            </a:rPr>
            <a:t>Συμβάλλουν στο σχεδιασμό/προετοιμασία της αίτησης</a:t>
          </a:r>
          <a:endParaRPr lang="en-US" sz="2200" b="1" kern="1200" dirty="0"/>
        </a:p>
        <a:p>
          <a:pPr marL="228600" lvl="1" indent="-228600" algn="l" defTabSz="977900" rtl="0">
            <a:lnSpc>
              <a:spcPct val="90000"/>
            </a:lnSpc>
            <a:spcBef>
              <a:spcPct val="0"/>
            </a:spcBef>
            <a:spcAft>
              <a:spcPct val="15000"/>
            </a:spcAft>
            <a:buChar char="••"/>
          </a:pPr>
          <a:r>
            <a:rPr kumimoji="0" lang="el-GR" sz="2200" b="0" i="0" u="none" strike="noStrike" kern="1200" cap="none" spc="0" normalizeH="0" baseline="0" noProof="0" smtClean="0">
              <a:ln>
                <a:noFill/>
              </a:ln>
              <a:effectLst/>
              <a:uLnTx/>
              <a:uFillTx/>
              <a:latin typeface="Calibri"/>
              <a:ea typeface="+mn-ea"/>
              <a:cs typeface="+mn-cs"/>
            </a:rPr>
            <a:t>Εξουσιοδοτούν τον συντονιστή να δρα εξ’ ονόματός τους</a:t>
          </a:r>
          <a:endParaRPr kumimoji="0" lang="el-GR" sz="2200" b="0" i="0" u="none" strike="noStrike" kern="1200" cap="none" spc="0" normalizeH="0" baseline="0" noProof="0" dirty="0" smtClean="0">
            <a:ln>
              <a:noFill/>
            </a:ln>
            <a:effectLst/>
            <a:uLnTx/>
            <a:uFillTx/>
            <a:latin typeface="Calibri"/>
            <a:ea typeface="+mn-ea"/>
            <a:cs typeface="+mn-cs"/>
          </a:endParaRPr>
        </a:p>
        <a:p>
          <a:pPr marL="228600" lvl="1" indent="-228600" algn="l" defTabSz="977900" rtl="0">
            <a:lnSpc>
              <a:spcPct val="90000"/>
            </a:lnSpc>
            <a:spcBef>
              <a:spcPct val="0"/>
            </a:spcBef>
            <a:spcAft>
              <a:spcPct val="15000"/>
            </a:spcAft>
            <a:buChar char="••"/>
          </a:pPr>
          <a:r>
            <a:rPr kumimoji="0" lang="el-GR" sz="2200" b="0" i="0" u="none" strike="noStrike" kern="1200" cap="none" spc="0" normalizeH="0" baseline="0" noProof="0" dirty="0" smtClean="0">
              <a:ln>
                <a:noFill/>
              </a:ln>
              <a:solidFill>
                <a:sysClr val="windowText" lastClr="000000"/>
              </a:solidFill>
              <a:effectLst/>
              <a:uLnTx/>
              <a:uFillTx/>
              <a:latin typeface="Calibri"/>
              <a:ea typeface="+mn-ea"/>
              <a:cs typeface="+mn-cs"/>
            </a:rPr>
            <a:t>Συμβάλλουν ενεργά στην υλοποίηση των αποτελεσμάτων και στη διάδοση του σχεδίου</a:t>
          </a:r>
        </a:p>
        <a:p>
          <a:pPr marL="228600" lvl="1" indent="-228600" algn="l" defTabSz="977900" rtl="0">
            <a:lnSpc>
              <a:spcPct val="90000"/>
            </a:lnSpc>
            <a:spcBef>
              <a:spcPct val="0"/>
            </a:spcBef>
            <a:spcAft>
              <a:spcPct val="15000"/>
            </a:spcAft>
            <a:buChar char="••"/>
          </a:pPr>
          <a:r>
            <a:rPr kumimoji="0" lang="el-GR" sz="2200" b="0" i="0" u="none" strike="noStrike" kern="1200" cap="none" spc="0" normalizeH="0" baseline="0" noProof="0" dirty="0" smtClean="0">
              <a:ln>
                <a:noFill/>
              </a:ln>
              <a:solidFill>
                <a:sysClr val="windowText" lastClr="000000"/>
              </a:solidFill>
              <a:effectLst/>
              <a:uLnTx/>
              <a:uFillTx/>
              <a:latin typeface="Calibri"/>
              <a:ea typeface="+mn-ea"/>
              <a:cs typeface="+mn-cs"/>
            </a:rPr>
            <a:t>Συμβάλλουν στην ετοιμασία των ενδιάμεσων εκθέσεων/της τελικής έκθεσης</a:t>
          </a:r>
        </a:p>
      </dsp:txBody>
      <dsp:txXfrm rot="-5400000">
        <a:off x="2056421" y="2795423"/>
        <a:ext cx="7906368" cy="2395874"/>
      </dsp:txXfrm>
    </dsp:sp>
    <dsp:sp modelId="{01E27EA4-CDF5-447C-8B30-FDB8ED769441}">
      <dsp:nvSpPr>
        <dsp:cNvPr id="0" name=""/>
        <dsp:cNvSpPr/>
      </dsp:nvSpPr>
      <dsp:spPr>
        <a:xfrm>
          <a:off x="485" y="2669195"/>
          <a:ext cx="2055935" cy="2648326"/>
        </a:xfrm>
        <a:prstGeom prst="roundRect">
          <a:avLst/>
        </a:prstGeom>
        <a:solidFill>
          <a:schemeClr val="accent6">
            <a:shade val="80000"/>
            <a:hueOff val="321280"/>
            <a:satOff val="-12909"/>
            <a:lumOff val="27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el-GR" sz="2100" kern="1200" dirty="0" smtClean="0"/>
            <a:t>Συμμετέχοντες Εταίροι</a:t>
          </a:r>
          <a:endParaRPr lang="en-US" sz="2100" kern="1200" dirty="0"/>
        </a:p>
      </dsp:txBody>
      <dsp:txXfrm>
        <a:off x="100847" y="2769557"/>
        <a:ext cx="1855211" cy="24476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0E96D7-CC38-49AF-BFCB-50981EA3D814}">
      <dsp:nvSpPr>
        <dsp:cNvPr id="0" name=""/>
        <dsp:cNvSpPr/>
      </dsp:nvSpPr>
      <dsp:spPr>
        <a:xfrm>
          <a:off x="0" y="0"/>
          <a:ext cx="7939664" cy="2479769"/>
        </a:xfrm>
        <a:prstGeom prst="rightArrow">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B0D6F39-60A5-4AB5-8117-6C5F79537FFB}">
      <dsp:nvSpPr>
        <dsp:cNvPr id="0" name=""/>
        <dsp:cNvSpPr/>
      </dsp:nvSpPr>
      <dsp:spPr>
        <a:xfrm>
          <a:off x="76017" y="687828"/>
          <a:ext cx="2381900" cy="991907"/>
        </a:xfrm>
        <a:prstGeom prst="roundRect">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l-GR" sz="2500" kern="1200" dirty="0" smtClean="0">
              <a:solidFill>
                <a:srgbClr val="3B9B7B"/>
              </a:solidFill>
            </a:rPr>
            <a:t>Περιβαλλοντική βιωσιμότητα</a:t>
          </a:r>
          <a:endParaRPr lang="en-US" sz="2500" kern="1200" dirty="0">
            <a:solidFill>
              <a:srgbClr val="3B9B7B"/>
            </a:solidFill>
          </a:endParaRPr>
        </a:p>
      </dsp:txBody>
      <dsp:txXfrm>
        <a:off x="124438" y="736249"/>
        <a:ext cx="2285058" cy="895065"/>
      </dsp:txXfrm>
    </dsp:sp>
    <dsp:sp modelId="{34191EDC-20F0-4841-AD6C-860A260C46A2}">
      <dsp:nvSpPr>
        <dsp:cNvPr id="0" name=""/>
        <dsp:cNvSpPr/>
      </dsp:nvSpPr>
      <dsp:spPr>
        <a:xfrm>
          <a:off x="2554053" y="687828"/>
          <a:ext cx="2381900" cy="991907"/>
        </a:xfrm>
        <a:prstGeom prst="roundRect">
          <a:avLst/>
        </a:prstGeom>
        <a:solidFill>
          <a:schemeClr val="accent4">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l-GR" sz="2500" kern="1200" dirty="0" smtClean="0">
              <a:solidFill>
                <a:srgbClr val="3B9B7B"/>
              </a:solidFill>
            </a:rPr>
            <a:t>Ένταξη και Πολυμορφία</a:t>
          </a:r>
          <a:endParaRPr lang="en-US" sz="2500" kern="1200" dirty="0">
            <a:solidFill>
              <a:srgbClr val="3B9B7B"/>
            </a:solidFill>
          </a:endParaRPr>
        </a:p>
      </dsp:txBody>
      <dsp:txXfrm>
        <a:off x="2602474" y="736249"/>
        <a:ext cx="2285058" cy="895065"/>
      </dsp:txXfrm>
    </dsp:sp>
    <dsp:sp modelId="{BDF8D7C9-4779-4D9E-AEFD-FB305258A604}">
      <dsp:nvSpPr>
        <dsp:cNvPr id="0" name=""/>
        <dsp:cNvSpPr/>
      </dsp:nvSpPr>
      <dsp:spPr>
        <a:xfrm>
          <a:off x="5036163" y="687828"/>
          <a:ext cx="2381900" cy="991907"/>
        </a:xfrm>
        <a:prstGeom prst="roundRect">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el-GR" sz="2500" kern="1200" dirty="0" smtClean="0">
              <a:solidFill>
                <a:srgbClr val="3B9B7B"/>
              </a:solidFill>
            </a:rPr>
            <a:t>Ψηφιακή Διάσταση</a:t>
          </a:r>
          <a:endParaRPr lang="en-US" sz="2500" kern="1200" dirty="0">
            <a:solidFill>
              <a:srgbClr val="3B9B7B"/>
            </a:solidFill>
          </a:endParaRPr>
        </a:p>
      </dsp:txBody>
      <dsp:txXfrm>
        <a:off x="5084584" y="736249"/>
        <a:ext cx="2285058" cy="8950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0E96D7-CC38-49AF-BFCB-50981EA3D814}">
      <dsp:nvSpPr>
        <dsp:cNvPr id="0" name=""/>
        <dsp:cNvSpPr/>
      </dsp:nvSpPr>
      <dsp:spPr>
        <a:xfrm>
          <a:off x="2" y="0"/>
          <a:ext cx="8605964" cy="2626874"/>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B0D6F39-60A5-4AB5-8117-6C5F79537FFB}">
      <dsp:nvSpPr>
        <dsp:cNvPr id="0" name=""/>
        <dsp:cNvSpPr/>
      </dsp:nvSpPr>
      <dsp:spPr>
        <a:xfrm>
          <a:off x="1970" y="372317"/>
          <a:ext cx="1984389" cy="188223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kumimoji="0" lang="el-GR" sz="1800" b="1" i="0" u="none" strike="noStrike" kern="1200" cap="none" spc="0" normalizeH="0" baseline="0" noProof="0" dirty="0" smtClean="0">
              <a:ln/>
              <a:effectLst/>
              <a:uLnTx/>
              <a:uFillTx/>
            </a:rPr>
            <a:t>Ένταξη και Πολυμορφία</a:t>
          </a:r>
          <a:endParaRPr lang="en-US" sz="1800" b="1" kern="1200" dirty="0"/>
        </a:p>
      </dsp:txBody>
      <dsp:txXfrm>
        <a:off x="93853" y="464200"/>
        <a:ext cx="1800623" cy="1698473"/>
      </dsp:txXfrm>
    </dsp:sp>
    <dsp:sp modelId="{70A90D3A-D09F-493D-9D40-AB720E740DFC}">
      <dsp:nvSpPr>
        <dsp:cNvPr id="0" name=""/>
        <dsp:cNvSpPr/>
      </dsp:nvSpPr>
      <dsp:spPr>
        <a:xfrm>
          <a:off x="2239328" y="316900"/>
          <a:ext cx="1994534" cy="1993072"/>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kumimoji="0" lang="el-GR" sz="1700" b="1" i="0" u="none" strike="noStrike" kern="1200" cap="none" spc="0" normalizeH="0" baseline="0" noProof="0" dirty="0" smtClean="0">
              <a:ln/>
              <a:effectLst/>
              <a:uLnTx/>
              <a:uFillTx/>
            </a:rPr>
            <a:t>Ψηφιακός Μετασχηματισμός</a:t>
          </a:r>
          <a:endParaRPr lang="en-US" sz="1700" b="1" kern="1200" dirty="0"/>
        </a:p>
      </dsp:txBody>
      <dsp:txXfrm>
        <a:off x="2336622" y="414194"/>
        <a:ext cx="1799946" cy="1798484"/>
      </dsp:txXfrm>
    </dsp:sp>
    <dsp:sp modelId="{34191EDC-20F0-4841-AD6C-860A260C46A2}">
      <dsp:nvSpPr>
        <dsp:cNvPr id="0" name=""/>
        <dsp:cNvSpPr/>
      </dsp:nvSpPr>
      <dsp:spPr>
        <a:xfrm>
          <a:off x="4486832" y="392050"/>
          <a:ext cx="1849453" cy="1765522"/>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kumimoji="0" lang="el-GR" sz="1800" b="1" i="0" u="none" strike="noStrike" kern="1200" cap="none" spc="0" normalizeH="0" baseline="0" noProof="0" dirty="0" smtClean="0">
              <a:ln/>
              <a:effectLst/>
              <a:uLnTx/>
              <a:uFillTx/>
            </a:rPr>
            <a:t>Περιβάλλον και καταπολέμηση της κλιματικής αλλαγής</a:t>
          </a:r>
          <a:endParaRPr lang="en-US" sz="1800" b="1" kern="1200" dirty="0"/>
        </a:p>
      </dsp:txBody>
      <dsp:txXfrm>
        <a:off x="4573018" y="478236"/>
        <a:ext cx="1677081" cy="1593150"/>
      </dsp:txXfrm>
    </dsp:sp>
    <dsp:sp modelId="{BDF8D7C9-4779-4D9E-AEFD-FB305258A604}">
      <dsp:nvSpPr>
        <dsp:cNvPr id="0" name=""/>
        <dsp:cNvSpPr/>
      </dsp:nvSpPr>
      <dsp:spPr>
        <a:xfrm>
          <a:off x="6589253" y="413879"/>
          <a:ext cx="2014744" cy="1799114"/>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kumimoji="0" lang="el-GR" sz="1700" b="1" i="0" u="none" strike="noStrike" kern="1200" cap="none" spc="0" normalizeH="0" baseline="0" noProof="0" dirty="0" smtClean="0">
              <a:ln/>
              <a:effectLst/>
              <a:uLnTx/>
              <a:uFillTx/>
            </a:rPr>
            <a:t>Συμμετοχή στον δημοκρατικό βίο, κοινές αξίες και συμμετοχή των πολιτών στα κοινά</a:t>
          </a:r>
          <a:endParaRPr lang="en-US" sz="1700" b="1" kern="1200" dirty="0"/>
        </a:p>
      </dsp:txBody>
      <dsp:txXfrm>
        <a:off x="6677079" y="501705"/>
        <a:ext cx="1839092" cy="16234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745CC3-0363-44F8-A8E8-8D1FAD8AB0DC}">
      <dsp:nvSpPr>
        <dsp:cNvPr id="0" name=""/>
        <dsp:cNvSpPr/>
      </dsp:nvSpPr>
      <dsp:spPr>
        <a:xfrm>
          <a:off x="-6126981" y="-937410"/>
          <a:ext cx="7293488" cy="7293488"/>
        </a:xfrm>
        <a:prstGeom prst="blockArc">
          <a:avLst>
            <a:gd name="adj1" fmla="val 18900000"/>
            <a:gd name="adj2" fmla="val 2700000"/>
            <a:gd name="adj3" fmla="val 296"/>
          </a:avLst>
        </a:pr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E092315-3D61-4A88-8938-6E9DD3A466E5}">
      <dsp:nvSpPr>
        <dsp:cNvPr id="0" name=""/>
        <dsp:cNvSpPr/>
      </dsp:nvSpPr>
      <dsp:spPr>
        <a:xfrm>
          <a:off x="610504" y="416587"/>
          <a:ext cx="9577053" cy="833607"/>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53340" rIns="53340" bIns="53340" numCol="1" spcCol="1270" anchor="ctr" anchorCtr="0">
          <a:noAutofit/>
        </a:bodyPr>
        <a:lstStyle/>
        <a:p>
          <a:pPr lvl="0" algn="l" defTabSz="933450">
            <a:lnSpc>
              <a:spcPct val="90000"/>
            </a:lnSpc>
            <a:spcBef>
              <a:spcPct val="0"/>
            </a:spcBef>
            <a:spcAft>
              <a:spcPct val="35000"/>
            </a:spcAft>
          </a:pPr>
          <a:r>
            <a:rPr lang="en-US" sz="2100" kern="1200" dirty="0" smtClean="0"/>
            <a:t>Relevance </a:t>
          </a:r>
          <a:r>
            <a:rPr lang="el-GR" sz="2100" kern="1200" dirty="0" smtClean="0"/>
            <a:t>/Συνάφεια του σχεδίου</a:t>
          </a:r>
          <a:endParaRPr lang="en-US" sz="2100" kern="1200" dirty="0"/>
        </a:p>
      </dsp:txBody>
      <dsp:txXfrm>
        <a:off x="610504" y="416587"/>
        <a:ext cx="9577053" cy="833607"/>
      </dsp:txXfrm>
    </dsp:sp>
    <dsp:sp modelId="{00B9B745-D80E-462C-9480-71949B12E6CC}">
      <dsp:nvSpPr>
        <dsp:cNvPr id="0" name=""/>
        <dsp:cNvSpPr/>
      </dsp:nvSpPr>
      <dsp:spPr>
        <a:xfrm>
          <a:off x="89500" y="312386"/>
          <a:ext cx="1042009" cy="1042009"/>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9344CAC-9D92-40DB-8525-0482014A6FDD}">
      <dsp:nvSpPr>
        <dsp:cNvPr id="0" name=""/>
        <dsp:cNvSpPr/>
      </dsp:nvSpPr>
      <dsp:spPr>
        <a:xfrm>
          <a:off x="1088431" y="1667215"/>
          <a:ext cx="9099126" cy="833607"/>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53340" rIns="53340" bIns="53340" numCol="1" spcCol="1270" anchor="ctr" anchorCtr="0">
          <a:noAutofit/>
        </a:bodyPr>
        <a:lstStyle/>
        <a:p>
          <a:pPr lvl="0" algn="l" defTabSz="933450">
            <a:lnSpc>
              <a:spcPct val="90000"/>
            </a:lnSpc>
            <a:spcBef>
              <a:spcPct val="0"/>
            </a:spcBef>
            <a:spcAft>
              <a:spcPct val="35000"/>
            </a:spcAft>
          </a:pPr>
          <a:r>
            <a:rPr lang="en-US" sz="2100" kern="1200" dirty="0" smtClean="0"/>
            <a:t>Quality of the project design and implementation</a:t>
          </a:r>
          <a:r>
            <a:rPr lang="el-GR" sz="2100" kern="1200" dirty="0" smtClean="0"/>
            <a:t>/</a:t>
          </a:r>
          <a:endParaRPr lang="en-US" sz="2100" kern="1200" dirty="0" smtClean="0"/>
        </a:p>
        <a:p>
          <a:pPr lvl="0" algn="l" defTabSz="933450">
            <a:lnSpc>
              <a:spcPct val="90000"/>
            </a:lnSpc>
            <a:spcBef>
              <a:spcPct val="0"/>
            </a:spcBef>
            <a:spcAft>
              <a:spcPct val="35000"/>
            </a:spcAft>
          </a:pPr>
          <a:r>
            <a:rPr lang="el-GR" sz="2100" kern="1200" dirty="0" smtClean="0"/>
            <a:t>Ποιότητα στο σχεδιασμό και την υλοποίηση του σχεδίου</a:t>
          </a:r>
          <a:endParaRPr lang="en-US" sz="2100" kern="1200" dirty="0"/>
        </a:p>
      </dsp:txBody>
      <dsp:txXfrm>
        <a:off x="1088431" y="1667215"/>
        <a:ext cx="9099126" cy="833607"/>
      </dsp:txXfrm>
    </dsp:sp>
    <dsp:sp modelId="{2DF96633-A2D2-4F6C-A97F-9E4A9D99334D}">
      <dsp:nvSpPr>
        <dsp:cNvPr id="0" name=""/>
        <dsp:cNvSpPr/>
      </dsp:nvSpPr>
      <dsp:spPr>
        <a:xfrm>
          <a:off x="567426" y="1563014"/>
          <a:ext cx="1042009" cy="1042009"/>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0AA533F-222B-4EA1-9EB9-0F0178B8FF1D}">
      <dsp:nvSpPr>
        <dsp:cNvPr id="0" name=""/>
        <dsp:cNvSpPr/>
      </dsp:nvSpPr>
      <dsp:spPr>
        <a:xfrm>
          <a:off x="1088431" y="2917843"/>
          <a:ext cx="9099126" cy="833607"/>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53340" rIns="53340" bIns="53340" numCol="1" spcCol="1270" anchor="ctr" anchorCtr="0">
          <a:noAutofit/>
        </a:bodyPr>
        <a:lstStyle/>
        <a:p>
          <a:pPr lvl="0" algn="l" defTabSz="933450">
            <a:lnSpc>
              <a:spcPct val="90000"/>
            </a:lnSpc>
            <a:spcBef>
              <a:spcPct val="0"/>
            </a:spcBef>
            <a:spcAft>
              <a:spcPct val="35000"/>
            </a:spcAft>
          </a:pPr>
          <a:r>
            <a:rPr lang="en-US" sz="2100" kern="1200" dirty="0" smtClean="0"/>
            <a:t>Quality of the</a:t>
          </a:r>
          <a:r>
            <a:rPr lang="el-GR" sz="2100" kern="1200" dirty="0" smtClean="0"/>
            <a:t> </a:t>
          </a:r>
          <a:r>
            <a:rPr lang="en-US" sz="2100" kern="1200" dirty="0" smtClean="0"/>
            <a:t>partnership and the</a:t>
          </a:r>
          <a:r>
            <a:rPr lang="el-GR" sz="2100" kern="1200" dirty="0" smtClean="0"/>
            <a:t> </a:t>
          </a:r>
          <a:r>
            <a:rPr lang="en-US" sz="2100" kern="1200" dirty="0" smtClean="0"/>
            <a:t>cooperation</a:t>
          </a:r>
          <a:r>
            <a:rPr lang="el-GR" sz="2100" kern="1200" dirty="0" smtClean="0"/>
            <a:t> </a:t>
          </a:r>
          <a:r>
            <a:rPr lang="en-US" sz="2100" kern="1200" dirty="0" smtClean="0"/>
            <a:t>arrangements</a:t>
          </a:r>
          <a:r>
            <a:rPr lang="el-GR" sz="2100" kern="1200" dirty="0" smtClean="0"/>
            <a:t>/ Ποιότητα κοινοπραξίας και της μεταξύ τους συνεργασίας</a:t>
          </a:r>
          <a:endParaRPr lang="en-US" sz="2100" kern="1200" dirty="0"/>
        </a:p>
      </dsp:txBody>
      <dsp:txXfrm>
        <a:off x="1088431" y="2917843"/>
        <a:ext cx="9099126" cy="833607"/>
      </dsp:txXfrm>
    </dsp:sp>
    <dsp:sp modelId="{5DBD8ED4-CA3E-4E58-89E8-58727BF44500}">
      <dsp:nvSpPr>
        <dsp:cNvPr id="0" name=""/>
        <dsp:cNvSpPr/>
      </dsp:nvSpPr>
      <dsp:spPr>
        <a:xfrm>
          <a:off x="567426" y="2813642"/>
          <a:ext cx="1042009" cy="1042009"/>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3C9B924-78FB-4C2B-A079-5FA02568551C}">
      <dsp:nvSpPr>
        <dsp:cNvPr id="0" name=""/>
        <dsp:cNvSpPr/>
      </dsp:nvSpPr>
      <dsp:spPr>
        <a:xfrm>
          <a:off x="610504" y="4168472"/>
          <a:ext cx="9577053" cy="833607"/>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53340" rIns="53340" bIns="53340" numCol="1" spcCol="1270" anchor="ctr" anchorCtr="0">
          <a:noAutofit/>
        </a:bodyPr>
        <a:lstStyle/>
        <a:p>
          <a:pPr lvl="0" algn="l" defTabSz="933450">
            <a:lnSpc>
              <a:spcPct val="90000"/>
            </a:lnSpc>
            <a:spcBef>
              <a:spcPct val="0"/>
            </a:spcBef>
            <a:spcAft>
              <a:spcPct val="35000"/>
            </a:spcAft>
          </a:pPr>
          <a:r>
            <a:rPr lang="en-US" sz="2100" kern="1200" dirty="0" smtClean="0"/>
            <a:t>Project Impact/ </a:t>
          </a:r>
          <a:r>
            <a:rPr lang="el-GR" sz="2100" kern="1200" dirty="0" smtClean="0"/>
            <a:t>Αντίκτυπος</a:t>
          </a:r>
          <a:r>
            <a:rPr lang="en-US" sz="2100" kern="1200" dirty="0" smtClean="0"/>
            <a:t> </a:t>
          </a:r>
          <a:r>
            <a:rPr lang="el-GR" sz="2100" kern="1200" dirty="0" smtClean="0"/>
            <a:t>του σχεδίου</a:t>
          </a:r>
          <a:endParaRPr lang="en-US" sz="2100" kern="1200" dirty="0"/>
        </a:p>
      </dsp:txBody>
      <dsp:txXfrm>
        <a:off x="610504" y="4168472"/>
        <a:ext cx="9577053" cy="833607"/>
      </dsp:txXfrm>
    </dsp:sp>
    <dsp:sp modelId="{36CCE2C1-87BA-4BF6-9E6A-6FE1A5D969B4}">
      <dsp:nvSpPr>
        <dsp:cNvPr id="0" name=""/>
        <dsp:cNvSpPr/>
      </dsp:nvSpPr>
      <dsp:spPr>
        <a:xfrm>
          <a:off x="89500" y="4064271"/>
          <a:ext cx="1042009" cy="1042009"/>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275" cy="49836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862" y="1"/>
            <a:ext cx="2946275" cy="498366"/>
          </a:xfrm>
          <a:prstGeom prst="rect">
            <a:avLst/>
          </a:prstGeom>
        </p:spPr>
        <p:txBody>
          <a:bodyPr vert="horz" lIns="91440" tIns="45720" rIns="91440" bIns="45720" rtlCol="0"/>
          <a:lstStyle>
            <a:lvl1pPr algn="r">
              <a:defRPr sz="1200"/>
            </a:lvl1pPr>
          </a:lstStyle>
          <a:p>
            <a:fld id="{3C1AA808-9F5D-44DB-BF95-AAC796319848}" type="datetimeFigureOut">
              <a:rPr lang="en-GB" smtClean="0"/>
              <a:t>22/02/2022</a:t>
            </a:fld>
            <a:endParaRPr lang="en-GB"/>
          </a:p>
        </p:txBody>
      </p:sp>
      <p:sp>
        <p:nvSpPr>
          <p:cNvPr id="4" name="Footer Placeholder 3"/>
          <p:cNvSpPr>
            <a:spLocks noGrp="1"/>
          </p:cNvSpPr>
          <p:nvPr>
            <p:ph type="ftr" sz="quarter" idx="2"/>
          </p:nvPr>
        </p:nvSpPr>
        <p:spPr>
          <a:xfrm>
            <a:off x="0" y="9428273"/>
            <a:ext cx="2946275" cy="49836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862" y="9428273"/>
            <a:ext cx="2946275" cy="498366"/>
          </a:xfrm>
          <a:prstGeom prst="rect">
            <a:avLst/>
          </a:prstGeom>
        </p:spPr>
        <p:txBody>
          <a:bodyPr vert="horz" lIns="91440" tIns="45720" rIns="91440" bIns="45720" rtlCol="0" anchor="b"/>
          <a:lstStyle>
            <a:lvl1pPr algn="r">
              <a:defRPr sz="1200"/>
            </a:lvl1pPr>
          </a:lstStyle>
          <a:p>
            <a:fld id="{8969D9C2-34D6-4F0F-A8C7-66C3FDB36643}" type="slidenum">
              <a:rPr lang="en-GB" smtClean="0"/>
              <a:t>‹#›</a:t>
            </a:fld>
            <a:endParaRPr lang="en-GB"/>
          </a:p>
        </p:txBody>
      </p:sp>
    </p:spTree>
    <p:extLst>
      <p:ext uri="{BB962C8B-B14F-4D97-AF65-F5344CB8AC3E}">
        <p14:creationId xmlns:p14="http://schemas.microsoft.com/office/powerpoint/2010/main" val="21195189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5"/>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850443" y="0"/>
            <a:ext cx="2945659" cy="498055"/>
          </a:xfrm>
          <a:prstGeom prst="rect">
            <a:avLst/>
          </a:prstGeom>
        </p:spPr>
        <p:txBody>
          <a:bodyPr vert="horz" lIns="93177" tIns="46589" rIns="93177" bIns="46589" rtlCol="0"/>
          <a:lstStyle>
            <a:lvl1pPr algn="r">
              <a:defRPr sz="1200"/>
            </a:lvl1pPr>
          </a:lstStyle>
          <a:p>
            <a:fld id="{075AB6D2-0EC7-41FA-82BC-343726EE8E93}" type="datetimeFigureOut">
              <a:rPr lang="en-GB" smtClean="0"/>
              <a:t>22/02/2022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4"/>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4"/>
          </a:xfrm>
          <a:prstGeom prst="rect">
            <a:avLst/>
          </a:prstGeom>
        </p:spPr>
        <p:txBody>
          <a:bodyPr vert="horz" lIns="93177" tIns="46589" rIns="93177" bIns="46589" rtlCol="0" anchor="b"/>
          <a:lstStyle>
            <a:lvl1pPr algn="r">
              <a:defRPr sz="1200"/>
            </a:lvl1pPr>
          </a:lstStyle>
          <a:p>
            <a:fld id="{A288419F-9657-4D23-BA10-ED39C05145D8}" type="slidenum">
              <a:rPr lang="en-GB" smtClean="0"/>
              <a:t>‹#›</a:t>
            </a:fld>
            <a:endParaRPr lang="en-GB"/>
          </a:p>
        </p:txBody>
      </p:sp>
    </p:spTree>
    <p:extLst>
      <p:ext uri="{BB962C8B-B14F-4D97-AF65-F5344CB8AC3E}">
        <p14:creationId xmlns:p14="http://schemas.microsoft.com/office/powerpoint/2010/main" val="2365643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baseline="0" dirty="0" smtClean="0"/>
          </a:p>
        </p:txBody>
      </p:sp>
      <p:sp>
        <p:nvSpPr>
          <p:cNvPr id="4" name="Slide Number Placeholder 3"/>
          <p:cNvSpPr>
            <a:spLocks noGrp="1"/>
          </p:cNvSpPr>
          <p:nvPr>
            <p:ph type="sldNum" sz="quarter" idx="10"/>
          </p:nvPr>
        </p:nvSpPr>
        <p:spPr/>
        <p:txBody>
          <a:bodyPr/>
          <a:lstStyle/>
          <a:p>
            <a:fld id="{A288419F-9657-4D23-BA10-ED39C05145D8}" type="slidenum">
              <a:rPr lang="en-GB" smtClean="0"/>
              <a:t>2</a:t>
            </a:fld>
            <a:endParaRPr lang="en-GB"/>
          </a:p>
        </p:txBody>
      </p:sp>
    </p:spTree>
    <p:extLst>
      <p:ext uri="{BB962C8B-B14F-4D97-AF65-F5344CB8AC3E}">
        <p14:creationId xmlns:p14="http://schemas.microsoft.com/office/powerpoint/2010/main" val="24453058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11</a:t>
            </a:fld>
            <a:endParaRPr lang="en-GB"/>
          </a:p>
        </p:txBody>
      </p:sp>
    </p:spTree>
    <p:extLst>
      <p:ext uri="{BB962C8B-B14F-4D97-AF65-F5344CB8AC3E}">
        <p14:creationId xmlns:p14="http://schemas.microsoft.com/office/powerpoint/2010/main" val="11751823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1200" b="0" i="0" u="none" strike="noStrike" kern="1200" cap="none" spc="0" normalizeH="0" baseline="0" noProof="0" dirty="0" smtClean="0">
              <a:ln>
                <a:noFill/>
              </a:ln>
              <a:solidFill>
                <a:sysClr val="windowText" lastClr="000000"/>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A288419F-9657-4D23-BA10-ED39C05145D8}" type="slidenum">
              <a:rPr lang="en-GB" smtClean="0"/>
              <a:t>12</a:t>
            </a:fld>
            <a:endParaRPr lang="en-GB"/>
          </a:p>
        </p:txBody>
      </p:sp>
    </p:spTree>
    <p:extLst>
      <p:ext uri="{BB962C8B-B14F-4D97-AF65-F5344CB8AC3E}">
        <p14:creationId xmlns:p14="http://schemas.microsoft.com/office/powerpoint/2010/main" val="364446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13</a:t>
            </a:fld>
            <a:endParaRPr lang="en-GB"/>
          </a:p>
        </p:txBody>
      </p:sp>
    </p:spTree>
    <p:extLst>
      <p:ext uri="{BB962C8B-B14F-4D97-AF65-F5344CB8AC3E}">
        <p14:creationId xmlns:p14="http://schemas.microsoft.com/office/powerpoint/2010/main" val="5609763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solidFill>
                <a:schemeClr val="bg1"/>
              </a:solidFill>
              <a:latin typeface="Verdana" panose="020B0604030504040204" pitchFamily="34" charset="0"/>
              <a:ea typeface="Verdana" panose="020B0604030504040204" pitchFamily="34" charset="0"/>
            </a:endParaRPr>
          </a:p>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14</a:t>
            </a:fld>
            <a:endParaRPr lang="en-GB"/>
          </a:p>
        </p:txBody>
      </p:sp>
    </p:spTree>
    <p:extLst>
      <p:ext uri="{BB962C8B-B14F-4D97-AF65-F5344CB8AC3E}">
        <p14:creationId xmlns:p14="http://schemas.microsoft.com/office/powerpoint/2010/main" val="37138531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15</a:t>
            </a:fld>
            <a:endParaRPr lang="en-GB"/>
          </a:p>
        </p:txBody>
      </p:sp>
    </p:spTree>
    <p:extLst>
      <p:ext uri="{BB962C8B-B14F-4D97-AF65-F5344CB8AC3E}">
        <p14:creationId xmlns:p14="http://schemas.microsoft.com/office/powerpoint/2010/main" val="2807529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16</a:t>
            </a:fld>
            <a:endParaRPr lang="en-GB"/>
          </a:p>
        </p:txBody>
      </p:sp>
    </p:spTree>
    <p:extLst>
      <p:ext uri="{BB962C8B-B14F-4D97-AF65-F5344CB8AC3E}">
        <p14:creationId xmlns:p14="http://schemas.microsoft.com/office/powerpoint/2010/main" val="32849395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1200" b="0" i="0" u="none" strike="noStrike" kern="1200" cap="none" spc="0" normalizeH="0" baseline="0" noProof="0" dirty="0" smtClean="0">
              <a:ln>
                <a:noFill/>
              </a:ln>
              <a:solidFill>
                <a:sysClr val="windowText" lastClr="000000"/>
              </a:solidFill>
              <a:effectLst/>
              <a:uLnTx/>
              <a:uFillTx/>
              <a:latin typeface="+mn-lt"/>
              <a:ea typeface="+mn-ea"/>
              <a:cs typeface="+mn-cs"/>
            </a:endParaRPr>
          </a:p>
          <a:p>
            <a:endParaRPr lang="el-GR" dirty="0">
              <a:solidFill>
                <a:schemeClr val="bg1"/>
              </a:solidFill>
              <a:latin typeface="Verdana" panose="020B0604030504040204" pitchFamily="34" charset="0"/>
              <a:ea typeface="Verdana" panose="020B0604030504040204" pitchFamily="34" charset="0"/>
            </a:endParaRPr>
          </a:p>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17</a:t>
            </a:fld>
            <a:endParaRPr lang="en-GB"/>
          </a:p>
        </p:txBody>
      </p:sp>
    </p:spTree>
    <p:extLst>
      <p:ext uri="{BB962C8B-B14F-4D97-AF65-F5344CB8AC3E}">
        <p14:creationId xmlns:p14="http://schemas.microsoft.com/office/powerpoint/2010/main" val="18324113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18</a:t>
            </a:fld>
            <a:endParaRPr lang="en-US"/>
          </a:p>
        </p:txBody>
      </p:sp>
    </p:spTree>
    <p:extLst>
      <p:ext uri="{BB962C8B-B14F-4D97-AF65-F5344CB8AC3E}">
        <p14:creationId xmlns:p14="http://schemas.microsoft.com/office/powerpoint/2010/main" val="3022993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19</a:t>
            </a:fld>
            <a:endParaRPr lang="en-US"/>
          </a:p>
        </p:txBody>
      </p:sp>
    </p:spTree>
    <p:extLst>
      <p:ext uri="{BB962C8B-B14F-4D97-AF65-F5344CB8AC3E}">
        <p14:creationId xmlns:p14="http://schemas.microsoft.com/office/powerpoint/2010/main" val="260375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1200" b="0" i="0" u="none" strike="noStrike" kern="1200" cap="none" spc="0" normalizeH="0" baseline="0" noProof="0" dirty="0" smtClean="0">
              <a:ln>
                <a:noFill/>
              </a:ln>
              <a:solidFill>
                <a:sysClr val="windowText" lastClr="000000"/>
              </a:solidFill>
              <a:effectLst/>
              <a:uLnTx/>
              <a:uFillTx/>
              <a:latin typeface="+mn-lt"/>
              <a:ea typeface="+mn-ea"/>
              <a:cs typeface="+mn-cs"/>
            </a:endParaRPr>
          </a:p>
          <a:p>
            <a:endParaRPr lang="el-GR" dirty="0">
              <a:solidFill>
                <a:schemeClr val="bg1"/>
              </a:solidFill>
              <a:latin typeface="Verdana" panose="020B0604030504040204" pitchFamily="34" charset="0"/>
              <a:ea typeface="Verdana" panose="020B0604030504040204" pitchFamily="34" charset="0"/>
            </a:endParaRPr>
          </a:p>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20</a:t>
            </a:fld>
            <a:endParaRPr lang="en-GB"/>
          </a:p>
        </p:txBody>
      </p:sp>
    </p:spTree>
    <p:extLst>
      <p:ext uri="{BB962C8B-B14F-4D97-AF65-F5344CB8AC3E}">
        <p14:creationId xmlns:p14="http://schemas.microsoft.com/office/powerpoint/2010/main" val="1239102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3</a:t>
            </a:fld>
            <a:endParaRPr lang="en-US"/>
          </a:p>
        </p:txBody>
      </p:sp>
    </p:spTree>
    <p:extLst>
      <p:ext uri="{BB962C8B-B14F-4D97-AF65-F5344CB8AC3E}">
        <p14:creationId xmlns:p14="http://schemas.microsoft.com/office/powerpoint/2010/main" val="35274441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el-GR" dirty="0">
              <a:solidFill>
                <a:schemeClr val="bg1"/>
              </a:solidFill>
              <a:latin typeface="Verdana" panose="020B0604030504040204" pitchFamily="34" charset="0"/>
              <a:ea typeface="Verdana" panose="020B0604030504040204" pitchFamily="34" charset="0"/>
            </a:endParaRPr>
          </a:p>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21</a:t>
            </a:fld>
            <a:endParaRPr lang="en-GB"/>
          </a:p>
        </p:txBody>
      </p:sp>
    </p:spTree>
    <p:extLst>
      <p:ext uri="{BB962C8B-B14F-4D97-AF65-F5344CB8AC3E}">
        <p14:creationId xmlns:p14="http://schemas.microsoft.com/office/powerpoint/2010/main" val="19498963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88419F-9657-4D23-BA10-ED39C05145D8}" type="slidenum">
              <a:rPr lang="en-GB" smtClean="0"/>
              <a:t>22</a:t>
            </a:fld>
            <a:endParaRPr lang="en-GB"/>
          </a:p>
        </p:txBody>
      </p:sp>
    </p:spTree>
    <p:extLst>
      <p:ext uri="{BB962C8B-B14F-4D97-AF65-F5344CB8AC3E}">
        <p14:creationId xmlns:p14="http://schemas.microsoft.com/office/powerpoint/2010/main" val="9410722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23</a:t>
            </a:fld>
            <a:endParaRPr lang="en-GB"/>
          </a:p>
        </p:txBody>
      </p:sp>
    </p:spTree>
    <p:extLst>
      <p:ext uri="{BB962C8B-B14F-4D97-AF65-F5344CB8AC3E}">
        <p14:creationId xmlns:p14="http://schemas.microsoft.com/office/powerpoint/2010/main" val="6086855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24</a:t>
            </a:fld>
            <a:endParaRPr lang="en-GB"/>
          </a:p>
        </p:txBody>
      </p:sp>
    </p:spTree>
    <p:extLst>
      <p:ext uri="{BB962C8B-B14F-4D97-AF65-F5344CB8AC3E}">
        <p14:creationId xmlns:p14="http://schemas.microsoft.com/office/powerpoint/2010/main" val="2679263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4</a:t>
            </a:fld>
            <a:endParaRPr lang="en-US"/>
          </a:p>
        </p:txBody>
      </p:sp>
    </p:spTree>
    <p:extLst>
      <p:ext uri="{BB962C8B-B14F-4D97-AF65-F5344CB8AC3E}">
        <p14:creationId xmlns:p14="http://schemas.microsoft.com/office/powerpoint/2010/main" val="3036540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5</a:t>
            </a:fld>
            <a:endParaRPr lang="en-US"/>
          </a:p>
        </p:txBody>
      </p:sp>
    </p:spTree>
    <p:extLst>
      <p:ext uri="{BB962C8B-B14F-4D97-AF65-F5344CB8AC3E}">
        <p14:creationId xmlns:p14="http://schemas.microsoft.com/office/powerpoint/2010/main" val="31181039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6</a:t>
            </a:fld>
            <a:endParaRPr lang="en-US"/>
          </a:p>
        </p:txBody>
      </p:sp>
    </p:spTree>
    <p:extLst>
      <p:ext uri="{BB962C8B-B14F-4D97-AF65-F5344CB8AC3E}">
        <p14:creationId xmlns:p14="http://schemas.microsoft.com/office/powerpoint/2010/main" val="593587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7</a:t>
            </a:fld>
            <a:endParaRPr lang="en-US"/>
          </a:p>
        </p:txBody>
      </p:sp>
    </p:spTree>
    <p:extLst>
      <p:ext uri="{BB962C8B-B14F-4D97-AF65-F5344CB8AC3E}">
        <p14:creationId xmlns:p14="http://schemas.microsoft.com/office/powerpoint/2010/main" val="3218764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baseline="0" dirty="0" smtClean="0"/>
          </a:p>
        </p:txBody>
      </p:sp>
      <p:sp>
        <p:nvSpPr>
          <p:cNvPr id="4" name="Slide Number Placeholder 3"/>
          <p:cNvSpPr>
            <a:spLocks noGrp="1"/>
          </p:cNvSpPr>
          <p:nvPr>
            <p:ph type="sldNum" sz="quarter" idx="10"/>
          </p:nvPr>
        </p:nvSpPr>
        <p:spPr/>
        <p:txBody>
          <a:bodyPr/>
          <a:lstStyle/>
          <a:p>
            <a:fld id="{4EDA589F-84CA-4069-B718-FA6F2CB8EE53}" type="slidenum">
              <a:rPr lang="en-US" smtClean="0"/>
              <a:t>8</a:t>
            </a:fld>
            <a:endParaRPr lang="en-US"/>
          </a:p>
        </p:txBody>
      </p:sp>
    </p:spTree>
    <p:extLst>
      <p:ext uri="{BB962C8B-B14F-4D97-AF65-F5344CB8AC3E}">
        <p14:creationId xmlns:p14="http://schemas.microsoft.com/office/powerpoint/2010/main" val="19002807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9</a:t>
            </a:fld>
            <a:endParaRPr lang="en-US"/>
          </a:p>
        </p:txBody>
      </p:sp>
    </p:spTree>
    <p:extLst>
      <p:ext uri="{BB962C8B-B14F-4D97-AF65-F5344CB8AC3E}">
        <p14:creationId xmlns:p14="http://schemas.microsoft.com/office/powerpoint/2010/main" val="35842849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10</a:t>
            </a:fld>
            <a:endParaRPr lang="en-GB"/>
          </a:p>
        </p:txBody>
      </p:sp>
    </p:spTree>
    <p:extLst>
      <p:ext uri="{BB962C8B-B14F-4D97-AF65-F5344CB8AC3E}">
        <p14:creationId xmlns:p14="http://schemas.microsoft.com/office/powerpoint/2010/main" val="19033243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74358-4FA4-1043-9CF0-A5EB916FA970}"/>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CY"/>
          </a:p>
        </p:txBody>
      </p:sp>
      <p:sp>
        <p:nvSpPr>
          <p:cNvPr id="3" name="Subtitle 2">
            <a:extLst>
              <a:ext uri="{FF2B5EF4-FFF2-40B4-BE49-F238E27FC236}">
                <a16:creationId xmlns:a16="http://schemas.microsoft.com/office/drawing/2014/main" id="{D7B7953E-9639-1B44-921F-9E6EF8E93838}"/>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Y"/>
          </a:p>
        </p:txBody>
      </p:sp>
      <p:sp>
        <p:nvSpPr>
          <p:cNvPr id="4" name="Date Placeholder 3">
            <a:extLst>
              <a:ext uri="{FF2B5EF4-FFF2-40B4-BE49-F238E27FC236}">
                <a16:creationId xmlns:a16="http://schemas.microsoft.com/office/drawing/2014/main" id="{CE9D6581-556C-204C-A097-A45235D2A8E9}"/>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02/22/2022</a:t>
            </a:fld>
            <a:endParaRPr lang="en-CY"/>
          </a:p>
        </p:txBody>
      </p:sp>
      <p:sp>
        <p:nvSpPr>
          <p:cNvPr id="5" name="Footer Placeholder 4">
            <a:extLst>
              <a:ext uri="{FF2B5EF4-FFF2-40B4-BE49-F238E27FC236}">
                <a16:creationId xmlns:a16="http://schemas.microsoft.com/office/drawing/2014/main" id="{5987E223-9B4C-F74D-B84F-E5A3EF737303}"/>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6" name="Slide Number Placeholder 5">
            <a:extLst>
              <a:ext uri="{FF2B5EF4-FFF2-40B4-BE49-F238E27FC236}">
                <a16:creationId xmlns:a16="http://schemas.microsoft.com/office/drawing/2014/main" id="{8E681428-1EA8-F940-BFD6-F5AEA8666473}"/>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pic>
        <p:nvPicPr>
          <p:cNvPr id="8" name="Picture 7" descr="Shape, rectangle&#10;&#10;Description automatically generated">
            <a:extLst>
              <a:ext uri="{FF2B5EF4-FFF2-40B4-BE49-F238E27FC236}">
                <a16:creationId xmlns:a16="http://schemas.microsoft.com/office/drawing/2014/main" id="{94280839-D00A-1D44-B483-865F54D351FD}"/>
              </a:ext>
            </a:extLst>
          </p:cNvPr>
          <p:cNvPicPr>
            <a:picLocks noChangeAspect="1"/>
          </p:cNvPicPr>
          <p:nvPr userDrawn="1"/>
        </p:nvPicPr>
        <p:blipFill>
          <a:blip r:embed="rId2"/>
          <a:stretch>
            <a:fillRect/>
          </a:stretch>
        </p:blipFill>
        <p:spPr>
          <a:xfrm>
            <a:off x="0" y="0"/>
            <a:ext cx="12264887" cy="6905665"/>
          </a:xfrm>
          <a:prstGeom prst="rect">
            <a:avLst/>
          </a:prstGeom>
        </p:spPr>
      </p:pic>
    </p:spTree>
    <p:extLst>
      <p:ext uri="{BB962C8B-B14F-4D97-AF65-F5344CB8AC3E}">
        <p14:creationId xmlns:p14="http://schemas.microsoft.com/office/powerpoint/2010/main" val="460253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EF76B-EF4C-5745-99E9-8775E5CD0E00}"/>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CY"/>
          </a:p>
        </p:txBody>
      </p:sp>
      <p:sp>
        <p:nvSpPr>
          <p:cNvPr id="3" name="Vertical Text Placeholder 2">
            <a:extLst>
              <a:ext uri="{FF2B5EF4-FFF2-40B4-BE49-F238E27FC236}">
                <a16:creationId xmlns:a16="http://schemas.microsoft.com/office/drawing/2014/main" id="{86B95257-9D08-D540-BC3C-BDCC6DC30FB9}"/>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Date Placeholder 3">
            <a:extLst>
              <a:ext uri="{FF2B5EF4-FFF2-40B4-BE49-F238E27FC236}">
                <a16:creationId xmlns:a16="http://schemas.microsoft.com/office/drawing/2014/main" id="{E2EE99EB-35E2-2E47-8FD8-DC5316FB748C}"/>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02/22/2022</a:t>
            </a:fld>
            <a:endParaRPr lang="en-CY"/>
          </a:p>
        </p:txBody>
      </p:sp>
      <p:sp>
        <p:nvSpPr>
          <p:cNvPr id="5" name="Footer Placeholder 4">
            <a:extLst>
              <a:ext uri="{FF2B5EF4-FFF2-40B4-BE49-F238E27FC236}">
                <a16:creationId xmlns:a16="http://schemas.microsoft.com/office/drawing/2014/main" id="{62EEA0EB-25BD-A04D-939E-6DA99C041212}"/>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6" name="Slide Number Placeholder 5">
            <a:extLst>
              <a:ext uri="{FF2B5EF4-FFF2-40B4-BE49-F238E27FC236}">
                <a16:creationId xmlns:a16="http://schemas.microsoft.com/office/drawing/2014/main" id="{C2EFEF67-9F70-4B44-B6F8-3D1472F5F91E}"/>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2134730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1C2EE8-3AA1-4144-B432-622523C7CC8F}"/>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CY"/>
          </a:p>
        </p:txBody>
      </p:sp>
      <p:sp>
        <p:nvSpPr>
          <p:cNvPr id="3" name="Vertical Text Placeholder 2">
            <a:extLst>
              <a:ext uri="{FF2B5EF4-FFF2-40B4-BE49-F238E27FC236}">
                <a16:creationId xmlns:a16="http://schemas.microsoft.com/office/drawing/2014/main" id="{63874DE2-D75E-F349-A2D4-806C850BEFAB}"/>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Date Placeholder 3">
            <a:extLst>
              <a:ext uri="{FF2B5EF4-FFF2-40B4-BE49-F238E27FC236}">
                <a16:creationId xmlns:a16="http://schemas.microsoft.com/office/drawing/2014/main" id="{B5F1A686-6317-044B-8124-4E4D0F97B676}"/>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02/22/2022</a:t>
            </a:fld>
            <a:endParaRPr lang="en-CY"/>
          </a:p>
        </p:txBody>
      </p:sp>
      <p:sp>
        <p:nvSpPr>
          <p:cNvPr id="5" name="Footer Placeholder 4">
            <a:extLst>
              <a:ext uri="{FF2B5EF4-FFF2-40B4-BE49-F238E27FC236}">
                <a16:creationId xmlns:a16="http://schemas.microsoft.com/office/drawing/2014/main" id="{3AF2C3AD-6075-E248-A216-A4573FC1C567}"/>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6" name="Slide Number Placeholder 5">
            <a:extLst>
              <a:ext uri="{FF2B5EF4-FFF2-40B4-BE49-F238E27FC236}">
                <a16:creationId xmlns:a16="http://schemas.microsoft.com/office/drawing/2014/main" id="{6137662B-4F43-0642-81DA-C97C43ED355A}"/>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266199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7936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FD073-3E6D-3D41-AB40-9E6CD5B90EA0}"/>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CY"/>
          </a:p>
        </p:txBody>
      </p:sp>
      <p:sp>
        <p:nvSpPr>
          <p:cNvPr id="3" name="Text Placeholder 2">
            <a:extLst>
              <a:ext uri="{FF2B5EF4-FFF2-40B4-BE49-F238E27FC236}">
                <a16:creationId xmlns:a16="http://schemas.microsoft.com/office/drawing/2014/main" id="{04FCE4A2-DDFE-B24F-BB26-E01258EAA7E2}"/>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FD915C1-7CB3-4443-9708-51ECE6454862}"/>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02/22/2022</a:t>
            </a:fld>
            <a:endParaRPr lang="en-CY"/>
          </a:p>
        </p:txBody>
      </p:sp>
      <p:sp>
        <p:nvSpPr>
          <p:cNvPr id="5" name="Footer Placeholder 4">
            <a:extLst>
              <a:ext uri="{FF2B5EF4-FFF2-40B4-BE49-F238E27FC236}">
                <a16:creationId xmlns:a16="http://schemas.microsoft.com/office/drawing/2014/main" id="{D872A8DB-775D-A34A-A693-D9B1DA203FD4}"/>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6" name="Slide Number Placeholder 5">
            <a:extLst>
              <a:ext uri="{FF2B5EF4-FFF2-40B4-BE49-F238E27FC236}">
                <a16:creationId xmlns:a16="http://schemas.microsoft.com/office/drawing/2014/main" id="{99C8FE6D-52BD-AB46-BFDF-6EF3F53DDE7F}"/>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1174909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9AB2A-7878-4844-BA08-416A55557EAA}"/>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CY"/>
          </a:p>
        </p:txBody>
      </p:sp>
      <p:sp>
        <p:nvSpPr>
          <p:cNvPr id="3" name="Content Placeholder 2">
            <a:extLst>
              <a:ext uri="{FF2B5EF4-FFF2-40B4-BE49-F238E27FC236}">
                <a16:creationId xmlns:a16="http://schemas.microsoft.com/office/drawing/2014/main" id="{A6B7DB9F-9A1E-B848-B96E-F391011A3ADD}"/>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Content Placeholder 3">
            <a:extLst>
              <a:ext uri="{FF2B5EF4-FFF2-40B4-BE49-F238E27FC236}">
                <a16:creationId xmlns:a16="http://schemas.microsoft.com/office/drawing/2014/main" id="{D3EAF323-17E3-0C4F-84D3-38B71922044D}"/>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5" name="Date Placeholder 4">
            <a:extLst>
              <a:ext uri="{FF2B5EF4-FFF2-40B4-BE49-F238E27FC236}">
                <a16:creationId xmlns:a16="http://schemas.microsoft.com/office/drawing/2014/main" id="{18C4102A-60B2-4048-885E-D9CFD015D3D6}"/>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02/22/2022</a:t>
            </a:fld>
            <a:endParaRPr lang="en-CY"/>
          </a:p>
        </p:txBody>
      </p:sp>
      <p:sp>
        <p:nvSpPr>
          <p:cNvPr id="6" name="Footer Placeholder 5">
            <a:extLst>
              <a:ext uri="{FF2B5EF4-FFF2-40B4-BE49-F238E27FC236}">
                <a16:creationId xmlns:a16="http://schemas.microsoft.com/office/drawing/2014/main" id="{0360DC49-B76E-2F47-8D3D-9D25F060FA38}"/>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7" name="Slide Number Placeholder 6">
            <a:extLst>
              <a:ext uri="{FF2B5EF4-FFF2-40B4-BE49-F238E27FC236}">
                <a16:creationId xmlns:a16="http://schemas.microsoft.com/office/drawing/2014/main" id="{8CEDD485-4E32-3748-9C5B-3FCB25DE41FD}"/>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3391293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1D621-AA32-B44C-B313-00E0F739F93B}"/>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CY"/>
          </a:p>
        </p:txBody>
      </p:sp>
      <p:sp>
        <p:nvSpPr>
          <p:cNvPr id="3" name="Text Placeholder 2">
            <a:extLst>
              <a:ext uri="{FF2B5EF4-FFF2-40B4-BE49-F238E27FC236}">
                <a16:creationId xmlns:a16="http://schemas.microsoft.com/office/drawing/2014/main" id="{693AB5A5-B625-5E46-B358-E380D7763806}"/>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4312E03-27EF-2C42-97F4-B0290E7F1780}"/>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5" name="Text Placeholder 4">
            <a:extLst>
              <a:ext uri="{FF2B5EF4-FFF2-40B4-BE49-F238E27FC236}">
                <a16:creationId xmlns:a16="http://schemas.microsoft.com/office/drawing/2014/main" id="{CBBDC275-0773-244F-A08F-B2ED1D2D3F6D}"/>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5BC9FE3-4E92-2D4A-A0CF-B8E868258001}"/>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7" name="Date Placeholder 6">
            <a:extLst>
              <a:ext uri="{FF2B5EF4-FFF2-40B4-BE49-F238E27FC236}">
                <a16:creationId xmlns:a16="http://schemas.microsoft.com/office/drawing/2014/main" id="{2061C273-E337-C74A-B848-56C8F4AA489B}"/>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02/22/2022</a:t>
            </a:fld>
            <a:endParaRPr lang="en-CY"/>
          </a:p>
        </p:txBody>
      </p:sp>
      <p:sp>
        <p:nvSpPr>
          <p:cNvPr id="8" name="Footer Placeholder 7">
            <a:extLst>
              <a:ext uri="{FF2B5EF4-FFF2-40B4-BE49-F238E27FC236}">
                <a16:creationId xmlns:a16="http://schemas.microsoft.com/office/drawing/2014/main" id="{384D205C-D2CF-1243-9ED7-F49F03500A4D}"/>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9" name="Slide Number Placeholder 8">
            <a:extLst>
              <a:ext uri="{FF2B5EF4-FFF2-40B4-BE49-F238E27FC236}">
                <a16:creationId xmlns:a16="http://schemas.microsoft.com/office/drawing/2014/main" id="{2C589C88-B31B-5848-A8A1-311ADA268746}"/>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3121127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7EBD9-A0A6-C14F-9B6D-8F0C3BEC359D}"/>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CY"/>
          </a:p>
        </p:txBody>
      </p:sp>
      <p:sp>
        <p:nvSpPr>
          <p:cNvPr id="3" name="Date Placeholder 2">
            <a:extLst>
              <a:ext uri="{FF2B5EF4-FFF2-40B4-BE49-F238E27FC236}">
                <a16:creationId xmlns:a16="http://schemas.microsoft.com/office/drawing/2014/main" id="{CF2AFEA0-5F97-4646-A704-0541B6D63AA8}"/>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02/22/2022</a:t>
            </a:fld>
            <a:endParaRPr lang="en-CY"/>
          </a:p>
        </p:txBody>
      </p:sp>
      <p:sp>
        <p:nvSpPr>
          <p:cNvPr id="4" name="Footer Placeholder 3">
            <a:extLst>
              <a:ext uri="{FF2B5EF4-FFF2-40B4-BE49-F238E27FC236}">
                <a16:creationId xmlns:a16="http://schemas.microsoft.com/office/drawing/2014/main" id="{678E5281-2418-0E46-A6DA-7FFB5280B096}"/>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5" name="Slide Number Placeholder 4">
            <a:extLst>
              <a:ext uri="{FF2B5EF4-FFF2-40B4-BE49-F238E27FC236}">
                <a16:creationId xmlns:a16="http://schemas.microsoft.com/office/drawing/2014/main" id="{1E0C70B6-8DE4-6F4F-B7AF-3BCDA906EAE7}"/>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3965614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7D59B9-3B35-0A42-9C2B-72CC89B23C1E}"/>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02/22/2022</a:t>
            </a:fld>
            <a:endParaRPr lang="en-CY"/>
          </a:p>
        </p:txBody>
      </p:sp>
      <p:sp>
        <p:nvSpPr>
          <p:cNvPr id="3" name="Footer Placeholder 2">
            <a:extLst>
              <a:ext uri="{FF2B5EF4-FFF2-40B4-BE49-F238E27FC236}">
                <a16:creationId xmlns:a16="http://schemas.microsoft.com/office/drawing/2014/main" id="{A6D3369C-571D-2F42-848D-00A4E2027096}"/>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4" name="Slide Number Placeholder 3">
            <a:extLst>
              <a:ext uri="{FF2B5EF4-FFF2-40B4-BE49-F238E27FC236}">
                <a16:creationId xmlns:a16="http://schemas.microsoft.com/office/drawing/2014/main" id="{200DDCF2-E586-234A-8414-053DA3AC89AE}"/>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616959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B5764-87A6-9D4A-9783-C69D203D3CD9}"/>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CY"/>
          </a:p>
        </p:txBody>
      </p:sp>
      <p:sp>
        <p:nvSpPr>
          <p:cNvPr id="3" name="Content Placeholder 2">
            <a:extLst>
              <a:ext uri="{FF2B5EF4-FFF2-40B4-BE49-F238E27FC236}">
                <a16:creationId xmlns:a16="http://schemas.microsoft.com/office/drawing/2014/main" id="{1B5470FB-CC44-7A4C-B140-AE2D8D67FBA4}"/>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Text Placeholder 3">
            <a:extLst>
              <a:ext uri="{FF2B5EF4-FFF2-40B4-BE49-F238E27FC236}">
                <a16:creationId xmlns:a16="http://schemas.microsoft.com/office/drawing/2014/main" id="{2B36462B-5B47-7A48-A7DC-D204CD661487}"/>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142014-F4A9-1645-8C52-533AA176FFE2}"/>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02/22/2022</a:t>
            </a:fld>
            <a:endParaRPr lang="en-CY"/>
          </a:p>
        </p:txBody>
      </p:sp>
      <p:sp>
        <p:nvSpPr>
          <p:cNvPr id="6" name="Footer Placeholder 5">
            <a:extLst>
              <a:ext uri="{FF2B5EF4-FFF2-40B4-BE49-F238E27FC236}">
                <a16:creationId xmlns:a16="http://schemas.microsoft.com/office/drawing/2014/main" id="{ADB87C68-4E9E-F14F-B3B6-F2271F87942F}"/>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7" name="Slide Number Placeholder 6">
            <a:extLst>
              <a:ext uri="{FF2B5EF4-FFF2-40B4-BE49-F238E27FC236}">
                <a16:creationId xmlns:a16="http://schemas.microsoft.com/office/drawing/2014/main" id="{D780F8C8-5835-F046-8E1B-BCF4EB37A137}"/>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1250534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09CC5-8BFF-124D-BE37-C232C8D3905A}"/>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CY"/>
          </a:p>
        </p:txBody>
      </p:sp>
      <p:sp>
        <p:nvSpPr>
          <p:cNvPr id="3" name="Picture Placeholder 2">
            <a:extLst>
              <a:ext uri="{FF2B5EF4-FFF2-40B4-BE49-F238E27FC236}">
                <a16:creationId xmlns:a16="http://schemas.microsoft.com/office/drawing/2014/main" id="{EC4EBB8B-FA2F-E940-A4F9-AB35CD2DC611}"/>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Y"/>
          </a:p>
        </p:txBody>
      </p:sp>
      <p:sp>
        <p:nvSpPr>
          <p:cNvPr id="4" name="Text Placeholder 3">
            <a:extLst>
              <a:ext uri="{FF2B5EF4-FFF2-40B4-BE49-F238E27FC236}">
                <a16:creationId xmlns:a16="http://schemas.microsoft.com/office/drawing/2014/main" id="{DBB946CA-91C5-1C4B-8CC6-DCD190B39189}"/>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62B849-18CF-184F-9084-78E931BF3F0F}"/>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02/22/2022</a:t>
            </a:fld>
            <a:endParaRPr lang="en-CY"/>
          </a:p>
        </p:txBody>
      </p:sp>
      <p:sp>
        <p:nvSpPr>
          <p:cNvPr id="6" name="Footer Placeholder 5">
            <a:extLst>
              <a:ext uri="{FF2B5EF4-FFF2-40B4-BE49-F238E27FC236}">
                <a16:creationId xmlns:a16="http://schemas.microsoft.com/office/drawing/2014/main" id="{15ABE2F3-0EBD-6D40-9987-999A290D353F}"/>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7" name="Slide Number Placeholder 6">
            <a:extLst>
              <a:ext uri="{FF2B5EF4-FFF2-40B4-BE49-F238E27FC236}">
                <a16:creationId xmlns:a16="http://schemas.microsoft.com/office/drawing/2014/main" id="{2411CC77-2F99-0D4E-BE58-A636B481986C}"/>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2357099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Logo, company name&#10;&#10;Description automatically generated">
            <a:extLst>
              <a:ext uri="{FF2B5EF4-FFF2-40B4-BE49-F238E27FC236}">
                <a16:creationId xmlns:a16="http://schemas.microsoft.com/office/drawing/2014/main" id="{3504FB8A-8652-4341-8586-79CD5E16DF6C}"/>
              </a:ext>
            </a:extLst>
          </p:cNvPr>
          <p:cNvPicPr>
            <a:picLocks noChangeAspect="1"/>
          </p:cNvPicPr>
          <p:nvPr userDrawn="1"/>
        </p:nvPicPr>
        <p:blipFill>
          <a:blip r:embed="rId13"/>
          <a:stretch>
            <a:fillRect/>
          </a:stretch>
        </p:blipFill>
        <p:spPr>
          <a:xfrm>
            <a:off x="0" y="0"/>
            <a:ext cx="12165496" cy="6849704"/>
          </a:xfrm>
          <a:prstGeom prst="rect">
            <a:avLst/>
          </a:prstGeom>
        </p:spPr>
      </p:pic>
    </p:spTree>
    <p:extLst>
      <p:ext uri="{BB962C8B-B14F-4D97-AF65-F5344CB8AC3E}">
        <p14:creationId xmlns:p14="http://schemas.microsoft.com/office/powerpoint/2010/main" val="2683192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C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webgate.ec.europa.eu/erasmus-esc/inde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www.erasmusplus.cy/tcallp"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ec.europa.eu/programmes/erasmus-plus/projects/" TargetMode="External"/><Relationship Id="rId4" Type="http://schemas.openxmlformats.org/officeDocument/2006/relationships/hyperlink" Target="https://www.facebook.com/diavioumathisis/"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2.xml.rels><?xml version="1.0" encoding="UTF-8" standalone="yes"?>
<Relationships xmlns="http://schemas.openxmlformats.org/package/2006/relationships"><Relationship Id="rId3" Type="http://schemas.openxmlformats.org/officeDocument/2006/relationships/hyperlink" Target="https://idep.org.cy/erasmus/odigos-programmatos/"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hyperlink" Target="https://idep.org.cy/erasmus/aitiseis/vasiki-drasi-2/" TargetMode="External"/><Relationship Id="rId4" Type="http://schemas.openxmlformats.org/officeDocument/2006/relationships/hyperlink" Target="https://idep.org.cy/erasmus/proskliseis-gia-aitiseis/"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tchristodoulidou@idep.org.cy"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hyperlink" Target="mailto:sleonidou@llp.org.cy" TargetMode="External"/><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3" Type="http://schemas.openxmlformats.org/officeDocument/2006/relationships/hyperlink" Target="mailto:tchristodoulidou@idep.org.cy"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C6F8AAC-2DAA-0346-B3D2-B832D159BF4C}"/>
              </a:ext>
            </a:extLst>
          </p:cNvPr>
          <p:cNvSpPr txBox="1"/>
          <p:nvPr/>
        </p:nvSpPr>
        <p:spPr>
          <a:xfrm flipH="1">
            <a:off x="122830" y="32823"/>
            <a:ext cx="12069170" cy="553998"/>
          </a:xfrm>
          <a:prstGeom prst="rect">
            <a:avLst/>
          </a:prstGeom>
          <a:noFill/>
        </p:spPr>
        <p:txBody>
          <a:bodyPr wrap="square" rtlCol="0">
            <a:spAutoFit/>
          </a:bodyPr>
          <a:lstStyle/>
          <a:p>
            <a:pPr algn="ctr"/>
            <a:r>
              <a:rPr lang="el-GR" sz="3000" b="1" dirty="0" smtClean="0">
                <a:solidFill>
                  <a:schemeClr val="bg1"/>
                </a:solidFill>
                <a:latin typeface="Century Gothic" panose="020B0502020202020204" pitchFamily="34" charset="0"/>
              </a:rPr>
              <a:t>ΜΑΓΝΗΤΟΣΚΟΠΗΣΗ ΣΕΜΙΝΑΡΙΩΝ</a:t>
            </a:r>
            <a:endParaRPr lang="en-GB" sz="3000" b="1" dirty="0">
              <a:solidFill>
                <a:schemeClr val="bg1"/>
              </a:solidFill>
              <a:latin typeface="Century Gothic" panose="020B0502020202020204" pitchFamily="34" charset="0"/>
            </a:endParaRPr>
          </a:p>
        </p:txBody>
      </p:sp>
      <p:sp>
        <p:nvSpPr>
          <p:cNvPr id="7" name="Rectangle 6"/>
          <p:cNvSpPr/>
          <p:nvPr/>
        </p:nvSpPr>
        <p:spPr>
          <a:xfrm>
            <a:off x="487587" y="993521"/>
            <a:ext cx="11323476" cy="5369162"/>
          </a:xfrm>
          <a:prstGeom prst="rect">
            <a:avLst/>
          </a:prstGeom>
        </p:spPr>
        <p:txBody>
          <a:bodyPr wrap="square">
            <a:spAutoFit/>
          </a:bodyPr>
          <a:lstStyle/>
          <a:p>
            <a:pPr marL="342900" lvl="1" indent="-342900" defTabSz="1061355">
              <a:lnSpc>
                <a:spcPct val="90000"/>
              </a:lnSpc>
              <a:spcBef>
                <a:spcPct val="0"/>
              </a:spcBef>
              <a:spcAft>
                <a:spcPct val="15000"/>
              </a:spcAft>
              <a:buFont typeface="Wingdings" panose="05000000000000000000" pitchFamily="2" charset="2"/>
              <a:buChar char="ü"/>
            </a:pPr>
            <a:r>
              <a:rPr lang="el-GR" sz="2200" b="1" dirty="0" smtClean="0">
                <a:solidFill>
                  <a:srgbClr val="002060"/>
                </a:solidFill>
                <a:cs typeface="Calibri" pitchFamily="34" charset="0"/>
              </a:rPr>
              <a:t>Η ΠΑΡΟΥΣΙΑΣΗ ΠΟΥ ΘΑ ΑΚΟΛΟΥΘΗΣΕΙ ΘΑ ΜΑΓΝΗΤΟΣΚΟΠΕΙΤΑΙ</a:t>
            </a:r>
            <a:r>
              <a:rPr lang="el-GR" sz="2200" dirty="0" smtClean="0">
                <a:solidFill>
                  <a:srgbClr val="002060"/>
                </a:solidFill>
                <a:cs typeface="Calibri" pitchFamily="34" charset="0"/>
              </a:rPr>
              <a:t>.</a:t>
            </a:r>
          </a:p>
          <a:p>
            <a:pPr marL="0" lvl="1" defTabSz="1061355">
              <a:lnSpc>
                <a:spcPct val="90000"/>
              </a:lnSpc>
              <a:spcBef>
                <a:spcPct val="0"/>
              </a:spcBef>
              <a:spcAft>
                <a:spcPct val="15000"/>
              </a:spcAft>
            </a:pPr>
            <a:endParaRPr lang="el-GR" sz="2200" dirty="0">
              <a:solidFill>
                <a:srgbClr val="002060"/>
              </a:solidFill>
              <a:cs typeface="Calibri" pitchFamily="34" charset="0"/>
            </a:endParaRPr>
          </a:p>
          <a:p>
            <a:pPr marL="342900" lvl="1" indent="-342900" defTabSz="1061355">
              <a:lnSpc>
                <a:spcPct val="90000"/>
              </a:lnSpc>
              <a:spcBef>
                <a:spcPct val="0"/>
              </a:spcBef>
              <a:spcAft>
                <a:spcPct val="15000"/>
              </a:spcAft>
              <a:buFont typeface="Wingdings" panose="05000000000000000000" pitchFamily="2" charset="2"/>
              <a:buChar char="ü"/>
            </a:pPr>
            <a:r>
              <a:rPr lang="el-GR" sz="2200" dirty="0" smtClean="0">
                <a:solidFill>
                  <a:srgbClr val="002060"/>
                </a:solidFill>
                <a:cs typeface="Calibri" pitchFamily="34" charset="0"/>
              </a:rPr>
              <a:t>ΟΙ ΕΡΩΤΗΣΕΙΣ ΠΟΥ ΘΑ ΥΠΟΒΑΛΛΟΝΤΑΙ ΜΕΣΩ </a:t>
            </a:r>
            <a:r>
              <a:rPr lang="en-GB" sz="2200" dirty="0" smtClean="0">
                <a:solidFill>
                  <a:srgbClr val="002060"/>
                </a:solidFill>
                <a:cs typeface="Calibri" pitchFamily="34" charset="0"/>
              </a:rPr>
              <a:t>CHAT</a:t>
            </a:r>
            <a:r>
              <a:rPr lang="el-GR" sz="2200" dirty="0" smtClean="0">
                <a:solidFill>
                  <a:srgbClr val="002060"/>
                </a:solidFill>
                <a:cs typeface="Calibri" pitchFamily="34" charset="0"/>
              </a:rPr>
              <a:t>, ΚΑΤΑ ΤΗ ΔΙΑΡΚΕΙΑ ΤΗΣ ΠΑΡΟΥΣΙΑΣΗΣ,</a:t>
            </a:r>
            <a:r>
              <a:rPr lang="en-GB" sz="2200" dirty="0" smtClean="0">
                <a:solidFill>
                  <a:srgbClr val="002060"/>
                </a:solidFill>
                <a:cs typeface="Calibri" pitchFamily="34" charset="0"/>
              </a:rPr>
              <a:t> </a:t>
            </a:r>
            <a:r>
              <a:rPr lang="el-GR" sz="2200" u="sng" dirty="0" smtClean="0">
                <a:solidFill>
                  <a:srgbClr val="002060"/>
                </a:solidFill>
                <a:cs typeface="Calibri" pitchFamily="34" charset="0"/>
              </a:rPr>
              <a:t>ΔΕ ΘΑ ΦΑΙΝΟΝΤΑΙ</a:t>
            </a:r>
            <a:r>
              <a:rPr lang="el-GR" sz="2200" dirty="0" smtClean="0">
                <a:solidFill>
                  <a:srgbClr val="002060"/>
                </a:solidFill>
                <a:cs typeface="Calibri" pitchFamily="34" charset="0"/>
              </a:rPr>
              <a:t> ΣΤΗ ΜΑΓΝΗΤΟΣΚΟΠΗΣΗ.</a:t>
            </a:r>
          </a:p>
          <a:p>
            <a:pPr marL="0" lvl="1" defTabSz="1061355">
              <a:lnSpc>
                <a:spcPct val="90000"/>
              </a:lnSpc>
              <a:spcBef>
                <a:spcPct val="0"/>
              </a:spcBef>
              <a:spcAft>
                <a:spcPct val="15000"/>
              </a:spcAft>
            </a:pPr>
            <a:endParaRPr lang="el-GR" sz="2200" dirty="0">
              <a:solidFill>
                <a:srgbClr val="002060"/>
              </a:solidFill>
              <a:cs typeface="Calibri" pitchFamily="34" charset="0"/>
            </a:endParaRPr>
          </a:p>
          <a:p>
            <a:pPr marL="342900" lvl="1" indent="-342900" defTabSz="1061355">
              <a:lnSpc>
                <a:spcPct val="90000"/>
              </a:lnSpc>
              <a:spcBef>
                <a:spcPct val="0"/>
              </a:spcBef>
              <a:spcAft>
                <a:spcPct val="15000"/>
              </a:spcAft>
              <a:buFont typeface="Wingdings" panose="05000000000000000000" pitchFamily="2" charset="2"/>
              <a:buChar char="ü"/>
            </a:pPr>
            <a:r>
              <a:rPr lang="el-GR" sz="2200" dirty="0" smtClean="0">
                <a:solidFill>
                  <a:srgbClr val="002060"/>
                </a:solidFill>
                <a:cs typeface="Calibri" pitchFamily="34" charset="0"/>
              </a:rPr>
              <a:t>ΟΙ ΕΡΩΤΗΣΕΙΣ ΠΟΥ ΘΑ ΥΠΟΒΑΛΛΟΝΤΑΙ ΠΡΟΦΟΡΙΚΑ, ΚΑΤΑ ΤΗ ΔΙΑΡΚΕΙΑ ΤΗΣ ΠΑΡΟΥΣΙΑΣΗΣ, </a:t>
            </a:r>
            <a:r>
              <a:rPr lang="el-GR" sz="2200" u="sng" dirty="0" smtClean="0">
                <a:solidFill>
                  <a:srgbClr val="002060"/>
                </a:solidFill>
                <a:cs typeface="Calibri" pitchFamily="34" charset="0"/>
              </a:rPr>
              <a:t>ΘΑ ΦΑΙΝΟΝΤΑΙ</a:t>
            </a:r>
            <a:r>
              <a:rPr lang="el-GR" sz="2200" dirty="0" smtClean="0">
                <a:solidFill>
                  <a:srgbClr val="002060"/>
                </a:solidFill>
                <a:cs typeface="Calibri" pitchFamily="34" charset="0"/>
              </a:rPr>
              <a:t>  ΣΤΗ ΜΑΓΝΗΤΟΣΚΟΠΗΣΗ. </a:t>
            </a:r>
            <a:endParaRPr lang="el-GR" sz="2200" dirty="0">
              <a:solidFill>
                <a:srgbClr val="002060"/>
              </a:solidFill>
              <a:cs typeface="Calibri" pitchFamily="34" charset="0"/>
            </a:endParaRPr>
          </a:p>
          <a:p>
            <a:pPr marL="0" lvl="1" defTabSz="1061355">
              <a:lnSpc>
                <a:spcPct val="90000"/>
              </a:lnSpc>
              <a:spcBef>
                <a:spcPct val="0"/>
              </a:spcBef>
              <a:spcAft>
                <a:spcPct val="15000"/>
              </a:spcAft>
            </a:pPr>
            <a:endParaRPr lang="el-GR" sz="2200" dirty="0" smtClean="0">
              <a:solidFill>
                <a:srgbClr val="002060"/>
              </a:solidFill>
              <a:cs typeface="Calibri" pitchFamily="34" charset="0"/>
            </a:endParaRPr>
          </a:p>
          <a:p>
            <a:pPr marL="342900" lvl="1" indent="-342900" defTabSz="1061355">
              <a:lnSpc>
                <a:spcPct val="90000"/>
              </a:lnSpc>
              <a:spcBef>
                <a:spcPct val="0"/>
              </a:spcBef>
              <a:spcAft>
                <a:spcPct val="15000"/>
              </a:spcAft>
              <a:buFont typeface="Wingdings" panose="05000000000000000000" pitchFamily="2" charset="2"/>
              <a:buChar char="ü"/>
            </a:pPr>
            <a:r>
              <a:rPr lang="el-GR" sz="2200" dirty="0" smtClean="0">
                <a:solidFill>
                  <a:srgbClr val="002060"/>
                </a:solidFill>
                <a:cs typeface="Calibri" pitchFamily="34" charset="0"/>
              </a:rPr>
              <a:t>ΘΑ ΔΟΘΕΙ ΕΥΛΟΓΟΣ ΧΡΟΝΟΣ ΓΙΑ ΥΠΟΒΟΛΗ ΕΡΩΤΗΣΕΩΝ, ΑΦΟΥ ΟΛΟΚΛΗΡΩΘΕΙ Η ΠΑΡΟΥΣΙΑΣΗ. </a:t>
            </a:r>
            <a:r>
              <a:rPr lang="el-GR" sz="2200" b="1" dirty="0" smtClean="0">
                <a:solidFill>
                  <a:srgbClr val="002060"/>
                </a:solidFill>
                <a:cs typeface="Calibri" pitchFamily="34" charset="0"/>
              </a:rPr>
              <a:t>Η ΕΝΟΤΗΤΑ ΕΡΩΤΗΣΕΩΝ-ΑΠΑΝΤΗΣΕΩΝ ΔΕ ΘΑ ΜΑΓΝΗΤΟΣΚΟΠΕΙΤΑΙ.  </a:t>
            </a:r>
          </a:p>
          <a:p>
            <a:pPr marL="0" lvl="1" defTabSz="1061355">
              <a:lnSpc>
                <a:spcPct val="90000"/>
              </a:lnSpc>
              <a:spcBef>
                <a:spcPct val="0"/>
              </a:spcBef>
              <a:spcAft>
                <a:spcPct val="15000"/>
              </a:spcAft>
            </a:pPr>
            <a:endParaRPr lang="en-GB" sz="2200" b="1" dirty="0">
              <a:solidFill>
                <a:srgbClr val="002060"/>
              </a:solidFill>
              <a:cs typeface="Calibri" pitchFamily="34" charset="0"/>
            </a:endParaRPr>
          </a:p>
          <a:p>
            <a:pPr marL="342900" lvl="1" indent="-342900" defTabSz="1061355">
              <a:lnSpc>
                <a:spcPct val="90000"/>
              </a:lnSpc>
              <a:spcBef>
                <a:spcPct val="0"/>
              </a:spcBef>
              <a:spcAft>
                <a:spcPct val="15000"/>
              </a:spcAft>
              <a:buFont typeface="Wingdings" panose="05000000000000000000" pitchFamily="2" charset="2"/>
              <a:buChar char="ü"/>
            </a:pPr>
            <a:r>
              <a:rPr lang="el-GR" sz="2200" b="1" dirty="0" smtClean="0">
                <a:solidFill>
                  <a:srgbClr val="002060"/>
                </a:solidFill>
                <a:cs typeface="Calibri" pitchFamily="34" charset="0"/>
              </a:rPr>
              <a:t>ΟΣΟΙ ΥΠΟΒΑΛΕΤΕ </a:t>
            </a:r>
            <a:r>
              <a:rPr lang="el-GR" sz="2200" b="1" dirty="0">
                <a:solidFill>
                  <a:srgbClr val="002060"/>
                </a:solidFill>
                <a:cs typeface="Calibri" pitchFamily="34" charset="0"/>
              </a:rPr>
              <a:t>ΠΡΟΦΟΡΙΚΑ </a:t>
            </a:r>
            <a:r>
              <a:rPr lang="el-GR" sz="2200" b="1" dirty="0" smtClean="0">
                <a:solidFill>
                  <a:srgbClr val="002060"/>
                </a:solidFill>
                <a:cs typeface="Calibri" pitchFamily="34" charset="0"/>
              </a:rPr>
              <a:t>ΕΡΩΤΗΜΑΤΑ, ΚΑΤΑ ΤΗ ΔΙΑΡΚΕΙΑ ΤΗΣ ΠΑΡΟΥΣΙΑΣΗΣ ΚΑΙ ΟΧΙ ΜΕ ΤΟ ΠΕΡΑΣ ΤΗΣ, ΠΑΡΕΧΕΤΕ ΑΥΤΟΜΑΤΑ ΤΗ ΣΥΓΚΑΤΑΘΕΣΗ ΣΑΣ ΣΤΟ ΙΔΕΠ ΔΙΑ ΒΙΟΥ ΜΑΘΗΣΗΣ ΓΙΑ ΠΡΟΒΟΛΗ ΤΩΝ ΠΡΟΣΩΠΙΚΩΝ ΣΑΣ ΔΕΔΟΜΕΝΩΝ</a:t>
            </a:r>
            <a:r>
              <a:rPr lang="en-GB" sz="2200" b="1" dirty="0" smtClean="0">
                <a:solidFill>
                  <a:srgbClr val="002060"/>
                </a:solidFill>
                <a:cs typeface="Calibri" pitchFamily="34" charset="0"/>
              </a:rPr>
              <a:t> </a:t>
            </a:r>
            <a:r>
              <a:rPr lang="el-GR" sz="2200" b="1" dirty="0" smtClean="0">
                <a:solidFill>
                  <a:srgbClr val="002060"/>
                </a:solidFill>
                <a:cs typeface="Calibri" pitchFamily="34" charset="0"/>
              </a:rPr>
              <a:t>ΣΤΟ ΜΑΓΝΗΤΟΣΚΟΠΗΜΕΝΟ ΑΡΧΕΙΟ</a:t>
            </a:r>
            <a:r>
              <a:rPr lang="en-GB" b="1" dirty="0" smtClean="0">
                <a:solidFill>
                  <a:schemeClr val="bg1"/>
                </a:solidFill>
              </a:rPr>
              <a:t>SUM</a:t>
            </a:r>
            <a:endParaRPr lang="en-GB" b="1" dirty="0">
              <a:solidFill>
                <a:schemeClr val="bg1"/>
              </a:solidFill>
            </a:endParaRPr>
          </a:p>
          <a:p>
            <a:pPr marL="0" lvl="1" defTabSz="1061355">
              <a:lnSpc>
                <a:spcPct val="90000"/>
              </a:lnSpc>
              <a:spcBef>
                <a:spcPct val="0"/>
              </a:spcBef>
              <a:spcAft>
                <a:spcPct val="15000"/>
              </a:spcAft>
            </a:pPr>
            <a:endParaRPr lang="en-GB" dirty="0">
              <a:solidFill>
                <a:srgbClr val="1F497D">
                  <a:lumMod val="75000"/>
                </a:srgbClr>
              </a:solidFill>
              <a:cs typeface="Calibri" pitchFamily="34" charset="0"/>
            </a:endParaRPr>
          </a:p>
        </p:txBody>
      </p:sp>
    </p:spTree>
    <p:extLst>
      <p:ext uri="{BB962C8B-B14F-4D97-AF65-F5344CB8AC3E}">
        <p14:creationId xmlns:p14="http://schemas.microsoft.com/office/powerpoint/2010/main" val="324809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1480" y="927404"/>
            <a:ext cx="11448288" cy="4025717"/>
          </a:xfrm>
          <a:prstGeom prst="rect">
            <a:avLst/>
          </a:prstGeom>
        </p:spPr>
        <p:txBody>
          <a:bodyPr wrap="square">
            <a:spAutoFit/>
          </a:bodyPr>
          <a:lstStyle/>
          <a:p>
            <a:pPr marL="285750" indent="-285750" algn="just">
              <a:spcBef>
                <a:spcPct val="20000"/>
              </a:spcBef>
              <a:buFont typeface="Wingdings" panose="05000000000000000000" pitchFamily="2" charset="2"/>
              <a:buChar char="ü"/>
              <a:defRPr/>
            </a:pPr>
            <a:endParaRPr lang="el-GR" b="1" i="1" dirty="0" smtClean="0">
              <a:solidFill>
                <a:srgbClr val="385723"/>
              </a:solidFill>
              <a:latin typeface="Verdana" panose="020B0604030504040204" pitchFamily="34" charset="0"/>
              <a:ea typeface="Verdana" panose="020B0604030504040204" pitchFamily="34" charset="0"/>
            </a:endParaRPr>
          </a:p>
          <a:p>
            <a:pPr marL="285750" indent="-285750" algn="just">
              <a:spcBef>
                <a:spcPct val="20000"/>
              </a:spcBef>
              <a:buFont typeface="Wingdings" panose="05000000000000000000" pitchFamily="2" charset="2"/>
              <a:buChar char="ü"/>
              <a:defRPr/>
            </a:pPr>
            <a:r>
              <a:rPr lang="el-GR" b="1" i="1" dirty="0" smtClean="0">
                <a:solidFill>
                  <a:srgbClr val="385723"/>
                </a:solidFill>
                <a:latin typeface="Verdana" panose="020B0604030504040204" pitchFamily="34" charset="0"/>
                <a:ea typeface="Verdana" panose="020B0604030504040204" pitchFamily="34" charset="0"/>
              </a:rPr>
              <a:t>Αριθμός Οργανισμών</a:t>
            </a:r>
            <a:endParaRPr lang="el-GR" i="1" dirty="0" smtClean="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smtClean="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smtClean="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smtClean="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smtClean="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r>
              <a:rPr lang="el-GR" b="1" i="1" dirty="0" smtClean="0">
                <a:solidFill>
                  <a:srgbClr val="385723"/>
                </a:solidFill>
                <a:latin typeface="Verdana" panose="020B0604030504040204" pitchFamily="34" charset="0"/>
                <a:ea typeface="Verdana" panose="020B0604030504040204" pitchFamily="34" charset="0"/>
              </a:rPr>
              <a:t>Επιλογή εταίρων</a:t>
            </a:r>
            <a:endParaRPr lang="el-GR" i="1" dirty="0" smtClean="0">
              <a:solidFill>
                <a:schemeClr val="tx1">
                  <a:lumMod val="75000"/>
                  <a:lumOff val="25000"/>
                </a:schemeClr>
              </a:solidFill>
              <a:latin typeface="Verdana" panose="020B0604030504040204" pitchFamily="34" charset="0"/>
              <a:ea typeface="Verdana" panose="020B0604030504040204" pitchFamily="34" charset="0"/>
            </a:endParaRPr>
          </a:p>
          <a:p>
            <a:pPr marL="285750" indent="-285750" algn="just">
              <a:spcBef>
                <a:spcPct val="20000"/>
              </a:spcBef>
              <a:buFont typeface="Wingdings" panose="05000000000000000000" pitchFamily="2" charset="2"/>
              <a:buChar char="ü"/>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p:txBody>
      </p:sp>
      <p:cxnSp>
        <p:nvCxnSpPr>
          <p:cNvPr id="6" name="Straight Connector 5"/>
          <p:cNvCxnSpPr/>
          <p:nvPr/>
        </p:nvCxnSpPr>
        <p:spPr>
          <a:xfrm>
            <a:off x="3901276" y="868448"/>
            <a:ext cx="0" cy="1095706"/>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
        <p:nvSpPr>
          <p:cNvPr id="7" name="TextBox 6"/>
          <p:cNvSpPr txBox="1"/>
          <p:nvPr/>
        </p:nvSpPr>
        <p:spPr>
          <a:xfrm>
            <a:off x="4271010" y="1093135"/>
            <a:ext cx="6126480" cy="2031325"/>
          </a:xfrm>
          <a:prstGeom prst="rect">
            <a:avLst/>
          </a:prstGeom>
          <a:noFill/>
        </p:spPr>
        <p:txBody>
          <a:bodyPr wrap="square" rtlCol="0">
            <a:spAutoFit/>
          </a:bodyPr>
          <a:lstStyle/>
          <a:p>
            <a:pPr marL="285750" indent="-285750" algn="just">
              <a:spcBef>
                <a:spcPct val="20000"/>
              </a:spcBef>
              <a:buFont typeface="Wingdings" panose="05000000000000000000" pitchFamily="2" charset="2"/>
              <a:buChar char="Ø"/>
              <a:defRPr/>
            </a:pPr>
            <a:r>
              <a:rPr lang="el-GR" sz="2200" dirty="0">
                <a:solidFill>
                  <a:schemeClr val="tx1">
                    <a:lumMod val="75000"/>
                    <a:lumOff val="25000"/>
                  </a:schemeClr>
                </a:solidFill>
                <a:ea typeface="Verdana" panose="020B0604030504040204" pitchFamily="34" charset="0"/>
              </a:rPr>
              <a:t>Τουλάχιστον </a:t>
            </a:r>
            <a:r>
              <a:rPr lang="el-GR" sz="2200" b="1" dirty="0" smtClean="0">
                <a:solidFill>
                  <a:schemeClr val="tx1">
                    <a:lumMod val="75000"/>
                    <a:lumOff val="25000"/>
                  </a:schemeClr>
                </a:solidFill>
                <a:ea typeface="Verdana" panose="020B0604030504040204" pitchFamily="34" charset="0"/>
              </a:rPr>
              <a:t>2</a:t>
            </a:r>
            <a:r>
              <a:rPr lang="el-GR" sz="2200" dirty="0" smtClean="0">
                <a:solidFill>
                  <a:schemeClr val="tx1">
                    <a:lumMod val="75000"/>
                    <a:lumOff val="25000"/>
                  </a:schemeClr>
                </a:solidFill>
                <a:ea typeface="Verdana" panose="020B0604030504040204" pitchFamily="34" charset="0"/>
              </a:rPr>
              <a:t> </a:t>
            </a:r>
            <a:r>
              <a:rPr lang="el-GR" sz="2200" dirty="0">
                <a:solidFill>
                  <a:schemeClr val="tx1">
                    <a:lumMod val="75000"/>
                    <a:lumOff val="25000"/>
                  </a:schemeClr>
                </a:solidFill>
                <a:ea typeface="Verdana" panose="020B0604030504040204" pitchFamily="34" charset="0"/>
              </a:rPr>
              <a:t>οργανισμοί από </a:t>
            </a:r>
            <a:r>
              <a:rPr lang="el-GR" sz="2200" b="1" dirty="0" smtClean="0">
                <a:solidFill>
                  <a:schemeClr val="tx1">
                    <a:lumMod val="75000"/>
                    <a:lumOff val="25000"/>
                  </a:schemeClr>
                </a:solidFill>
                <a:ea typeface="Verdana" panose="020B0604030504040204" pitchFamily="34" charset="0"/>
              </a:rPr>
              <a:t>2</a:t>
            </a:r>
            <a:r>
              <a:rPr lang="el-GR" sz="2200" dirty="0" smtClean="0">
                <a:solidFill>
                  <a:schemeClr val="tx1">
                    <a:lumMod val="75000"/>
                    <a:lumOff val="25000"/>
                  </a:schemeClr>
                </a:solidFill>
                <a:ea typeface="Verdana" panose="020B0604030504040204" pitchFamily="34" charset="0"/>
              </a:rPr>
              <a:t> </a:t>
            </a:r>
            <a:r>
              <a:rPr lang="el-GR" sz="2200" dirty="0">
                <a:solidFill>
                  <a:schemeClr val="tx1">
                    <a:lumMod val="75000"/>
                    <a:lumOff val="25000"/>
                  </a:schemeClr>
                </a:solidFill>
                <a:ea typeface="Verdana" panose="020B0604030504040204" pitchFamily="34" charset="0"/>
              </a:rPr>
              <a:t>διαφορετικές </a:t>
            </a:r>
            <a:r>
              <a:rPr lang="el-GR" sz="2200" dirty="0" smtClean="0">
                <a:solidFill>
                  <a:schemeClr val="tx1">
                    <a:lumMod val="75000"/>
                    <a:lumOff val="25000"/>
                  </a:schemeClr>
                </a:solidFill>
                <a:ea typeface="Verdana" panose="020B0604030504040204" pitchFamily="34" charset="0"/>
              </a:rPr>
              <a:t>Χώρες </a:t>
            </a:r>
            <a:r>
              <a:rPr lang="el-GR" sz="2200" dirty="0">
                <a:solidFill>
                  <a:schemeClr val="tx1">
                    <a:lumMod val="75000"/>
                    <a:lumOff val="25000"/>
                  </a:schemeClr>
                </a:solidFill>
                <a:ea typeface="Verdana" panose="020B0604030504040204" pitchFamily="34" charset="0"/>
              </a:rPr>
              <a:t>του </a:t>
            </a:r>
            <a:r>
              <a:rPr lang="el-GR" sz="2200" dirty="0" smtClean="0">
                <a:solidFill>
                  <a:schemeClr val="tx1">
                    <a:lumMod val="75000"/>
                    <a:lumOff val="25000"/>
                  </a:schemeClr>
                </a:solidFill>
                <a:ea typeface="Verdana" panose="020B0604030504040204" pitchFamily="34" charset="0"/>
              </a:rPr>
              <a:t>Προγράμματος</a:t>
            </a:r>
          </a:p>
          <a:p>
            <a:pPr marL="285750" indent="-285750" algn="just">
              <a:spcBef>
                <a:spcPct val="20000"/>
              </a:spcBef>
              <a:buFont typeface="Wingdings" panose="05000000000000000000" pitchFamily="2" charset="2"/>
              <a:buChar char="Ø"/>
              <a:defRPr/>
            </a:pPr>
            <a:endParaRPr lang="el-GR" sz="800" dirty="0">
              <a:solidFill>
                <a:schemeClr val="tx1">
                  <a:lumMod val="75000"/>
                  <a:lumOff val="25000"/>
                </a:schemeClr>
              </a:solidFill>
              <a:ea typeface="Verdana" panose="020B0604030504040204" pitchFamily="34" charset="0"/>
            </a:endParaRPr>
          </a:p>
          <a:p>
            <a:pPr marL="285750" indent="-285750" algn="just">
              <a:spcBef>
                <a:spcPct val="20000"/>
              </a:spcBef>
              <a:buFont typeface="Wingdings" panose="05000000000000000000" pitchFamily="2" charset="2"/>
              <a:buChar char="Ø"/>
              <a:defRPr/>
            </a:pPr>
            <a:r>
              <a:rPr lang="el-GR" sz="2200" dirty="0" smtClean="0">
                <a:solidFill>
                  <a:schemeClr val="tx1">
                    <a:lumMod val="75000"/>
                    <a:lumOff val="25000"/>
                  </a:schemeClr>
                </a:solidFill>
                <a:ea typeface="Verdana" panose="020B0604030504040204" pitchFamily="34" charset="0"/>
              </a:rPr>
              <a:t>Δεν υπάρχει ανώτατος αριθμός συμμετεχόντων οργανισμών</a:t>
            </a:r>
          </a:p>
          <a:p>
            <a:pPr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p:txBody>
      </p:sp>
      <p:sp>
        <p:nvSpPr>
          <p:cNvPr id="11" name="Rectangle 10"/>
          <p:cNvSpPr/>
          <p:nvPr/>
        </p:nvSpPr>
        <p:spPr>
          <a:xfrm>
            <a:off x="4271010" y="3750193"/>
            <a:ext cx="7588758" cy="2523768"/>
          </a:xfrm>
          <a:prstGeom prst="rect">
            <a:avLst/>
          </a:prstGeom>
        </p:spPr>
        <p:txBody>
          <a:bodyPr wrap="square">
            <a:spAutoFit/>
          </a:bodyPr>
          <a:lstStyle/>
          <a:p>
            <a:pPr lvl="0">
              <a:defRPr/>
            </a:pPr>
            <a:r>
              <a:rPr lang="el-GR" sz="2200" dirty="0" smtClean="0">
                <a:ea typeface="Verdana" panose="020B0604030504040204" pitchFamily="34" charset="0"/>
              </a:rPr>
              <a:t>Αναλόγως </a:t>
            </a:r>
            <a:r>
              <a:rPr lang="el-GR" sz="2200" dirty="0">
                <a:ea typeface="Verdana" panose="020B0604030504040204" pitchFamily="34" charset="0"/>
              </a:rPr>
              <a:t>των προτεραιοτήτων και στόχων ενός Σχεδίου, πρέπει να </a:t>
            </a:r>
            <a:r>
              <a:rPr lang="el-GR" sz="2200" dirty="0" smtClean="0">
                <a:ea typeface="Verdana" panose="020B0604030504040204" pitchFamily="34" charset="0"/>
              </a:rPr>
              <a:t>επιλέγονται </a:t>
            </a:r>
            <a:r>
              <a:rPr lang="el-GR" sz="2200" dirty="0">
                <a:ea typeface="Verdana" panose="020B0604030504040204" pitchFamily="34" charset="0"/>
              </a:rPr>
              <a:t>οι πιο κατάλληλοι και με αποκλίσεις μεταξύ τους εταίροι, ούτως </a:t>
            </a:r>
            <a:r>
              <a:rPr lang="el-GR" sz="2200" dirty="0" smtClean="0">
                <a:ea typeface="Verdana" panose="020B0604030504040204" pitchFamily="34" charset="0"/>
              </a:rPr>
              <a:t>ώστε </a:t>
            </a:r>
            <a:r>
              <a:rPr lang="el-GR" sz="2200" dirty="0">
                <a:ea typeface="Verdana" panose="020B0604030504040204" pitchFamily="34" charset="0"/>
              </a:rPr>
              <a:t>να επωφελούνται από τις διαφορετικές τους εμπειρίες, τα διαφορετικά </a:t>
            </a:r>
            <a:r>
              <a:rPr lang="el-GR" sz="2200" dirty="0" smtClean="0">
                <a:ea typeface="Verdana" panose="020B0604030504040204" pitchFamily="34" charset="0"/>
              </a:rPr>
              <a:t>τους </a:t>
            </a:r>
            <a:r>
              <a:rPr lang="el-GR" sz="2200" dirty="0">
                <a:ea typeface="Verdana" panose="020B0604030504040204" pitchFamily="34" charset="0"/>
              </a:rPr>
              <a:t>προφίλ και την εξειδίκευσή τους, αλλά και προκειμένου να αναπτύσσουν </a:t>
            </a:r>
            <a:r>
              <a:rPr lang="el-GR" sz="2200" dirty="0" smtClean="0">
                <a:ea typeface="Verdana" panose="020B0604030504040204" pitchFamily="34" charset="0"/>
              </a:rPr>
              <a:t>συναφή </a:t>
            </a:r>
            <a:r>
              <a:rPr lang="el-GR" sz="2200" dirty="0">
                <a:ea typeface="Verdana" panose="020B0604030504040204" pitchFamily="34" charset="0"/>
              </a:rPr>
              <a:t>και ποιοτικά αποτελέσματα</a:t>
            </a:r>
          </a:p>
          <a:p>
            <a:pPr lvl="0">
              <a:spcBef>
                <a:spcPct val="20000"/>
              </a:spcBef>
              <a:defRPr/>
            </a:pPr>
            <a:endParaRPr lang="el-GR" dirty="0" smtClean="0">
              <a:latin typeface="Verdana" panose="020B0604030504040204" pitchFamily="34" charset="0"/>
              <a:ea typeface="Verdana" panose="020B0604030504040204" pitchFamily="34" charset="0"/>
            </a:endParaRPr>
          </a:p>
        </p:txBody>
      </p:sp>
      <p:cxnSp>
        <p:nvCxnSpPr>
          <p:cNvPr id="13" name="Straight Connector 12"/>
          <p:cNvCxnSpPr/>
          <p:nvPr/>
        </p:nvCxnSpPr>
        <p:spPr>
          <a:xfrm>
            <a:off x="3882752" y="3882058"/>
            <a:ext cx="18524" cy="1964576"/>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
        <p:nvSpPr>
          <p:cNvPr id="8" name="Title 1"/>
          <p:cNvSpPr txBox="1">
            <a:spLocks/>
          </p:cNvSpPr>
          <p:nvPr/>
        </p:nvSpPr>
        <p:spPr>
          <a:xfrm>
            <a:off x="0" y="0"/>
            <a:ext cx="12192000"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a:t>
            </a:r>
            <a:r>
              <a:rPr lang="el-GR" sz="3000" dirty="0" smtClean="0">
                <a:solidFill>
                  <a:schemeClr val="bg1"/>
                </a:solidFill>
                <a:latin typeface="Century Gothic" panose="020B0502020202020204" pitchFamily="34" charset="0"/>
              </a:rPr>
              <a:t>Μικρής Κλίμακας </a:t>
            </a:r>
            <a:r>
              <a:rPr lang="en-CY" sz="3000" dirty="0" smtClean="0">
                <a:solidFill>
                  <a:schemeClr val="bg1"/>
                </a:solidFill>
                <a:latin typeface="Century Gothic" panose="020B0502020202020204" pitchFamily="34" charset="0"/>
              </a:rPr>
              <a:t>–</a:t>
            </a:r>
            <a:r>
              <a:rPr lang="el-GR" sz="3000" dirty="0" smtClean="0">
                <a:solidFill>
                  <a:schemeClr val="bg1"/>
                </a:solidFill>
                <a:latin typeface="Century Gothic" panose="020B0502020202020204" pitchFamily="34" charset="0"/>
              </a:rPr>
              <a:t> Σύνθεση Κοινοπραξίας </a:t>
            </a:r>
            <a:endParaRPr lang="en-GB" sz="30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39255392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1480" y="927404"/>
            <a:ext cx="11448288" cy="5022914"/>
          </a:xfrm>
          <a:prstGeom prst="rect">
            <a:avLst/>
          </a:prstGeom>
        </p:spPr>
        <p:txBody>
          <a:bodyPr wrap="square">
            <a:spAutoFit/>
          </a:bodyPr>
          <a:lstStyle/>
          <a:p>
            <a:pPr marL="285750" lvl="0" indent="-285750" algn="just">
              <a:spcBef>
                <a:spcPct val="20000"/>
              </a:spcBef>
              <a:buFont typeface="Wingdings" panose="05000000000000000000" pitchFamily="2" charset="2"/>
              <a:buChar char="ü"/>
              <a:defRPr/>
            </a:pPr>
            <a:r>
              <a:rPr lang="el-GR" b="1" i="1" dirty="0" smtClean="0">
                <a:solidFill>
                  <a:srgbClr val="385723"/>
                </a:solidFill>
                <a:latin typeface="Verdana" panose="020B0604030504040204" pitchFamily="34" charset="0"/>
                <a:ea typeface="Verdana" panose="020B0604030504040204" pitchFamily="34" charset="0"/>
              </a:rPr>
              <a:t>Τόπος δραστηριοτήτων</a:t>
            </a:r>
            <a:endParaRPr lang="el-GR" i="1" dirty="0">
              <a:solidFill>
                <a:schemeClr val="tx1">
                  <a:lumMod val="75000"/>
                  <a:lumOff val="25000"/>
                </a:schemeClr>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smtClean="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smtClean="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smtClean="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smtClean="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smtClean="0">
              <a:solidFill>
                <a:srgbClr val="385723"/>
              </a:solidFill>
              <a:latin typeface="Verdana" panose="020B0604030504040204" pitchFamily="34" charset="0"/>
              <a:ea typeface="Verdana" panose="020B0604030504040204" pitchFamily="34" charset="0"/>
            </a:endParaRPr>
          </a:p>
          <a:p>
            <a:pPr lvl="0" algn="just">
              <a:spcBef>
                <a:spcPct val="20000"/>
              </a:spcBef>
              <a:defRPr/>
            </a:pPr>
            <a:endParaRPr lang="el-GR" b="1" dirty="0" smtClean="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smtClean="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r>
              <a:rPr lang="el-GR" b="1" dirty="0" smtClean="0">
                <a:solidFill>
                  <a:srgbClr val="385723"/>
                </a:solidFill>
                <a:latin typeface="Verdana" panose="020B0604030504040204" pitchFamily="34" charset="0"/>
                <a:ea typeface="Verdana" panose="020B0604030504040204" pitchFamily="34" charset="0"/>
              </a:rPr>
              <a:t>Διάρκεια Σχεδίου</a:t>
            </a: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p:txBody>
      </p:sp>
      <p:sp>
        <p:nvSpPr>
          <p:cNvPr id="11" name="Rectangle 10"/>
          <p:cNvSpPr/>
          <p:nvPr/>
        </p:nvSpPr>
        <p:spPr>
          <a:xfrm>
            <a:off x="4271010" y="927404"/>
            <a:ext cx="7588758" cy="3570208"/>
          </a:xfrm>
          <a:prstGeom prst="rect">
            <a:avLst/>
          </a:prstGeom>
        </p:spPr>
        <p:txBody>
          <a:bodyPr wrap="square">
            <a:spAutoFit/>
          </a:bodyPr>
          <a:lstStyle/>
          <a:p>
            <a:pPr lvl="0">
              <a:spcBef>
                <a:spcPct val="20000"/>
              </a:spcBef>
              <a:defRPr/>
            </a:pPr>
            <a:r>
              <a:rPr lang="el-GR" sz="2000" dirty="0">
                <a:ea typeface="Verdana" panose="020B0604030504040204" pitchFamily="34" charset="0"/>
              </a:rPr>
              <a:t>Όλες οι δραστηριότητες </a:t>
            </a:r>
            <a:r>
              <a:rPr lang="el-GR" sz="2000" dirty="0" smtClean="0">
                <a:ea typeface="Verdana" panose="020B0604030504040204" pitchFamily="34" charset="0"/>
              </a:rPr>
              <a:t>των συμπράξεων μικρής κλίμακας </a:t>
            </a:r>
            <a:r>
              <a:rPr lang="el-GR" sz="2000" dirty="0">
                <a:ea typeface="Verdana" panose="020B0604030504040204" pitchFamily="34" charset="0"/>
              </a:rPr>
              <a:t>πρέπει να </a:t>
            </a:r>
            <a:r>
              <a:rPr lang="el-GR" sz="2000" dirty="0" smtClean="0">
                <a:ea typeface="Verdana" panose="020B0604030504040204" pitchFamily="34" charset="0"/>
              </a:rPr>
              <a:t>πραγματοποιούνται:</a:t>
            </a:r>
          </a:p>
          <a:p>
            <a:pPr lvl="0">
              <a:spcBef>
                <a:spcPct val="20000"/>
              </a:spcBef>
              <a:defRPr/>
            </a:pPr>
            <a:endParaRPr lang="el-GR" sz="500" dirty="0" smtClean="0">
              <a:ea typeface="Verdana" panose="020B0604030504040204" pitchFamily="34" charset="0"/>
            </a:endParaRPr>
          </a:p>
          <a:p>
            <a:pPr marL="285750" lvl="0" indent="-285750">
              <a:spcBef>
                <a:spcPct val="20000"/>
              </a:spcBef>
              <a:buFont typeface="Wingdings" panose="05000000000000000000" pitchFamily="2" charset="2"/>
              <a:buChar char="§"/>
              <a:defRPr/>
            </a:pPr>
            <a:r>
              <a:rPr lang="el-GR" sz="2000" dirty="0">
                <a:ea typeface="Verdana" panose="020B0604030504040204" pitchFamily="34" charset="0"/>
              </a:rPr>
              <a:t>Σ</a:t>
            </a:r>
            <a:r>
              <a:rPr lang="el-GR" sz="2000" dirty="0" smtClean="0">
                <a:ea typeface="Verdana" panose="020B0604030504040204" pitchFamily="34" charset="0"/>
              </a:rPr>
              <a:t>τις </a:t>
            </a:r>
            <a:r>
              <a:rPr lang="el-GR" sz="2000" dirty="0">
                <a:ea typeface="Verdana" panose="020B0604030504040204" pitchFamily="34" charset="0"/>
              </a:rPr>
              <a:t>χώρες των οργανισμών που </a:t>
            </a:r>
            <a:r>
              <a:rPr lang="el-GR" sz="2000" dirty="0" smtClean="0">
                <a:ea typeface="Verdana" panose="020B0604030504040204" pitchFamily="34" charset="0"/>
              </a:rPr>
              <a:t>συμμετέχουν στο σχέδιο</a:t>
            </a:r>
          </a:p>
          <a:p>
            <a:pPr lvl="0">
              <a:spcBef>
                <a:spcPct val="20000"/>
              </a:spcBef>
              <a:defRPr/>
            </a:pPr>
            <a:endParaRPr lang="el-GR" sz="500" dirty="0" smtClean="0">
              <a:ea typeface="Verdana" panose="020B0604030504040204" pitchFamily="34" charset="0"/>
            </a:endParaRPr>
          </a:p>
          <a:p>
            <a:pPr marL="285750" lvl="0" indent="-285750">
              <a:spcBef>
                <a:spcPct val="20000"/>
              </a:spcBef>
              <a:buFont typeface="Wingdings" panose="05000000000000000000" pitchFamily="2" charset="2"/>
              <a:buChar char="§"/>
              <a:defRPr/>
            </a:pPr>
            <a:r>
              <a:rPr lang="el-GR" sz="2000" dirty="0" smtClean="0">
                <a:ea typeface="Verdana" panose="020B0604030504040204" pitchFamily="34" charset="0"/>
              </a:rPr>
              <a:t>Σε </a:t>
            </a:r>
            <a:r>
              <a:rPr lang="el-GR" sz="2000" dirty="0">
                <a:ea typeface="Verdana" panose="020B0604030504040204" pitchFamily="34" charset="0"/>
              </a:rPr>
              <a:t>έδρα </a:t>
            </a:r>
            <a:r>
              <a:rPr lang="el-GR" sz="2000" dirty="0" smtClean="0">
                <a:ea typeface="Verdana" panose="020B0604030504040204" pitchFamily="34" charset="0"/>
              </a:rPr>
              <a:t>θεσμικού οργάνου </a:t>
            </a:r>
            <a:r>
              <a:rPr lang="el-GR" sz="2000" dirty="0">
                <a:ea typeface="Verdana" panose="020B0604030504040204" pitchFamily="34" charset="0"/>
              </a:rPr>
              <a:t>της Ευρωπαϊκής </a:t>
            </a:r>
            <a:r>
              <a:rPr lang="el-GR" sz="2000" dirty="0" smtClean="0">
                <a:ea typeface="Verdana" panose="020B0604030504040204" pitchFamily="34" charset="0"/>
              </a:rPr>
              <a:t>Ένωσης</a:t>
            </a:r>
          </a:p>
          <a:p>
            <a:pPr lvl="0">
              <a:spcBef>
                <a:spcPct val="20000"/>
              </a:spcBef>
              <a:defRPr/>
            </a:pPr>
            <a:endParaRPr lang="el-GR" sz="500" dirty="0" smtClean="0">
              <a:ea typeface="Verdana" panose="020B0604030504040204" pitchFamily="34" charset="0"/>
            </a:endParaRPr>
          </a:p>
          <a:p>
            <a:pPr marL="742950" lvl="1" indent="-285750">
              <a:spcBef>
                <a:spcPct val="20000"/>
              </a:spcBef>
              <a:buFont typeface="Wingdings" panose="05000000000000000000" pitchFamily="2" charset="2"/>
              <a:buChar char="ü"/>
              <a:defRPr/>
            </a:pPr>
            <a:r>
              <a:rPr lang="el-GR" sz="2000" dirty="0">
                <a:ea typeface="Verdana" panose="020B0604030504040204" pitchFamily="34" charset="0"/>
              </a:rPr>
              <a:t>Βρυξέλλες</a:t>
            </a:r>
          </a:p>
          <a:p>
            <a:pPr marL="742950" lvl="1" indent="-285750">
              <a:spcBef>
                <a:spcPct val="20000"/>
              </a:spcBef>
              <a:buFont typeface="Wingdings" panose="05000000000000000000" pitchFamily="2" charset="2"/>
              <a:buChar char="ü"/>
              <a:defRPr/>
            </a:pPr>
            <a:r>
              <a:rPr lang="el-GR" sz="2000" dirty="0">
                <a:ea typeface="Verdana" panose="020B0604030504040204" pitchFamily="34" charset="0"/>
              </a:rPr>
              <a:t>Φρανκφούρτη</a:t>
            </a:r>
          </a:p>
          <a:p>
            <a:pPr marL="742950" lvl="1" indent="-285750">
              <a:spcBef>
                <a:spcPct val="20000"/>
              </a:spcBef>
              <a:buFont typeface="Wingdings" panose="05000000000000000000" pitchFamily="2" charset="2"/>
              <a:buChar char="ü"/>
              <a:defRPr/>
            </a:pPr>
            <a:r>
              <a:rPr lang="el-GR" sz="2000" dirty="0">
                <a:ea typeface="Verdana" panose="020B0604030504040204" pitchFamily="34" charset="0"/>
              </a:rPr>
              <a:t>Λουξεμβούργο</a:t>
            </a:r>
          </a:p>
          <a:p>
            <a:pPr marL="742950" lvl="1" indent="-285750">
              <a:spcBef>
                <a:spcPct val="20000"/>
              </a:spcBef>
              <a:buFont typeface="Wingdings" panose="05000000000000000000" pitchFamily="2" charset="2"/>
              <a:buChar char="ü"/>
              <a:defRPr/>
            </a:pPr>
            <a:r>
              <a:rPr lang="el-GR" sz="2000" dirty="0">
                <a:ea typeface="Verdana" panose="020B0604030504040204" pitchFamily="34" charset="0"/>
              </a:rPr>
              <a:t>Στρασβούργο</a:t>
            </a:r>
          </a:p>
          <a:p>
            <a:pPr marL="742950" lvl="1" indent="-285750">
              <a:spcBef>
                <a:spcPct val="20000"/>
              </a:spcBef>
              <a:buFont typeface="Wingdings" panose="05000000000000000000" pitchFamily="2" charset="2"/>
              <a:buChar char="ü"/>
              <a:defRPr/>
            </a:pPr>
            <a:r>
              <a:rPr lang="el-GR" sz="2000" dirty="0" smtClean="0">
                <a:ea typeface="Verdana" panose="020B0604030504040204" pitchFamily="34" charset="0"/>
              </a:rPr>
              <a:t>Χάγη</a:t>
            </a:r>
            <a:endParaRPr lang="el-GR" sz="2000" dirty="0">
              <a:ea typeface="Verdana" panose="020B0604030504040204" pitchFamily="34" charset="0"/>
            </a:endParaRPr>
          </a:p>
        </p:txBody>
      </p:sp>
      <p:cxnSp>
        <p:nvCxnSpPr>
          <p:cNvPr id="13" name="Straight Connector 12"/>
          <p:cNvCxnSpPr/>
          <p:nvPr/>
        </p:nvCxnSpPr>
        <p:spPr>
          <a:xfrm>
            <a:off x="3919800" y="804818"/>
            <a:ext cx="0" cy="3573984"/>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
        <p:nvSpPr>
          <p:cNvPr id="8" name="Title 1"/>
          <p:cNvSpPr txBox="1">
            <a:spLocks/>
          </p:cNvSpPr>
          <p:nvPr/>
        </p:nvSpPr>
        <p:spPr>
          <a:xfrm>
            <a:off x="0" y="0"/>
            <a:ext cx="12192000"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a:t>
            </a:r>
            <a:r>
              <a:rPr lang="el-GR" sz="3000" dirty="0" smtClean="0">
                <a:solidFill>
                  <a:schemeClr val="bg1"/>
                </a:solidFill>
                <a:latin typeface="Century Gothic" panose="020B0502020202020204" pitchFamily="34" charset="0"/>
              </a:rPr>
              <a:t>Μικρής Κλίμακας </a:t>
            </a:r>
            <a:r>
              <a:rPr lang="en-CY" sz="3000" dirty="0" smtClean="0">
                <a:solidFill>
                  <a:schemeClr val="bg1"/>
                </a:solidFill>
                <a:latin typeface="Century Gothic" panose="020B0502020202020204" pitchFamily="34" charset="0"/>
              </a:rPr>
              <a:t>–</a:t>
            </a:r>
            <a:r>
              <a:rPr lang="el-GR" sz="3000" dirty="0" smtClean="0">
                <a:solidFill>
                  <a:schemeClr val="bg1"/>
                </a:solidFill>
                <a:latin typeface="Century Gothic" panose="020B0502020202020204" pitchFamily="34" charset="0"/>
              </a:rPr>
              <a:t> Σύνθεση Κοινοπραξίας </a:t>
            </a:r>
            <a:endParaRPr lang="en-GB" sz="3000" dirty="0">
              <a:solidFill>
                <a:schemeClr val="bg1"/>
              </a:solidFill>
              <a:latin typeface="Century Gothic" panose="020B0502020202020204" pitchFamily="34" charset="0"/>
            </a:endParaRPr>
          </a:p>
        </p:txBody>
      </p:sp>
      <p:cxnSp>
        <p:nvCxnSpPr>
          <p:cNvPr id="10" name="Straight Connector 9"/>
          <p:cNvCxnSpPr/>
          <p:nvPr/>
        </p:nvCxnSpPr>
        <p:spPr>
          <a:xfrm>
            <a:off x="3919800" y="4999579"/>
            <a:ext cx="0" cy="1095706"/>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
        <p:nvSpPr>
          <p:cNvPr id="12" name="TextBox 11"/>
          <p:cNvSpPr txBox="1"/>
          <p:nvPr/>
        </p:nvSpPr>
        <p:spPr>
          <a:xfrm>
            <a:off x="4364881" y="5224266"/>
            <a:ext cx="6126480" cy="400110"/>
          </a:xfrm>
          <a:prstGeom prst="rect">
            <a:avLst/>
          </a:prstGeom>
          <a:noFill/>
        </p:spPr>
        <p:txBody>
          <a:bodyPr wrap="square" rtlCol="0">
            <a:spAutoFit/>
          </a:bodyPr>
          <a:lstStyle/>
          <a:p>
            <a:pPr algn="just">
              <a:spcBef>
                <a:spcPct val="20000"/>
              </a:spcBef>
              <a:defRPr/>
            </a:pPr>
            <a:r>
              <a:rPr lang="el-GR" sz="2000" dirty="0" smtClean="0">
                <a:solidFill>
                  <a:schemeClr val="tx1">
                    <a:lumMod val="75000"/>
                    <a:lumOff val="25000"/>
                  </a:schemeClr>
                </a:solidFill>
                <a:ea typeface="Verdana" panose="020B0604030504040204" pitchFamily="34" charset="0"/>
              </a:rPr>
              <a:t>Κάθε σχέδιο μπορεί να έχει διάρκεια από 6 έως 24 μήνες</a:t>
            </a:r>
            <a:endParaRPr lang="el-GR" sz="2000" dirty="0">
              <a:solidFill>
                <a:schemeClr val="tx1">
                  <a:lumMod val="75000"/>
                  <a:lumOff val="25000"/>
                </a:schemeClr>
              </a:solidFill>
              <a:ea typeface="Verdana" panose="020B0604030504040204" pitchFamily="34" charset="0"/>
            </a:endParaRPr>
          </a:p>
        </p:txBody>
      </p:sp>
    </p:spTree>
    <p:extLst>
      <p:ext uri="{BB962C8B-B14F-4D97-AF65-F5344CB8AC3E}">
        <p14:creationId xmlns:p14="http://schemas.microsoft.com/office/powerpoint/2010/main" val="11954061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4603" y="-28029"/>
            <a:ext cx="11380305"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a:t>
            </a:r>
            <a:r>
              <a:rPr lang="el-GR" sz="3000" dirty="0" smtClean="0">
                <a:solidFill>
                  <a:schemeClr val="bg1"/>
                </a:solidFill>
                <a:latin typeface="Century Gothic" panose="020B0502020202020204" pitchFamily="34" charset="0"/>
              </a:rPr>
              <a:t>Μικρής Κλίμακας </a:t>
            </a:r>
            <a:r>
              <a:rPr lang="el-GR" sz="3000" dirty="0">
                <a:solidFill>
                  <a:schemeClr val="bg1"/>
                </a:solidFill>
                <a:latin typeface="Century Gothic" panose="020B0502020202020204" pitchFamily="34" charset="0"/>
              </a:rPr>
              <a:t>– </a:t>
            </a:r>
            <a:r>
              <a:rPr lang="el-GR" sz="3000" dirty="0" smtClean="0">
                <a:solidFill>
                  <a:schemeClr val="bg1"/>
                </a:solidFill>
                <a:latin typeface="Century Gothic" panose="020B0502020202020204" pitchFamily="34" charset="0"/>
              </a:rPr>
              <a:t>Προτεραιότητες </a:t>
            </a:r>
            <a:endParaRPr lang="en-GB" sz="3000" dirty="0">
              <a:solidFill>
                <a:schemeClr val="bg1"/>
              </a:solidFill>
              <a:latin typeface="Century Gothic" panose="020B0502020202020204" pitchFamily="34" charset="0"/>
            </a:endParaRPr>
          </a:p>
        </p:txBody>
      </p:sp>
      <p:graphicFrame>
        <p:nvGraphicFramePr>
          <p:cNvPr id="6" name="Diagram 5"/>
          <p:cNvGraphicFramePr/>
          <p:nvPr>
            <p:extLst>
              <p:ext uri="{D42A27DB-BD31-4B8C-83A1-F6EECF244321}">
                <p14:modId xmlns:p14="http://schemas.microsoft.com/office/powerpoint/2010/main" val="3147426295"/>
              </p:ext>
            </p:extLst>
          </p:nvPr>
        </p:nvGraphicFramePr>
        <p:xfrm>
          <a:off x="3557239" y="4103570"/>
          <a:ext cx="7939668" cy="24797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3557240" y="3272573"/>
            <a:ext cx="8357668" cy="1015663"/>
          </a:xfrm>
          <a:prstGeom prst="rect">
            <a:avLst/>
          </a:prstGeom>
          <a:noFill/>
        </p:spPr>
        <p:txBody>
          <a:bodyPr wrap="square" rtlCol="0">
            <a:spAutoFit/>
          </a:bodyPr>
          <a:lstStyle/>
          <a:p>
            <a:r>
              <a:rPr lang="el-GR" sz="2000" dirty="0">
                <a:ea typeface="Verdana" panose="020B0604030504040204" pitchFamily="34" charset="0"/>
              </a:rPr>
              <a:t>Κάθε Σχέδιο πρέπει να στοχεύει</a:t>
            </a:r>
            <a:r>
              <a:rPr lang="en-US" sz="2000" dirty="0">
                <a:ea typeface="Verdana" panose="020B0604030504040204" pitchFamily="34" charset="0"/>
              </a:rPr>
              <a:t> </a:t>
            </a:r>
            <a:r>
              <a:rPr lang="el-GR" sz="2000" dirty="0">
                <a:ea typeface="Verdana" panose="020B0604030504040204" pitchFamily="34" charset="0"/>
              </a:rPr>
              <a:t>τουλάχιστον σε μία οριζόντια προτεραιότητα και/ή  σε μια προτεραιότητα του τομέα στα πλαίσια του οποίου υποβάλλεται η αίτηση (= τομέας με τον μεγαλύτερο αντίκτυπο)</a:t>
            </a:r>
          </a:p>
        </p:txBody>
      </p:sp>
      <p:sp>
        <p:nvSpPr>
          <p:cNvPr id="2" name="Rectangle 1"/>
          <p:cNvSpPr/>
          <p:nvPr/>
        </p:nvSpPr>
        <p:spPr>
          <a:xfrm>
            <a:off x="366479" y="1535857"/>
            <a:ext cx="2752677" cy="923330"/>
          </a:xfrm>
          <a:prstGeom prst="rect">
            <a:avLst/>
          </a:prstGeom>
        </p:spPr>
        <p:txBody>
          <a:bodyPr wrap="square">
            <a:spAutoFit/>
          </a:bodyPr>
          <a:lstStyle/>
          <a:p>
            <a:pPr marL="285750" indent="-285750">
              <a:buFont typeface="Wingdings" panose="05000000000000000000" pitchFamily="2" charset="2"/>
              <a:buChar char="ü"/>
            </a:pPr>
            <a:r>
              <a:rPr lang="el-GR" b="1" i="1" dirty="0" smtClean="0">
                <a:solidFill>
                  <a:srgbClr val="385723"/>
                </a:solidFill>
                <a:latin typeface="Verdana" panose="020B0604030504040204" pitchFamily="34" charset="0"/>
                <a:ea typeface="Verdana" panose="020B0604030504040204" pitchFamily="34" charset="0"/>
              </a:rPr>
              <a:t>Οριζόντιες Προτεραιότητες</a:t>
            </a:r>
            <a:r>
              <a:rPr lang="en-CY" dirty="0">
                <a:latin typeface="Verdana" panose="020B0604030504040204" pitchFamily="34" charset="0"/>
                <a:ea typeface="Verdana" panose="020B0604030504040204" pitchFamily="34" charset="0"/>
              </a:rPr>
              <a:t>	</a:t>
            </a:r>
            <a:endParaRPr lang="el-GR" dirty="0">
              <a:latin typeface="Verdana" panose="020B0604030504040204" pitchFamily="34" charset="0"/>
              <a:ea typeface="Verdana" panose="020B0604030504040204" pitchFamily="34" charset="0"/>
            </a:endParaRPr>
          </a:p>
        </p:txBody>
      </p:sp>
      <p:cxnSp>
        <p:nvCxnSpPr>
          <p:cNvPr id="8" name="Straight Connector 7"/>
          <p:cNvCxnSpPr/>
          <p:nvPr/>
        </p:nvCxnSpPr>
        <p:spPr>
          <a:xfrm>
            <a:off x="3321134" y="959005"/>
            <a:ext cx="0" cy="1486529"/>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
        <p:nvSpPr>
          <p:cNvPr id="4" name="Rectangle 3"/>
          <p:cNvSpPr/>
          <p:nvPr/>
        </p:nvSpPr>
        <p:spPr>
          <a:xfrm>
            <a:off x="56585" y="4791400"/>
            <a:ext cx="2846548" cy="1477328"/>
          </a:xfrm>
          <a:prstGeom prst="rect">
            <a:avLst/>
          </a:prstGeom>
        </p:spPr>
        <p:txBody>
          <a:bodyPr wrap="square">
            <a:spAutoFit/>
          </a:bodyPr>
          <a:lstStyle/>
          <a:p>
            <a:pPr marL="285750" indent="-285750" algn="ctr">
              <a:buFont typeface="Wingdings" panose="05000000000000000000" pitchFamily="2" charset="2"/>
              <a:buChar char="ü"/>
            </a:pPr>
            <a:r>
              <a:rPr lang="el-GR" b="1" i="1" dirty="0">
                <a:solidFill>
                  <a:srgbClr val="385723"/>
                </a:solidFill>
                <a:latin typeface="Verdana" panose="020B0604030504040204" pitchFamily="34" charset="0"/>
                <a:ea typeface="Verdana" panose="020B0604030504040204" pitchFamily="34" charset="0"/>
              </a:rPr>
              <a:t>Οριζόντιες </a:t>
            </a:r>
            <a:r>
              <a:rPr lang="el-GR" b="1" i="1" dirty="0" smtClean="0">
                <a:solidFill>
                  <a:srgbClr val="385723"/>
                </a:solidFill>
                <a:latin typeface="Verdana" panose="020B0604030504040204" pitchFamily="34" charset="0"/>
                <a:ea typeface="Verdana" panose="020B0604030504040204" pitchFamily="34" charset="0"/>
              </a:rPr>
              <a:t>πτυχές</a:t>
            </a:r>
            <a:endParaRPr lang="en-GB" b="1" i="1" dirty="0" smtClean="0">
              <a:solidFill>
                <a:srgbClr val="385723"/>
              </a:solidFill>
              <a:latin typeface="Verdana" panose="020B0604030504040204" pitchFamily="34" charset="0"/>
              <a:ea typeface="Verdana" panose="020B0604030504040204" pitchFamily="34" charset="0"/>
            </a:endParaRPr>
          </a:p>
          <a:p>
            <a:pPr algn="ctr"/>
            <a:r>
              <a:rPr lang="el-GR" i="1" dirty="0">
                <a:solidFill>
                  <a:srgbClr val="385723"/>
                </a:solidFill>
                <a:ea typeface="Verdana" panose="020B0604030504040204" pitchFamily="34" charset="0"/>
              </a:rPr>
              <a:t>(πρέπει να λαμβάνονται υπόψη για τον σχεδιασμό κάθε πρότασης)</a:t>
            </a:r>
            <a:endParaRPr lang="en-US" dirty="0">
              <a:solidFill>
                <a:srgbClr val="3B9B7B"/>
              </a:solidFill>
              <a:ea typeface="Verdana" panose="020B0604030504040204" pitchFamily="34" charset="0"/>
            </a:endParaRPr>
          </a:p>
          <a:p>
            <a:pPr algn="ctr"/>
            <a:endParaRPr lang="en-US" b="1" dirty="0">
              <a:solidFill>
                <a:srgbClr val="3B9B7B"/>
              </a:solidFill>
              <a:latin typeface="Verdana" panose="020B0604030504040204" pitchFamily="34" charset="0"/>
              <a:ea typeface="Verdana" panose="020B0604030504040204" pitchFamily="34" charset="0"/>
            </a:endParaRPr>
          </a:p>
        </p:txBody>
      </p:sp>
      <p:cxnSp>
        <p:nvCxnSpPr>
          <p:cNvPr id="9" name="Straight Connector 8"/>
          <p:cNvCxnSpPr/>
          <p:nvPr/>
        </p:nvCxnSpPr>
        <p:spPr>
          <a:xfrm>
            <a:off x="3321134" y="4264994"/>
            <a:ext cx="0" cy="2332666"/>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cxnSp>
        <p:nvCxnSpPr>
          <p:cNvPr id="13" name="Straight Connector 12"/>
          <p:cNvCxnSpPr/>
          <p:nvPr/>
        </p:nvCxnSpPr>
        <p:spPr>
          <a:xfrm>
            <a:off x="3321134" y="1076532"/>
            <a:ext cx="0" cy="1095706"/>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graphicFrame>
        <p:nvGraphicFramePr>
          <p:cNvPr id="14" name="Diagram 13"/>
          <p:cNvGraphicFramePr/>
          <p:nvPr>
            <p:extLst>
              <p:ext uri="{D42A27DB-BD31-4B8C-83A1-F6EECF244321}">
                <p14:modId xmlns:p14="http://schemas.microsoft.com/office/powerpoint/2010/main" val="2086598553"/>
              </p:ext>
            </p:extLst>
          </p:nvPr>
        </p:nvGraphicFramePr>
        <p:xfrm>
          <a:off x="3433631" y="571772"/>
          <a:ext cx="8605969" cy="262687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1" name="Rectangle 10"/>
          <p:cNvSpPr/>
          <p:nvPr/>
        </p:nvSpPr>
        <p:spPr>
          <a:xfrm>
            <a:off x="478976" y="3272573"/>
            <a:ext cx="2954655" cy="646331"/>
          </a:xfrm>
          <a:prstGeom prst="rect">
            <a:avLst/>
          </a:prstGeom>
        </p:spPr>
        <p:txBody>
          <a:bodyPr wrap="none">
            <a:spAutoFit/>
          </a:bodyPr>
          <a:lstStyle/>
          <a:p>
            <a:pPr marL="285750" indent="-285750">
              <a:buFont typeface="Wingdings" panose="05000000000000000000" pitchFamily="2" charset="2"/>
              <a:buChar char="ü"/>
            </a:pPr>
            <a:r>
              <a:rPr lang="el-GR" b="1" i="1" dirty="0" smtClean="0">
                <a:solidFill>
                  <a:srgbClr val="385723"/>
                </a:solidFill>
                <a:latin typeface="Verdana" panose="020B0604030504040204" pitchFamily="34" charset="0"/>
                <a:ea typeface="Verdana" panose="020B0604030504040204" pitchFamily="34" charset="0"/>
              </a:rPr>
              <a:t>Τομεακές </a:t>
            </a:r>
          </a:p>
          <a:p>
            <a:r>
              <a:rPr lang="el-GR" b="1" i="1" dirty="0" smtClean="0">
                <a:solidFill>
                  <a:srgbClr val="385723"/>
                </a:solidFill>
                <a:latin typeface="Verdana" panose="020B0604030504040204" pitchFamily="34" charset="0"/>
                <a:ea typeface="Verdana" panose="020B0604030504040204" pitchFamily="34" charset="0"/>
              </a:rPr>
              <a:t>Προτεραιότητες</a:t>
            </a:r>
            <a:r>
              <a:rPr lang="en-CY" dirty="0">
                <a:latin typeface="Verdana" panose="020B0604030504040204" pitchFamily="34" charset="0"/>
                <a:ea typeface="Verdana" panose="020B0604030504040204" pitchFamily="34" charset="0"/>
              </a:rPr>
              <a:t>	</a:t>
            </a:r>
            <a:endParaRPr lang="el-GR" dirty="0">
              <a:latin typeface="Verdana" panose="020B0604030504040204" pitchFamily="34" charset="0"/>
              <a:ea typeface="Verdana" panose="020B0604030504040204" pitchFamily="34" charset="0"/>
            </a:endParaRPr>
          </a:p>
        </p:txBody>
      </p:sp>
      <p:cxnSp>
        <p:nvCxnSpPr>
          <p:cNvPr id="12" name="Straight Connector 11"/>
          <p:cNvCxnSpPr/>
          <p:nvPr/>
        </p:nvCxnSpPr>
        <p:spPr>
          <a:xfrm>
            <a:off x="3321134" y="2784837"/>
            <a:ext cx="0" cy="1318733"/>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1173830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1480" y="927404"/>
            <a:ext cx="11448288" cy="3859518"/>
          </a:xfrm>
          <a:prstGeom prst="rect">
            <a:avLst/>
          </a:prstGeom>
        </p:spPr>
        <p:txBody>
          <a:bodyPr wrap="square">
            <a:spAutoFit/>
          </a:bodyPr>
          <a:lstStyle/>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marL="285750" indent="-285750" algn="just">
              <a:spcBef>
                <a:spcPct val="20000"/>
              </a:spcBef>
              <a:buFont typeface="Wingdings" panose="05000000000000000000" pitchFamily="2" charset="2"/>
              <a:buChar char="ü"/>
              <a:defRPr/>
            </a:pPr>
            <a:r>
              <a:rPr lang="el-GR" b="1" dirty="0">
                <a:solidFill>
                  <a:srgbClr val="385723"/>
                </a:solidFill>
                <a:latin typeface="Verdana" panose="020B0604030504040204" pitchFamily="34" charset="0"/>
                <a:ea typeface="Verdana" panose="020B0604030504040204" pitchFamily="34" charset="0"/>
              </a:rPr>
              <a:t>Που υποβάλλεται η </a:t>
            </a:r>
            <a:r>
              <a:rPr lang="el-GR" b="1" dirty="0" smtClean="0">
                <a:solidFill>
                  <a:srgbClr val="385723"/>
                </a:solidFill>
                <a:latin typeface="Verdana" panose="020B0604030504040204" pitchFamily="34" charset="0"/>
                <a:ea typeface="Verdana" panose="020B0604030504040204" pitchFamily="34" charset="0"/>
              </a:rPr>
              <a:t>αίτηση</a:t>
            </a:r>
            <a:endParaRPr lang="el-GR" b="1" dirty="0">
              <a:solidFill>
                <a:srgbClr val="385723"/>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r>
              <a:rPr lang="en-CY" dirty="0">
                <a:latin typeface="Verdana" panose="020B0604030504040204" pitchFamily="34" charset="0"/>
                <a:ea typeface="Verdana" panose="020B0604030504040204" pitchFamily="34" charset="0"/>
              </a:rPr>
              <a:t>	</a:t>
            </a:r>
            <a:endParaRPr lang="el-GR" dirty="0" smtClean="0">
              <a:latin typeface="Verdana" panose="020B0604030504040204" pitchFamily="34" charset="0"/>
              <a:ea typeface="Verdana" panose="020B0604030504040204" pitchFamily="34" charset="0"/>
            </a:endParaRPr>
          </a:p>
          <a:p>
            <a:endParaRPr lang="el-GR" dirty="0" smtClean="0">
              <a:latin typeface="Verdana" panose="020B0604030504040204" pitchFamily="34" charset="0"/>
              <a:ea typeface="Verdana" panose="020B0604030504040204" pitchFamily="34" charset="0"/>
            </a:endParaRPr>
          </a:p>
          <a:p>
            <a:endParaRPr lang="en-CY" dirty="0">
              <a:latin typeface="Verdana" panose="020B0604030504040204" pitchFamily="34" charset="0"/>
              <a:ea typeface="Verdana" panose="020B0604030504040204" pitchFamily="34" charset="0"/>
            </a:endParaRPr>
          </a:p>
          <a:p>
            <a:pPr lvl="0" algn="just">
              <a:spcBef>
                <a:spcPct val="20000"/>
              </a:spcBef>
              <a:defRPr/>
            </a:pPr>
            <a:endParaRPr lang="el-GR" dirty="0" smtClean="0">
              <a:solidFill>
                <a:schemeClr val="tx1">
                  <a:lumMod val="75000"/>
                  <a:lumOff val="25000"/>
                </a:schemeClr>
              </a:solidFill>
              <a:latin typeface="Verdana" panose="020B0604030504040204" pitchFamily="34" charset="0"/>
              <a:ea typeface="Verdana" panose="020B0604030504040204" pitchFamily="34" charset="0"/>
            </a:endParaRPr>
          </a:p>
          <a:p>
            <a:pPr marL="285750" indent="-285750" algn="just">
              <a:spcBef>
                <a:spcPct val="20000"/>
              </a:spcBef>
              <a:buFont typeface="Wingdings" panose="05000000000000000000" pitchFamily="2" charset="2"/>
              <a:buChar char="ü"/>
              <a:defRPr/>
            </a:pPr>
            <a:r>
              <a:rPr lang="el-GR" b="1" dirty="0" smtClean="0">
                <a:solidFill>
                  <a:srgbClr val="385723"/>
                </a:solidFill>
                <a:latin typeface="Verdana" panose="020B0604030504040204" pitchFamily="34" charset="0"/>
                <a:ea typeface="Verdana" panose="020B0604030504040204" pitchFamily="34" charset="0"/>
              </a:rPr>
              <a:t>Προθεσμίες Υποβολής</a:t>
            </a:r>
            <a:endParaRPr lang="el-GR" b="1" dirty="0">
              <a:solidFill>
                <a:srgbClr val="385723"/>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b="1" dirty="0" smtClean="0">
              <a:solidFill>
                <a:schemeClr val="tx1">
                  <a:lumMod val="75000"/>
                  <a:lumOff val="25000"/>
                </a:schemeClr>
              </a:solidFill>
              <a:latin typeface="Verdana" panose="020B0604030504040204" pitchFamily="34" charset="0"/>
              <a:ea typeface="Verdana" panose="020B0604030504040204" pitchFamily="34" charset="0"/>
            </a:endParaRPr>
          </a:p>
          <a:p>
            <a:pPr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p:txBody>
      </p:sp>
      <p:sp>
        <p:nvSpPr>
          <p:cNvPr id="5" name="Title 1"/>
          <p:cNvSpPr txBox="1">
            <a:spLocks/>
          </p:cNvSpPr>
          <p:nvPr/>
        </p:nvSpPr>
        <p:spPr>
          <a:xfrm>
            <a:off x="659295" y="28503"/>
            <a:ext cx="11408014"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a:t>
            </a:r>
            <a:r>
              <a:rPr lang="el-GR" sz="3000" dirty="0" smtClean="0">
                <a:solidFill>
                  <a:schemeClr val="bg1"/>
                </a:solidFill>
                <a:latin typeface="Century Gothic" panose="020B0502020202020204" pitchFamily="34" charset="0"/>
              </a:rPr>
              <a:t>Μικρής Κλίμακας </a:t>
            </a:r>
            <a:r>
              <a:rPr lang="el-GR" sz="3000" dirty="0">
                <a:solidFill>
                  <a:schemeClr val="bg1"/>
                </a:solidFill>
                <a:latin typeface="Century Gothic" panose="020B0502020202020204" pitchFamily="34" charset="0"/>
              </a:rPr>
              <a:t>– </a:t>
            </a:r>
            <a:r>
              <a:rPr lang="el-GR" sz="3000" dirty="0" smtClean="0">
                <a:solidFill>
                  <a:schemeClr val="bg1"/>
                </a:solidFill>
                <a:latin typeface="Century Gothic" panose="020B0502020202020204" pitchFamily="34" charset="0"/>
              </a:rPr>
              <a:t>Υποβολή Αίτησης</a:t>
            </a:r>
            <a:endParaRPr lang="en-GB" sz="3000" dirty="0">
              <a:solidFill>
                <a:schemeClr val="bg1"/>
              </a:solidFill>
              <a:latin typeface="Century Gothic" panose="020B0502020202020204" pitchFamily="34" charset="0"/>
            </a:endParaRPr>
          </a:p>
        </p:txBody>
      </p:sp>
      <p:sp>
        <p:nvSpPr>
          <p:cNvPr id="7" name="TextBox 6"/>
          <p:cNvSpPr txBox="1"/>
          <p:nvPr/>
        </p:nvSpPr>
        <p:spPr>
          <a:xfrm>
            <a:off x="4636935" y="917597"/>
            <a:ext cx="6126480" cy="2012859"/>
          </a:xfrm>
          <a:prstGeom prst="rect">
            <a:avLst/>
          </a:prstGeom>
          <a:noFill/>
        </p:spPr>
        <p:txBody>
          <a:bodyPr wrap="square" rtlCol="0">
            <a:spAutoFit/>
          </a:bodyPr>
          <a:lstStyle/>
          <a:p>
            <a:pPr marL="285750" indent="-285750" algn="just">
              <a:spcBef>
                <a:spcPct val="20000"/>
              </a:spcBef>
              <a:buFont typeface="Wingdings" panose="05000000000000000000" pitchFamily="2" charset="2"/>
              <a:buChar char="§"/>
              <a:defRPr/>
            </a:pPr>
            <a:r>
              <a:rPr lang="el-GR" sz="2200" dirty="0">
                <a:solidFill>
                  <a:schemeClr val="tx1">
                    <a:lumMod val="75000"/>
                    <a:lumOff val="25000"/>
                  </a:schemeClr>
                </a:solidFill>
                <a:ea typeface="Verdana" panose="020B0604030504040204" pitchFamily="34" charset="0"/>
              </a:rPr>
              <a:t>Στον Εθνικό Οργανισμό της χώρας στην οποία είναι εγκατεστημένος ο αιτών οργανισμός</a:t>
            </a:r>
            <a:r>
              <a:rPr lang="el-GR" sz="2200" dirty="0" smtClean="0">
                <a:solidFill>
                  <a:schemeClr val="tx1">
                    <a:lumMod val="75000"/>
                    <a:lumOff val="25000"/>
                  </a:schemeClr>
                </a:solidFill>
                <a:ea typeface="Verdana" panose="020B0604030504040204" pitchFamily="34" charset="0"/>
              </a:rPr>
              <a:t>.</a:t>
            </a:r>
          </a:p>
          <a:p>
            <a:pPr algn="just">
              <a:spcBef>
                <a:spcPct val="20000"/>
              </a:spcBef>
              <a:defRPr/>
            </a:pPr>
            <a:endParaRPr lang="el-GR" sz="500" dirty="0">
              <a:solidFill>
                <a:schemeClr val="tx1">
                  <a:lumMod val="75000"/>
                  <a:lumOff val="25000"/>
                </a:schemeClr>
              </a:solidFill>
              <a:ea typeface="Verdana" panose="020B0604030504040204" pitchFamily="34" charset="0"/>
            </a:endParaRPr>
          </a:p>
          <a:p>
            <a:pPr marL="285750" indent="-285750" algn="just">
              <a:spcBef>
                <a:spcPct val="20000"/>
              </a:spcBef>
              <a:buFont typeface="Wingdings" panose="05000000000000000000" pitchFamily="2" charset="2"/>
              <a:buChar char="§"/>
              <a:defRPr/>
            </a:pPr>
            <a:r>
              <a:rPr lang="el-GR" sz="2200" dirty="0">
                <a:solidFill>
                  <a:schemeClr val="tx1">
                    <a:lumMod val="75000"/>
                    <a:lumOff val="25000"/>
                  </a:schemeClr>
                </a:solidFill>
                <a:ea typeface="Verdana" panose="020B0604030504040204" pitchFamily="34" charset="0"/>
              </a:rPr>
              <a:t>Η Υποβολή γίνεται μέσω της </a:t>
            </a:r>
            <a:r>
              <a:rPr lang="el-GR" sz="2200" dirty="0" smtClean="0">
                <a:solidFill>
                  <a:schemeClr val="tx1">
                    <a:lumMod val="75000"/>
                    <a:lumOff val="25000"/>
                  </a:schemeClr>
                </a:solidFill>
                <a:ea typeface="Verdana" panose="020B0604030504040204" pitchFamily="34" charset="0"/>
              </a:rPr>
              <a:t>πλατφόρμας </a:t>
            </a:r>
            <a:r>
              <a:rPr lang="en-US" sz="2200" dirty="0" smtClean="0">
                <a:solidFill>
                  <a:schemeClr val="tx1">
                    <a:lumMod val="75000"/>
                    <a:lumOff val="25000"/>
                  </a:schemeClr>
                </a:solidFill>
                <a:ea typeface="Verdana" panose="020B0604030504040204" pitchFamily="34" charset="0"/>
                <a:hlinkClick r:id="rId3"/>
              </a:rPr>
              <a:t>ERASMUS</a:t>
            </a:r>
            <a:r>
              <a:rPr lang="en-US" sz="2200" dirty="0">
                <a:solidFill>
                  <a:schemeClr val="tx1">
                    <a:lumMod val="75000"/>
                    <a:lumOff val="25000"/>
                  </a:schemeClr>
                </a:solidFill>
                <a:ea typeface="Verdana" panose="020B0604030504040204" pitchFamily="34" charset="0"/>
                <a:hlinkClick r:id="rId3"/>
              </a:rPr>
              <a:t>+ &amp; European Solidarity Corps</a:t>
            </a:r>
            <a:endParaRPr lang="el-GR" sz="2200" dirty="0">
              <a:solidFill>
                <a:schemeClr val="tx1">
                  <a:lumMod val="75000"/>
                  <a:lumOff val="25000"/>
                </a:schemeClr>
              </a:solidFill>
              <a:ea typeface="Verdana" panose="020B0604030504040204" pitchFamily="34" charset="0"/>
            </a:endParaRPr>
          </a:p>
          <a:p>
            <a:pPr marL="285750" indent="-285750" algn="just">
              <a:spcBef>
                <a:spcPct val="20000"/>
              </a:spcBef>
              <a:buFont typeface="Wingdings" panose="05000000000000000000" pitchFamily="2" charset="2"/>
              <a:buChar char="§"/>
              <a:defRPr/>
            </a:pPr>
            <a:endParaRPr lang="el-GR" sz="2200" dirty="0">
              <a:solidFill>
                <a:schemeClr val="tx1">
                  <a:lumMod val="75000"/>
                  <a:lumOff val="25000"/>
                </a:schemeClr>
              </a:solidFill>
              <a:ea typeface="Verdana" panose="020B0604030504040204" pitchFamily="34" charset="0"/>
            </a:endParaRPr>
          </a:p>
        </p:txBody>
      </p:sp>
      <p:sp>
        <p:nvSpPr>
          <p:cNvPr id="9" name="TextBox 8"/>
          <p:cNvSpPr txBox="1"/>
          <p:nvPr/>
        </p:nvSpPr>
        <p:spPr>
          <a:xfrm>
            <a:off x="144452" y="6064035"/>
            <a:ext cx="10431306" cy="769441"/>
          </a:xfrm>
          <a:prstGeom prst="rect">
            <a:avLst/>
          </a:prstGeom>
          <a:noFill/>
        </p:spPr>
        <p:txBody>
          <a:bodyPr wrap="square" rtlCol="0">
            <a:spAutoFit/>
          </a:bodyPr>
          <a:lstStyle/>
          <a:p>
            <a:r>
              <a:rPr lang="en-US" sz="2200" i="1" dirty="0" smtClean="0">
                <a:solidFill>
                  <a:srgbClr val="C00000"/>
                </a:solidFill>
                <a:ea typeface="Verdana" panose="020B0604030504040204" pitchFamily="34" charset="0"/>
              </a:rPr>
              <a:t>H</a:t>
            </a:r>
            <a:r>
              <a:rPr lang="el-GR" sz="2200" i="1" dirty="0" smtClean="0">
                <a:solidFill>
                  <a:srgbClr val="C00000"/>
                </a:solidFill>
                <a:ea typeface="Verdana" panose="020B0604030504040204" pitchFamily="34" charset="0"/>
              </a:rPr>
              <a:t> </a:t>
            </a:r>
            <a:r>
              <a:rPr lang="el-GR" sz="2200" i="1" dirty="0">
                <a:solidFill>
                  <a:srgbClr val="C00000"/>
                </a:solidFill>
                <a:ea typeface="Verdana" panose="020B0604030504040204" pitchFamily="34" charset="0"/>
              </a:rPr>
              <a:t>ίδια κοινοπραξία εταίρων μπορεί να υποβάλει μόνο μία αίτηση και σε </a:t>
            </a:r>
            <a:r>
              <a:rPr lang="el-GR" sz="2200" i="1" dirty="0" smtClean="0">
                <a:solidFill>
                  <a:srgbClr val="C00000"/>
                </a:solidFill>
                <a:ea typeface="Verdana" panose="020B0604030504040204" pitchFamily="34" charset="0"/>
              </a:rPr>
              <a:t>μία μόνο Εθνική Υπηρεσία ανά </a:t>
            </a:r>
            <a:r>
              <a:rPr lang="el-GR" sz="2200" i="1" dirty="0">
                <a:solidFill>
                  <a:srgbClr val="C00000"/>
                </a:solidFill>
                <a:ea typeface="Verdana" panose="020B0604030504040204" pitchFamily="34" charset="0"/>
              </a:rPr>
              <a:t>προθεσμία </a:t>
            </a:r>
            <a:r>
              <a:rPr lang="el-GR" sz="2200" i="1" dirty="0" smtClean="0">
                <a:solidFill>
                  <a:srgbClr val="C00000"/>
                </a:solidFill>
                <a:ea typeface="Verdana" panose="020B0604030504040204" pitchFamily="34" charset="0"/>
              </a:rPr>
              <a:t>υποβολής ! ! !</a:t>
            </a:r>
            <a:endParaRPr lang="el-GR" sz="2200" i="1" dirty="0">
              <a:solidFill>
                <a:srgbClr val="C00000"/>
              </a:solidFill>
              <a:ea typeface="Verdana" panose="020B0604030504040204" pitchFamily="34" charset="0"/>
            </a:endParaRPr>
          </a:p>
        </p:txBody>
      </p:sp>
      <p:sp>
        <p:nvSpPr>
          <p:cNvPr id="11" name="Rectangle 10"/>
          <p:cNvSpPr/>
          <p:nvPr/>
        </p:nvSpPr>
        <p:spPr>
          <a:xfrm>
            <a:off x="4595061" y="2835558"/>
            <a:ext cx="7082028" cy="2680734"/>
          </a:xfrm>
          <a:prstGeom prst="rect">
            <a:avLst/>
          </a:prstGeom>
        </p:spPr>
        <p:txBody>
          <a:bodyPr wrap="square">
            <a:spAutoFit/>
          </a:bodyPr>
          <a:lstStyle/>
          <a:p>
            <a:pPr lvl="0">
              <a:lnSpc>
                <a:spcPct val="150000"/>
              </a:lnSpc>
              <a:spcBef>
                <a:spcPct val="20000"/>
              </a:spcBef>
              <a:defRPr/>
            </a:pPr>
            <a:r>
              <a:rPr lang="el-GR" sz="2200" b="1" i="1" dirty="0" smtClean="0">
                <a:solidFill>
                  <a:srgbClr val="385723"/>
                </a:solidFill>
                <a:ea typeface="Verdana" panose="020B0604030504040204" pitchFamily="34" charset="0"/>
              </a:rPr>
              <a:t>23 Μαρτίου 2022 1 </a:t>
            </a:r>
            <a:r>
              <a:rPr lang="el-GR" sz="2200" b="1" i="1" dirty="0">
                <a:solidFill>
                  <a:srgbClr val="385723"/>
                </a:solidFill>
                <a:ea typeface="Verdana" panose="020B0604030504040204" pitchFamily="34" charset="0"/>
              </a:rPr>
              <a:t>μ.μ</a:t>
            </a:r>
            <a:r>
              <a:rPr lang="el-GR" sz="2200" b="1" dirty="0">
                <a:ea typeface="Verdana" panose="020B0604030504040204" pitchFamily="34" charset="0"/>
              </a:rPr>
              <a:t>. </a:t>
            </a:r>
            <a:r>
              <a:rPr lang="el-GR" sz="2200" dirty="0">
                <a:ea typeface="Verdana" panose="020B0604030504040204" pitchFamily="34" charset="0"/>
              </a:rPr>
              <a:t>(ώρα Κύπρου</a:t>
            </a:r>
            <a:r>
              <a:rPr lang="el-GR" sz="2200" dirty="0" smtClean="0">
                <a:ea typeface="Verdana" panose="020B0604030504040204" pitchFamily="34" charset="0"/>
              </a:rPr>
              <a:t>)</a:t>
            </a:r>
          </a:p>
          <a:p>
            <a:pPr lvl="0">
              <a:spcBef>
                <a:spcPct val="20000"/>
              </a:spcBef>
              <a:defRPr/>
            </a:pPr>
            <a:r>
              <a:rPr lang="el-GR" sz="2200" dirty="0">
                <a:ea typeface="Verdana" panose="020B0604030504040204" pitchFamily="34" charset="0"/>
              </a:rPr>
              <a:t>Γ</a:t>
            </a:r>
            <a:r>
              <a:rPr lang="el-GR" sz="2200" dirty="0" smtClean="0">
                <a:ea typeface="Verdana" panose="020B0604030504040204" pitchFamily="34" charset="0"/>
              </a:rPr>
              <a:t>ια σχέδια που θα </a:t>
            </a:r>
            <a:r>
              <a:rPr lang="el-GR" sz="2200" dirty="0">
                <a:ea typeface="Verdana" panose="020B0604030504040204" pitchFamily="34" charset="0"/>
              </a:rPr>
              <a:t>ξεκινήσουν μεταξύ της 1ης Σεπτεμβρίου και της 31ης Δεκεμβρίου του </a:t>
            </a:r>
            <a:r>
              <a:rPr lang="el-GR" sz="2200" dirty="0" smtClean="0">
                <a:ea typeface="Verdana" panose="020B0604030504040204" pitchFamily="34" charset="0"/>
              </a:rPr>
              <a:t>2022</a:t>
            </a:r>
          </a:p>
          <a:p>
            <a:pPr lvl="0">
              <a:spcBef>
                <a:spcPct val="20000"/>
              </a:spcBef>
              <a:defRPr/>
            </a:pPr>
            <a:endParaRPr lang="el-GR" sz="1000" dirty="0">
              <a:ea typeface="Verdana" panose="020B0604030504040204" pitchFamily="34" charset="0"/>
            </a:endParaRPr>
          </a:p>
          <a:p>
            <a:pPr lvl="0">
              <a:spcBef>
                <a:spcPct val="20000"/>
              </a:spcBef>
              <a:defRPr/>
            </a:pPr>
            <a:r>
              <a:rPr lang="el-GR" sz="2200" b="1" i="1" dirty="0">
                <a:solidFill>
                  <a:srgbClr val="385723"/>
                </a:solidFill>
                <a:ea typeface="Verdana" panose="020B0604030504040204" pitchFamily="34" charset="0"/>
              </a:rPr>
              <a:t>4 Οκτωβρίου 2022 1 μ.μ. </a:t>
            </a:r>
            <a:r>
              <a:rPr lang="el-GR" sz="2200" dirty="0" smtClean="0">
                <a:ea typeface="Verdana" panose="020B0604030504040204" pitchFamily="34" charset="0"/>
              </a:rPr>
              <a:t>(ώρα Κύπρου)</a:t>
            </a:r>
          </a:p>
          <a:p>
            <a:pPr lvl="0">
              <a:spcBef>
                <a:spcPct val="20000"/>
              </a:spcBef>
              <a:defRPr/>
            </a:pPr>
            <a:r>
              <a:rPr lang="el-GR" sz="2200" dirty="0" smtClean="0">
                <a:ea typeface="Verdana" panose="020B0604030504040204" pitchFamily="34" charset="0"/>
              </a:rPr>
              <a:t>Για σχέδια που θα ξεκινήσουν μεταξύ της 1ης Ιανουαρίου και της 31ης Αυγούστου του 2023 </a:t>
            </a:r>
            <a:endParaRPr lang="el-GR" sz="2200" dirty="0">
              <a:ea typeface="Verdana" panose="020B0604030504040204" pitchFamily="34" charset="0"/>
            </a:endParaRPr>
          </a:p>
        </p:txBody>
      </p:sp>
      <p:cxnSp>
        <p:nvCxnSpPr>
          <p:cNvPr id="12" name="Straight Connector 11"/>
          <p:cNvCxnSpPr/>
          <p:nvPr/>
        </p:nvCxnSpPr>
        <p:spPr>
          <a:xfrm>
            <a:off x="4396412" y="927404"/>
            <a:ext cx="0" cy="1524851"/>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cxnSp>
        <p:nvCxnSpPr>
          <p:cNvPr id="13" name="Straight Connector 12"/>
          <p:cNvCxnSpPr/>
          <p:nvPr/>
        </p:nvCxnSpPr>
        <p:spPr>
          <a:xfrm>
            <a:off x="4412381" y="2924469"/>
            <a:ext cx="0" cy="2496617"/>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26222751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59294" y="0"/>
            <a:ext cx="11421869"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a:t>
            </a:r>
            <a:r>
              <a:rPr lang="el-GR" sz="3000" dirty="0" smtClean="0">
                <a:solidFill>
                  <a:schemeClr val="bg1"/>
                </a:solidFill>
                <a:latin typeface="Century Gothic" panose="020B0502020202020204" pitchFamily="34" charset="0"/>
              </a:rPr>
              <a:t>Μικρής Κλίμακας </a:t>
            </a:r>
            <a:r>
              <a:rPr lang="el-GR" sz="3000" dirty="0">
                <a:solidFill>
                  <a:schemeClr val="bg1"/>
                </a:solidFill>
                <a:latin typeface="Century Gothic" panose="020B0502020202020204" pitchFamily="34" charset="0"/>
              </a:rPr>
              <a:t>– </a:t>
            </a:r>
            <a:r>
              <a:rPr lang="el-GR" sz="3000" dirty="0" smtClean="0">
                <a:solidFill>
                  <a:schemeClr val="bg1"/>
                </a:solidFill>
                <a:latin typeface="Century Gothic" panose="020B0502020202020204" pitchFamily="34" charset="0"/>
              </a:rPr>
              <a:t>Οργάνωση Σχεδίου </a:t>
            </a:r>
            <a:endParaRPr lang="en-GB" sz="3000" dirty="0">
              <a:solidFill>
                <a:schemeClr val="bg1"/>
              </a:solidFill>
              <a:latin typeface="Century Gothic" panose="020B0502020202020204" pitchFamily="34" charset="0"/>
            </a:endParaRPr>
          </a:p>
        </p:txBody>
      </p:sp>
      <p:sp>
        <p:nvSpPr>
          <p:cNvPr id="4" name="Rectangle 3"/>
          <p:cNvSpPr/>
          <p:nvPr/>
        </p:nvSpPr>
        <p:spPr>
          <a:xfrm>
            <a:off x="1123406" y="1311783"/>
            <a:ext cx="9752412" cy="4154984"/>
          </a:xfrm>
          <a:prstGeom prst="rect">
            <a:avLst/>
          </a:prstGeom>
        </p:spPr>
        <p:txBody>
          <a:bodyPr wrap="square">
            <a:spAutoFit/>
          </a:bodyPr>
          <a:lstStyle/>
          <a:p>
            <a:pPr marL="342900" indent="-342900" algn="just">
              <a:spcBef>
                <a:spcPct val="20000"/>
              </a:spcBef>
              <a:buFont typeface="Wingdings" panose="05000000000000000000" pitchFamily="2" charset="2"/>
              <a:buChar char="q"/>
              <a:defRPr/>
            </a:pPr>
            <a:r>
              <a:rPr lang="el-GR" sz="2400" b="1" dirty="0"/>
              <a:t>Τα στάδια Οργάνωσης ενός Σχεδίου είναι τα ακόλουθα: </a:t>
            </a:r>
          </a:p>
          <a:p>
            <a:pPr algn="just">
              <a:spcBef>
                <a:spcPct val="20000"/>
              </a:spcBef>
              <a:defRPr/>
            </a:pPr>
            <a:endParaRPr lang="el-GR" sz="1000" b="1" dirty="0"/>
          </a:p>
          <a:p>
            <a:pPr marL="342900" indent="-342900" algn="just">
              <a:spcBef>
                <a:spcPct val="20000"/>
              </a:spcBef>
              <a:buFont typeface="Wingdings" panose="05000000000000000000" pitchFamily="2" charset="2"/>
              <a:buChar char="§"/>
              <a:defRPr/>
            </a:pPr>
            <a:r>
              <a:rPr lang="el-GR" sz="2400" b="1" dirty="0" smtClean="0">
                <a:solidFill>
                  <a:schemeClr val="accent6">
                    <a:lumMod val="75000"/>
                  </a:schemeClr>
                </a:solidFill>
              </a:rPr>
              <a:t>Σχεδιασμός:</a:t>
            </a:r>
            <a:r>
              <a:rPr lang="en-GB" sz="2400" dirty="0" smtClean="0">
                <a:solidFill>
                  <a:schemeClr val="accent6">
                    <a:lumMod val="75000"/>
                  </a:schemeClr>
                </a:solidFill>
              </a:rPr>
              <a:t> </a:t>
            </a:r>
            <a:r>
              <a:rPr lang="el-GR" sz="2000" dirty="0" smtClean="0"/>
              <a:t>Καθορισμός </a:t>
            </a:r>
            <a:r>
              <a:rPr lang="el-GR" sz="2000" dirty="0"/>
              <a:t>αναγκών, στόχων, </a:t>
            </a:r>
            <a:r>
              <a:rPr lang="el-GR" sz="2000" dirty="0" smtClean="0"/>
              <a:t>αναμενόμενων αποτελεσμάτων</a:t>
            </a:r>
            <a:r>
              <a:rPr lang="el-GR" sz="2000" dirty="0"/>
              <a:t>, μορφών δραστηριοτήτων, χρονοδιαγράμματος</a:t>
            </a:r>
          </a:p>
          <a:p>
            <a:pPr algn="just">
              <a:spcBef>
                <a:spcPct val="20000"/>
              </a:spcBef>
              <a:defRPr/>
            </a:pPr>
            <a:endParaRPr lang="el-GR" sz="800" dirty="0"/>
          </a:p>
          <a:p>
            <a:pPr marL="342900" indent="-342900" algn="just">
              <a:spcBef>
                <a:spcPct val="20000"/>
              </a:spcBef>
              <a:buFont typeface="Wingdings" panose="05000000000000000000" pitchFamily="2" charset="2"/>
              <a:buChar char="§"/>
              <a:defRPr/>
            </a:pPr>
            <a:r>
              <a:rPr lang="el-GR" sz="2400" b="1" dirty="0">
                <a:solidFill>
                  <a:schemeClr val="accent6">
                    <a:lumMod val="75000"/>
                  </a:schemeClr>
                </a:solidFill>
              </a:rPr>
              <a:t>Προετοιμασία: </a:t>
            </a:r>
            <a:r>
              <a:rPr lang="el-GR" sz="2000" dirty="0"/>
              <a:t>Προσδιορισμός δραστηριοτήτων, κατάρτιση προγράμματος εργασίας, πρακτικές ρυθμίσεις, καθορισμός ομάδων-στόχων των προβλεπόμενων δραστηριοτήτων, κατάρτιση συμφωνιών με τους εταίρους </a:t>
            </a:r>
            <a:r>
              <a:rPr lang="el-GR" sz="2000" dirty="0" smtClean="0"/>
              <a:t>κ.λπ</a:t>
            </a:r>
            <a:r>
              <a:rPr lang="el-GR" sz="2000" dirty="0"/>
              <a:t>. </a:t>
            </a:r>
          </a:p>
          <a:p>
            <a:pPr algn="just">
              <a:spcBef>
                <a:spcPct val="20000"/>
              </a:spcBef>
              <a:defRPr/>
            </a:pPr>
            <a:endParaRPr lang="el-GR" sz="800" dirty="0"/>
          </a:p>
          <a:p>
            <a:pPr marL="342900" indent="-342900" algn="just">
              <a:spcBef>
                <a:spcPct val="20000"/>
              </a:spcBef>
              <a:buFont typeface="Wingdings" panose="05000000000000000000" pitchFamily="2" charset="2"/>
              <a:buChar char="§"/>
              <a:defRPr/>
            </a:pPr>
            <a:r>
              <a:rPr lang="el-GR" sz="2400" b="1" dirty="0">
                <a:solidFill>
                  <a:schemeClr val="accent6">
                    <a:lumMod val="75000"/>
                  </a:schemeClr>
                </a:solidFill>
              </a:rPr>
              <a:t>Υλοποίηση των δραστηριοτήτων </a:t>
            </a:r>
          </a:p>
          <a:p>
            <a:pPr algn="just">
              <a:spcBef>
                <a:spcPct val="20000"/>
              </a:spcBef>
              <a:defRPr/>
            </a:pPr>
            <a:endParaRPr lang="el-GR" sz="800" dirty="0"/>
          </a:p>
          <a:p>
            <a:pPr marL="342900" indent="-342900" algn="just">
              <a:spcBef>
                <a:spcPct val="20000"/>
              </a:spcBef>
              <a:buFont typeface="Wingdings" panose="05000000000000000000" pitchFamily="2" charset="2"/>
              <a:buChar char="§"/>
              <a:defRPr/>
            </a:pPr>
            <a:r>
              <a:rPr lang="el-GR" sz="2400" b="1" dirty="0">
                <a:solidFill>
                  <a:schemeClr val="accent6">
                    <a:lumMod val="75000"/>
                  </a:schemeClr>
                </a:solidFill>
              </a:rPr>
              <a:t>Παρακολούθηση: </a:t>
            </a:r>
            <a:r>
              <a:rPr lang="el-GR" sz="2000" dirty="0"/>
              <a:t>Αξιολόγηση των δραστηριοτήτων και του αντίκτυπού </a:t>
            </a:r>
          </a:p>
          <a:p>
            <a:pPr algn="just">
              <a:spcBef>
                <a:spcPct val="20000"/>
              </a:spcBef>
              <a:defRPr/>
            </a:pPr>
            <a:r>
              <a:rPr lang="el-GR" sz="2000" dirty="0"/>
              <a:t>       τους σε διάφορα επίπεδα, χρήση των αποτελεσμάτων του σχεδίου</a:t>
            </a:r>
            <a:endParaRPr lang="en-GB" sz="2000" b="1" dirty="0"/>
          </a:p>
        </p:txBody>
      </p:sp>
    </p:spTree>
    <p:extLst>
      <p:ext uri="{BB962C8B-B14F-4D97-AF65-F5344CB8AC3E}">
        <p14:creationId xmlns:p14="http://schemas.microsoft.com/office/powerpoint/2010/main" val="17390874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59295" y="-28957"/>
            <a:ext cx="11408014"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a:t>
            </a:r>
            <a:r>
              <a:rPr lang="el-GR" sz="3000" dirty="0" smtClean="0">
                <a:solidFill>
                  <a:schemeClr val="bg1"/>
                </a:solidFill>
                <a:latin typeface="Century Gothic" panose="020B0502020202020204" pitchFamily="34" charset="0"/>
              </a:rPr>
              <a:t>Μικρής Κλίμακας </a:t>
            </a:r>
            <a:r>
              <a:rPr lang="el-GR" sz="3000" dirty="0">
                <a:solidFill>
                  <a:schemeClr val="bg1"/>
                </a:solidFill>
                <a:latin typeface="Century Gothic" panose="020B0502020202020204" pitchFamily="34" charset="0"/>
              </a:rPr>
              <a:t>– </a:t>
            </a:r>
            <a:r>
              <a:rPr lang="el-GR" sz="3000" dirty="0" smtClean="0">
                <a:solidFill>
                  <a:schemeClr val="bg1"/>
                </a:solidFill>
                <a:latin typeface="Century Gothic" panose="020B0502020202020204" pitchFamily="34" charset="0"/>
              </a:rPr>
              <a:t>Αναζήτηση Εταίρων </a:t>
            </a:r>
            <a:endParaRPr lang="en-GB" sz="3000" dirty="0">
              <a:solidFill>
                <a:schemeClr val="bg1"/>
              </a:solidFill>
              <a:latin typeface="Century Gothic" panose="020B0502020202020204" pitchFamily="34" charset="0"/>
            </a:endParaRPr>
          </a:p>
        </p:txBody>
      </p:sp>
      <p:sp>
        <p:nvSpPr>
          <p:cNvPr id="7" name="Content Placeholder 2"/>
          <p:cNvSpPr txBox="1">
            <a:spLocks/>
          </p:cNvSpPr>
          <p:nvPr/>
        </p:nvSpPr>
        <p:spPr>
          <a:xfrm>
            <a:off x="560070" y="1083630"/>
            <a:ext cx="11029950" cy="5488620"/>
          </a:xfrm>
          <a:prstGeom prst="rect">
            <a:avLst/>
          </a:prstGeom>
        </p:spPr>
        <p:txBody>
          <a:bodyPr/>
          <a:lstStyle/>
          <a:p>
            <a:pPr marL="285750" indent="-285750" algn="just">
              <a:spcBef>
                <a:spcPct val="20000"/>
              </a:spcBef>
              <a:buFont typeface="Wingdings" panose="05000000000000000000" pitchFamily="2" charset="2"/>
              <a:buChar char="ü"/>
              <a:defRPr/>
            </a:pPr>
            <a:r>
              <a:rPr lang="el-GR" sz="2000" b="1" i="1" dirty="0">
                <a:solidFill>
                  <a:srgbClr val="008080"/>
                </a:solidFill>
                <a:ea typeface="Verdana" panose="020B0604030504040204" pitchFamily="34" charset="0"/>
              </a:rPr>
              <a:t>Σεμινάρια </a:t>
            </a:r>
            <a:r>
              <a:rPr lang="el-GR" sz="2000" b="1" i="1" dirty="0" smtClean="0">
                <a:solidFill>
                  <a:srgbClr val="008080"/>
                </a:solidFill>
                <a:ea typeface="Verdana" panose="020B0604030504040204" pitchFamily="34" charset="0"/>
              </a:rPr>
              <a:t>Επαφών-Τ</a:t>
            </a:r>
            <a:r>
              <a:rPr lang="en-US" sz="2000" b="1" i="1" dirty="0" smtClean="0">
                <a:solidFill>
                  <a:srgbClr val="008080"/>
                </a:solidFill>
                <a:ea typeface="Verdana" panose="020B0604030504040204" pitchFamily="34" charset="0"/>
              </a:rPr>
              <a:t>CA</a:t>
            </a:r>
            <a:r>
              <a:rPr lang="el-GR" sz="2000" b="1" i="1" dirty="0" smtClean="0">
                <a:solidFill>
                  <a:srgbClr val="008080"/>
                </a:solidFill>
                <a:ea typeface="Verdana" panose="020B0604030504040204" pitchFamily="34" charset="0"/>
              </a:rPr>
              <a:t>: </a:t>
            </a:r>
            <a:r>
              <a:rPr lang="el-GR" sz="2000" dirty="0">
                <a:ea typeface="Verdana" panose="020B0604030504040204" pitchFamily="34" charset="0"/>
              </a:rPr>
              <a:t>Διοργανώνονται από τις διάφορες Εθνικές Υπηρεσίες των Χωρών του Προγράμματος. Ανακοινώνονται στην </a:t>
            </a:r>
            <a:r>
              <a:rPr lang="el-GR" sz="2000" dirty="0">
                <a:solidFill>
                  <a:prstClr val="black"/>
                </a:solidFill>
                <a:ea typeface="Verdana" panose="020B0604030504040204" pitchFamily="34" charset="0"/>
                <a:hlinkClick r:id="rId3"/>
              </a:rPr>
              <a:t>Ιστοσελίδα του ΙΔΕΠ</a:t>
            </a:r>
            <a:r>
              <a:rPr lang="el-GR" sz="2000" dirty="0">
                <a:solidFill>
                  <a:prstClr val="black"/>
                </a:solidFill>
                <a:ea typeface="Verdana" panose="020B0604030504040204" pitchFamily="34" charset="0"/>
              </a:rPr>
              <a:t> </a:t>
            </a:r>
            <a:r>
              <a:rPr lang="el-GR" sz="2000" dirty="0">
                <a:ea typeface="Verdana" panose="020B0604030504040204" pitchFamily="34" charset="0"/>
              </a:rPr>
              <a:t>και στη σελίδα </a:t>
            </a:r>
            <a:r>
              <a:rPr lang="en-US" sz="2000" dirty="0">
                <a:solidFill>
                  <a:prstClr val="black"/>
                </a:solidFill>
                <a:ea typeface="Verdana" panose="020B0604030504040204" pitchFamily="34" charset="0"/>
                <a:hlinkClick r:id="rId4"/>
              </a:rPr>
              <a:t>Facebook</a:t>
            </a:r>
            <a:r>
              <a:rPr lang="en-US" sz="2000" dirty="0">
                <a:solidFill>
                  <a:prstClr val="black"/>
                </a:solidFill>
                <a:ea typeface="Verdana" panose="020B0604030504040204" pitchFamily="34" charset="0"/>
              </a:rPr>
              <a:t> </a:t>
            </a:r>
            <a:r>
              <a:rPr lang="el-GR" sz="2000" dirty="0">
                <a:ea typeface="Verdana" panose="020B0604030504040204" pitchFamily="34" charset="0"/>
              </a:rPr>
              <a:t>του ΙΔΕΠ Διά Βίου Μάθησης</a:t>
            </a:r>
          </a:p>
          <a:p>
            <a:pPr algn="just">
              <a:spcBef>
                <a:spcPct val="20000"/>
              </a:spcBef>
              <a:defRPr/>
            </a:pPr>
            <a:endParaRPr lang="el-GR" sz="500" dirty="0">
              <a:solidFill>
                <a:prstClr val="black"/>
              </a:solidFill>
              <a:ea typeface="Verdana" panose="020B0604030504040204" pitchFamily="34" charset="0"/>
              <a:hlinkClick r:id="rId5"/>
            </a:endParaRPr>
          </a:p>
          <a:p>
            <a:pPr marL="285750" indent="-285750" algn="just">
              <a:spcBef>
                <a:spcPct val="20000"/>
              </a:spcBef>
              <a:buFont typeface="Wingdings" panose="05000000000000000000" pitchFamily="2" charset="2"/>
              <a:buChar char="ü"/>
              <a:defRPr/>
            </a:pPr>
            <a:r>
              <a:rPr lang="en-GB" sz="2000" dirty="0">
                <a:solidFill>
                  <a:prstClr val="black"/>
                </a:solidFill>
                <a:ea typeface="Verdana" panose="020B0604030504040204" pitchFamily="34" charset="0"/>
                <a:hlinkClick r:id="rId5"/>
              </a:rPr>
              <a:t>Erasmus+ Projects Results Platform </a:t>
            </a:r>
            <a:endParaRPr lang="el-GR" sz="2000" dirty="0">
              <a:solidFill>
                <a:prstClr val="black"/>
              </a:solidFill>
              <a:ea typeface="Verdana" panose="020B0604030504040204" pitchFamily="34" charset="0"/>
            </a:endParaRPr>
          </a:p>
          <a:p>
            <a:pPr algn="just">
              <a:spcBef>
                <a:spcPct val="20000"/>
              </a:spcBef>
              <a:defRPr/>
            </a:pPr>
            <a:endParaRPr lang="el-GR" sz="500" b="1" i="1" dirty="0">
              <a:solidFill>
                <a:prstClr val="black"/>
              </a:solidFill>
              <a:ea typeface="Verdana" panose="020B0604030504040204" pitchFamily="34" charset="0"/>
            </a:endParaRPr>
          </a:p>
          <a:p>
            <a:pPr marL="285750" indent="-285750" algn="just">
              <a:spcBef>
                <a:spcPct val="20000"/>
              </a:spcBef>
              <a:buFont typeface="Wingdings" panose="05000000000000000000" pitchFamily="2" charset="2"/>
              <a:buChar char="ü"/>
              <a:defRPr/>
            </a:pPr>
            <a:r>
              <a:rPr lang="el-GR" sz="2000" b="1" dirty="0">
                <a:solidFill>
                  <a:srgbClr val="008080"/>
                </a:solidFill>
                <a:ea typeface="Verdana" panose="020B0604030504040204" pitchFamily="34" charset="0"/>
              </a:rPr>
              <a:t>Ιδιωτικές πρωτοβουλίες</a:t>
            </a:r>
            <a:r>
              <a:rPr lang="el-GR" sz="2000" dirty="0">
                <a:solidFill>
                  <a:srgbClr val="008080"/>
                </a:solidFill>
                <a:ea typeface="Verdana" panose="020B0604030504040204" pitchFamily="34" charset="0"/>
              </a:rPr>
              <a:t>, </a:t>
            </a:r>
            <a:r>
              <a:rPr lang="el-GR" sz="2000" dirty="0">
                <a:ea typeface="Verdana" panose="020B0604030504040204" pitchFamily="34" charset="0"/>
              </a:rPr>
              <a:t>όπως</a:t>
            </a:r>
          </a:p>
          <a:p>
            <a:pPr marL="285750" indent="-285750" algn="just">
              <a:spcBef>
                <a:spcPct val="20000"/>
              </a:spcBef>
              <a:buFont typeface="Wingdings" panose="05000000000000000000" pitchFamily="2" charset="2"/>
              <a:buChar char="§"/>
              <a:defRPr/>
            </a:pPr>
            <a:r>
              <a:rPr lang="el-GR" sz="2000" dirty="0">
                <a:ea typeface="Verdana" panose="020B0604030504040204" pitchFamily="34" charset="0"/>
              </a:rPr>
              <a:t>Ομάδες στο </a:t>
            </a:r>
            <a:r>
              <a:rPr lang="en-US" sz="2000" dirty="0">
                <a:ea typeface="Verdana" panose="020B0604030504040204" pitchFamily="34" charset="0"/>
              </a:rPr>
              <a:t>Facebook </a:t>
            </a:r>
            <a:endParaRPr lang="el-GR" sz="2000" dirty="0">
              <a:ea typeface="Verdana" panose="020B0604030504040204" pitchFamily="34" charset="0"/>
            </a:endParaRPr>
          </a:p>
          <a:p>
            <a:pPr marL="285750" indent="-285750" algn="just">
              <a:spcBef>
                <a:spcPct val="20000"/>
              </a:spcBef>
              <a:buFont typeface="Wingdings" panose="05000000000000000000" pitchFamily="2" charset="2"/>
              <a:buChar char="§"/>
              <a:defRPr/>
            </a:pPr>
            <a:r>
              <a:rPr lang="el-GR" sz="2000" dirty="0">
                <a:ea typeface="Verdana" panose="020B0604030504040204" pitchFamily="34" charset="0"/>
              </a:rPr>
              <a:t>Ομάδες στο </a:t>
            </a:r>
            <a:r>
              <a:rPr lang="en-US" sz="2000" dirty="0">
                <a:ea typeface="Verdana" panose="020B0604030504040204" pitchFamily="34" charset="0"/>
              </a:rPr>
              <a:t>LinkedIn</a:t>
            </a:r>
            <a:endParaRPr lang="el-GR" sz="2000" dirty="0">
              <a:ea typeface="Verdana" panose="020B0604030504040204" pitchFamily="34" charset="0"/>
            </a:endParaRPr>
          </a:p>
          <a:p>
            <a:pPr algn="just">
              <a:spcBef>
                <a:spcPct val="20000"/>
              </a:spcBef>
              <a:buClr>
                <a:srgbClr val="01A6C7"/>
              </a:buClr>
              <a:defRPr/>
            </a:pPr>
            <a:endParaRPr lang="el-GR" sz="500" dirty="0">
              <a:solidFill>
                <a:prstClr val="black"/>
              </a:solidFill>
              <a:ea typeface="Verdana" panose="020B0604030504040204" pitchFamily="34" charset="0"/>
            </a:endParaRPr>
          </a:p>
          <a:p>
            <a:pPr marL="285750" indent="-285750" algn="just">
              <a:spcBef>
                <a:spcPct val="20000"/>
              </a:spcBef>
              <a:buFont typeface="Wingdings" panose="05000000000000000000" pitchFamily="2" charset="2"/>
              <a:buChar char="ü"/>
              <a:defRPr/>
            </a:pPr>
            <a:r>
              <a:rPr lang="el-GR" sz="2000" b="1" dirty="0">
                <a:solidFill>
                  <a:srgbClr val="008080"/>
                </a:solidFill>
                <a:ea typeface="Verdana" panose="020B0604030504040204" pitchFamily="34" charset="0"/>
              </a:rPr>
              <a:t>Προσωπικές επαφές</a:t>
            </a:r>
            <a:r>
              <a:rPr lang="el-GR" sz="2000" dirty="0">
                <a:solidFill>
                  <a:srgbClr val="008080"/>
                </a:solidFill>
                <a:ea typeface="Verdana" panose="020B0604030504040204" pitchFamily="34" charset="0"/>
              </a:rPr>
              <a:t>, </a:t>
            </a:r>
            <a:r>
              <a:rPr lang="el-GR" sz="2000" dirty="0">
                <a:ea typeface="Verdana" panose="020B0604030504040204" pitchFamily="34" charset="0"/>
              </a:rPr>
              <a:t>που αποκτήθηκαν μέσω:</a:t>
            </a:r>
          </a:p>
          <a:p>
            <a:pPr marL="342900" indent="-342900" algn="just">
              <a:spcBef>
                <a:spcPct val="20000"/>
              </a:spcBef>
              <a:buFont typeface="Wingdings" panose="05000000000000000000" pitchFamily="2" charset="2"/>
              <a:buChar char="§"/>
              <a:defRPr/>
            </a:pPr>
            <a:r>
              <a:rPr lang="el-GR" sz="2000" dirty="0">
                <a:ea typeface="Verdana" panose="020B0604030504040204" pitchFamily="34" charset="0"/>
              </a:rPr>
              <a:t>Συμμετοχής σε προηγούμενο </a:t>
            </a:r>
            <a:r>
              <a:rPr lang="en-US" sz="2000" dirty="0">
                <a:ea typeface="Verdana" panose="020B0604030504040204" pitchFamily="34" charset="0"/>
              </a:rPr>
              <a:t>Erasmus+</a:t>
            </a:r>
            <a:r>
              <a:rPr lang="el-GR" sz="2000" dirty="0">
                <a:ea typeface="Verdana" panose="020B0604030504040204" pitchFamily="34" charset="0"/>
              </a:rPr>
              <a:t> ή </a:t>
            </a:r>
            <a:r>
              <a:rPr lang="en-US" sz="2000" dirty="0">
                <a:ea typeface="Verdana" panose="020B0604030504040204" pitchFamily="34" charset="0"/>
              </a:rPr>
              <a:t>LLP </a:t>
            </a:r>
            <a:r>
              <a:rPr lang="el-GR" sz="2000" dirty="0">
                <a:ea typeface="Verdana" panose="020B0604030504040204" pitchFamily="34" charset="0"/>
              </a:rPr>
              <a:t>Σχέδιο</a:t>
            </a:r>
          </a:p>
          <a:p>
            <a:pPr marL="342900" indent="-342900" algn="just">
              <a:spcBef>
                <a:spcPct val="20000"/>
              </a:spcBef>
              <a:buFont typeface="Wingdings" panose="05000000000000000000" pitchFamily="2" charset="2"/>
              <a:buChar char="§"/>
              <a:defRPr/>
            </a:pPr>
            <a:r>
              <a:rPr lang="el-GR" sz="2000" dirty="0">
                <a:ea typeface="Verdana" panose="020B0604030504040204" pitchFamily="34" charset="0"/>
              </a:rPr>
              <a:t>Συμμετοχής σε άλλο χρηματοδοτούμενο Πρόγραμμα</a:t>
            </a:r>
          </a:p>
          <a:p>
            <a:pPr algn="just">
              <a:spcBef>
                <a:spcPct val="20000"/>
              </a:spcBef>
              <a:defRPr/>
            </a:pPr>
            <a:endParaRPr lang="el-GR" sz="500" dirty="0">
              <a:ea typeface="Verdana" panose="020B0604030504040204" pitchFamily="34" charset="0"/>
            </a:endParaRPr>
          </a:p>
          <a:p>
            <a:pPr marL="285750" indent="-285750" algn="just">
              <a:spcBef>
                <a:spcPct val="20000"/>
              </a:spcBef>
              <a:buFont typeface="Wingdings" panose="05000000000000000000" pitchFamily="2" charset="2"/>
              <a:buChar char="ü"/>
              <a:defRPr/>
            </a:pPr>
            <a:r>
              <a:rPr lang="el-GR" sz="2000" b="1" dirty="0">
                <a:solidFill>
                  <a:srgbClr val="008080"/>
                </a:solidFill>
                <a:ea typeface="Verdana" panose="020B0604030504040204" pitchFamily="34" charset="0"/>
              </a:rPr>
              <a:t>Ευρωπαϊκές Πλατφόρμες </a:t>
            </a:r>
            <a:r>
              <a:rPr lang="en-GB" sz="2000" b="1" dirty="0">
                <a:ea typeface="Verdana" panose="020B0604030504040204" pitchFamily="34" charset="0"/>
              </a:rPr>
              <a:t>eTwinning + School Education Gateway</a:t>
            </a:r>
            <a:r>
              <a:rPr lang="el-GR" sz="2000" b="1" dirty="0">
                <a:ea typeface="Verdana" panose="020B0604030504040204" pitchFamily="34" charset="0"/>
              </a:rPr>
              <a:t> </a:t>
            </a:r>
            <a:r>
              <a:rPr lang="en-GB" sz="2000" dirty="0">
                <a:ea typeface="Verdana" panose="020B0604030504040204" pitchFamily="34" charset="0"/>
              </a:rPr>
              <a:t>(</a:t>
            </a:r>
            <a:r>
              <a:rPr lang="el-GR" sz="2000" dirty="0">
                <a:ea typeface="Verdana" panose="020B0604030504040204" pitchFamily="34" charset="0"/>
              </a:rPr>
              <a:t>Για σχολεία) </a:t>
            </a:r>
          </a:p>
          <a:p>
            <a:pPr algn="just">
              <a:spcBef>
                <a:spcPct val="20000"/>
              </a:spcBef>
              <a:defRPr/>
            </a:pPr>
            <a:r>
              <a:rPr lang="el-GR" sz="2000" dirty="0">
                <a:ea typeface="Verdana" panose="020B0604030504040204" pitchFamily="34" charset="0"/>
              </a:rPr>
              <a:t>      και</a:t>
            </a:r>
            <a:r>
              <a:rPr lang="el-GR" sz="2000" dirty="0">
                <a:solidFill>
                  <a:srgbClr val="FF0000"/>
                </a:solidFill>
                <a:ea typeface="Verdana" panose="020B0604030504040204" pitchFamily="34" charset="0"/>
              </a:rPr>
              <a:t> </a:t>
            </a:r>
            <a:r>
              <a:rPr lang="en-GB" sz="2000" b="1" dirty="0">
                <a:ea typeface="Verdana" panose="020B0604030504040204" pitchFamily="34" charset="0"/>
              </a:rPr>
              <a:t>EPALE </a:t>
            </a:r>
            <a:r>
              <a:rPr lang="en-GB" sz="2000" dirty="0">
                <a:ea typeface="Verdana" panose="020B0604030504040204" pitchFamily="34" charset="0"/>
              </a:rPr>
              <a:t>(</a:t>
            </a:r>
            <a:r>
              <a:rPr lang="el-GR" sz="2000" dirty="0">
                <a:ea typeface="Verdana" panose="020B0604030504040204" pitchFamily="34" charset="0"/>
              </a:rPr>
              <a:t>Για Εκπαίδευση Ενηλίκων και </a:t>
            </a:r>
            <a:r>
              <a:rPr lang="el-GR" sz="2000" dirty="0" smtClean="0">
                <a:ea typeface="Verdana" panose="020B0604030504040204" pitchFamily="34" charset="0"/>
              </a:rPr>
              <a:t>Επαγγελματική Εκπαίδευση και Κατάρτιση</a:t>
            </a:r>
            <a:r>
              <a:rPr lang="el-GR" sz="2000" dirty="0" smtClean="0"/>
              <a:t>)</a:t>
            </a:r>
            <a:endParaRPr lang="en-GB" sz="2000" dirty="0"/>
          </a:p>
        </p:txBody>
      </p:sp>
    </p:spTree>
    <p:extLst>
      <p:ext uri="{BB962C8B-B14F-4D97-AF65-F5344CB8AC3E}">
        <p14:creationId xmlns:p14="http://schemas.microsoft.com/office/powerpoint/2010/main" val="17008658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88240" y="13895"/>
            <a:ext cx="11532706"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a:t>
            </a:r>
            <a:r>
              <a:rPr lang="el-GR" sz="3000" dirty="0" smtClean="0">
                <a:solidFill>
                  <a:schemeClr val="bg1"/>
                </a:solidFill>
                <a:latin typeface="Century Gothic" panose="020B0502020202020204" pitchFamily="34" charset="0"/>
              </a:rPr>
              <a:t>Μικρής Κλίμακας </a:t>
            </a:r>
            <a:r>
              <a:rPr lang="el-GR" sz="3000" dirty="0">
                <a:solidFill>
                  <a:schemeClr val="bg1"/>
                </a:solidFill>
                <a:latin typeface="Century Gothic" panose="020B0502020202020204" pitchFamily="34" charset="0"/>
              </a:rPr>
              <a:t>– </a:t>
            </a:r>
            <a:r>
              <a:rPr lang="el-GR" sz="3000" dirty="0" smtClean="0">
                <a:solidFill>
                  <a:schemeClr val="bg1"/>
                </a:solidFill>
                <a:latin typeface="Century Gothic" panose="020B0502020202020204" pitchFamily="34" charset="0"/>
              </a:rPr>
              <a:t>Κανόνες Χρηματοδότησης</a:t>
            </a:r>
            <a:endParaRPr lang="en-GB" sz="3000" dirty="0">
              <a:solidFill>
                <a:schemeClr val="bg1"/>
              </a:solidFill>
              <a:latin typeface="Century Gothic" panose="020B0502020202020204" pitchFamily="34" charset="0"/>
            </a:endParaRPr>
          </a:p>
        </p:txBody>
      </p:sp>
      <p:sp>
        <p:nvSpPr>
          <p:cNvPr id="2" name="TextBox 1"/>
          <p:cNvSpPr txBox="1"/>
          <p:nvPr/>
        </p:nvSpPr>
        <p:spPr>
          <a:xfrm>
            <a:off x="409074" y="1211580"/>
            <a:ext cx="11201400" cy="830997"/>
          </a:xfrm>
          <a:prstGeom prst="rect">
            <a:avLst/>
          </a:prstGeom>
          <a:noFill/>
        </p:spPr>
        <p:txBody>
          <a:bodyPr wrap="square" rtlCol="0">
            <a:spAutoFit/>
          </a:bodyPr>
          <a:lstStyle/>
          <a:p>
            <a:pPr lvl="0">
              <a:defRPr/>
            </a:pPr>
            <a:r>
              <a:rPr lang="el-GR" sz="2400" b="1" dirty="0" smtClean="0">
                <a:ea typeface="Verdana" panose="020B0604030504040204" pitchFamily="34" charset="0"/>
              </a:rPr>
              <a:t>Μηχανισμός Χρηματοδότησης</a:t>
            </a:r>
            <a:r>
              <a:rPr lang="en-US" sz="2400" b="1" dirty="0" smtClean="0">
                <a:ea typeface="Verdana" panose="020B0604030504040204" pitchFamily="34" charset="0"/>
              </a:rPr>
              <a:t> </a:t>
            </a:r>
            <a:r>
              <a:rPr lang="el-GR" sz="2400" b="1" dirty="0" smtClean="0">
                <a:ea typeface="Verdana" panose="020B0604030504040204" pitchFamily="34" charset="0"/>
              </a:rPr>
              <a:t>: </a:t>
            </a:r>
            <a:r>
              <a:rPr lang="el-GR" sz="2400" i="1" dirty="0" smtClean="0">
                <a:solidFill>
                  <a:schemeClr val="accent6">
                    <a:lumMod val="75000"/>
                  </a:schemeClr>
                </a:solidFill>
                <a:ea typeface="Verdana" panose="020B0604030504040204" pitchFamily="34" charset="0"/>
              </a:rPr>
              <a:t>Ένα </a:t>
            </a:r>
            <a:r>
              <a:rPr lang="el-GR" sz="2400" i="1" dirty="0">
                <a:solidFill>
                  <a:schemeClr val="accent6">
                    <a:lumMod val="75000"/>
                  </a:schemeClr>
                </a:solidFill>
                <a:ea typeface="Verdana" panose="020B0604030504040204" pitchFamily="34" charset="0"/>
              </a:rPr>
              <a:t>προκαθορισμένο, κατ’ </a:t>
            </a:r>
            <a:r>
              <a:rPr lang="el-GR" sz="2400" i="1" dirty="0" err="1">
                <a:solidFill>
                  <a:schemeClr val="accent6">
                    <a:lumMod val="75000"/>
                  </a:schemeClr>
                </a:solidFill>
                <a:ea typeface="Verdana" panose="020B0604030504040204" pitchFamily="34" charset="0"/>
              </a:rPr>
              <a:t>αποκοπήν</a:t>
            </a:r>
            <a:r>
              <a:rPr lang="el-GR" sz="2400" i="1" dirty="0">
                <a:solidFill>
                  <a:schemeClr val="accent6">
                    <a:lumMod val="75000"/>
                  </a:schemeClr>
                </a:solidFill>
                <a:ea typeface="Verdana" panose="020B0604030504040204" pitchFamily="34" charset="0"/>
              </a:rPr>
              <a:t> </a:t>
            </a:r>
            <a:r>
              <a:rPr lang="el-GR" sz="2400" i="1" dirty="0" smtClean="0">
                <a:solidFill>
                  <a:schemeClr val="accent6">
                    <a:lumMod val="75000"/>
                  </a:schemeClr>
                </a:solidFill>
                <a:ea typeface="Verdana" panose="020B0604030504040204" pitchFamily="34" charset="0"/>
              </a:rPr>
              <a:t>ποσό, το οποίο καλύπτει όλες τις δραστηριότητες του Σχεδίου</a:t>
            </a:r>
            <a:endParaRPr lang="en-US" sz="2400" i="1" dirty="0">
              <a:solidFill>
                <a:schemeClr val="accent6">
                  <a:lumMod val="75000"/>
                </a:schemeClr>
              </a:solidFill>
              <a:ea typeface="Verdana" panose="020B0604030504040204" pitchFamily="34" charset="0"/>
            </a:endParaRPr>
          </a:p>
        </p:txBody>
      </p:sp>
      <p:sp>
        <p:nvSpPr>
          <p:cNvPr id="4" name="Rectangle 3"/>
          <p:cNvSpPr/>
          <p:nvPr/>
        </p:nvSpPr>
        <p:spPr>
          <a:xfrm>
            <a:off x="409074" y="2576033"/>
            <a:ext cx="8210550" cy="3139321"/>
          </a:xfrm>
          <a:prstGeom prst="rect">
            <a:avLst/>
          </a:prstGeom>
        </p:spPr>
        <p:txBody>
          <a:bodyPr wrap="square">
            <a:spAutoFit/>
          </a:bodyPr>
          <a:lstStyle/>
          <a:p>
            <a:pPr marL="285750" indent="-285750">
              <a:buFont typeface="Wingdings" panose="05000000000000000000" pitchFamily="2" charset="2"/>
              <a:buChar char="ü"/>
            </a:pPr>
            <a:r>
              <a:rPr lang="el-GR" sz="2200" dirty="0">
                <a:ea typeface="Verdana" panose="020B0604030504040204" pitchFamily="34" charset="0"/>
              </a:rPr>
              <a:t>Η συνολική χρηματοδότηση για τον συγκεκριμένο τύπο Σχεδίων μπορεί να ισούται με ένα από </a:t>
            </a:r>
            <a:r>
              <a:rPr lang="el-GR" sz="2200" dirty="0" smtClean="0">
                <a:ea typeface="Verdana" panose="020B0604030504040204" pitchFamily="34" charset="0"/>
              </a:rPr>
              <a:t>τα πιο </a:t>
            </a:r>
            <a:r>
              <a:rPr lang="el-GR" sz="2200" dirty="0">
                <a:ea typeface="Verdana" panose="020B0604030504040204" pitchFamily="34" charset="0"/>
              </a:rPr>
              <a:t>κάτω ποσά</a:t>
            </a:r>
            <a:r>
              <a:rPr lang="el-GR" sz="2200" dirty="0" smtClean="0">
                <a:ea typeface="Verdana" panose="020B0604030504040204" pitchFamily="34" charset="0"/>
              </a:rPr>
              <a:t>:</a:t>
            </a:r>
          </a:p>
          <a:p>
            <a:endParaRPr lang="el-GR" sz="2200" dirty="0">
              <a:ea typeface="Verdana" panose="020B0604030504040204" pitchFamily="34" charset="0"/>
            </a:endParaRPr>
          </a:p>
          <a:p>
            <a:endParaRPr lang="el-GR" sz="2200" dirty="0">
              <a:ea typeface="Verdana" panose="020B0604030504040204" pitchFamily="34" charset="0"/>
            </a:endParaRPr>
          </a:p>
          <a:p>
            <a:pPr marL="342900" indent="-342900">
              <a:buFont typeface="Wingdings" panose="05000000000000000000" pitchFamily="2" charset="2"/>
              <a:buChar char="§"/>
            </a:pPr>
            <a:r>
              <a:rPr lang="el-GR" sz="2200" b="1" dirty="0" smtClean="0">
                <a:solidFill>
                  <a:schemeClr val="accent6">
                    <a:lumMod val="75000"/>
                  </a:schemeClr>
                </a:solidFill>
                <a:ea typeface="Verdana" panose="020B0604030504040204" pitchFamily="34" charset="0"/>
              </a:rPr>
              <a:t>30 000 </a:t>
            </a:r>
            <a:r>
              <a:rPr lang="el-GR" sz="2200" b="1" dirty="0">
                <a:solidFill>
                  <a:schemeClr val="accent6">
                    <a:lumMod val="75000"/>
                  </a:schemeClr>
                </a:solidFill>
                <a:ea typeface="Verdana" panose="020B0604030504040204" pitchFamily="34" charset="0"/>
              </a:rPr>
              <a:t>Ευρώ</a:t>
            </a:r>
          </a:p>
          <a:p>
            <a:endParaRPr lang="el-GR" sz="2200" b="1" dirty="0">
              <a:solidFill>
                <a:schemeClr val="accent6">
                  <a:lumMod val="75000"/>
                </a:schemeClr>
              </a:solidFill>
              <a:ea typeface="Verdana" panose="020B0604030504040204" pitchFamily="34" charset="0"/>
            </a:endParaRPr>
          </a:p>
          <a:p>
            <a:pPr marL="342900" indent="-342900">
              <a:buFont typeface="Wingdings" panose="05000000000000000000" pitchFamily="2" charset="2"/>
              <a:buChar char="§"/>
            </a:pPr>
            <a:r>
              <a:rPr lang="el-GR" sz="2200" b="1" dirty="0" smtClean="0">
                <a:solidFill>
                  <a:schemeClr val="accent6">
                    <a:lumMod val="75000"/>
                  </a:schemeClr>
                </a:solidFill>
                <a:ea typeface="Verdana" panose="020B0604030504040204" pitchFamily="34" charset="0"/>
              </a:rPr>
              <a:t>60 </a:t>
            </a:r>
            <a:r>
              <a:rPr lang="el-GR" sz="2200" b="1" dirty="0">
                <a:solidFill>
                  <a:schemeClr val="accent6">
                    <a:lumMod val="75000"/>
                  </a:schemeClr>
                </a:solidFill>
                <a:ea typeface="Verdana" panose="020B0604030504040204" pitchFamily="34" charset="0"/>
              </a:rPr>
              <a:t>000 </a:t>
            </a:r>
            <a:r>
              <a:rPr lang="el-GR" sz="2200" b="1" dirty="0" smtClean="0">
                <a:solidFill>
                  <a:schemeClr val="accent6">
                    <a:lumMod val="75000"/>
                  </a:schemeClr>
                </a:solidFill>
                <a:ea typeface="Verdana" panose="020B0604030504040204" pitchFamily="34" charset="0"/>
              </a:rPr>
              <a:t>Ευρώ</a:t>
            </a:r>
          </a:p>
          <a:p>
            <a:endParaRPr lang="el-GR" sz="2200" b="1" dirty="0">
              <a:solidFill>
                <a:schemeClr val="accent6">
                  <a:lumMod val="75000"/>
                </a:schemeClr>
              </a:solidFill>
              <a:ea typeface="Verdana" panose="020B0604030504040204" pitchFamily="34" charset="0"/>
            </a:endParaRPr>
          </a:p>
          <a:p>
            <a:pPr marL="342900" indent="-342900">
              <a:buFont typeface="Wingdings" panose="05000000000000000000" pitchFamily="2" charset="2"/>
              <a:buChar char="§"/>
            </a:pPr>
            <a:endParaRPr lang="el-GR" sz="2200" dirty="0">
              <a:ea typeface="Verdana" panose="020B0604030504040204" pitchFamily="34" charset="0"/>
            </a:endParaRPr>
          </a:p>
        </p:txBody>
      </p:sp>
    </p:spTree>
    <p:extLst>
      <p:ext uri="{BB962C8B-B14F-4D97-AF65-F5344CB8AC3E}">
        <p14:creationId xmlns:p14="http://schemas.microsoft.com/office/powerpoint/2010/main" val="3528884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80921" y="27423"/>
            <a:ext cx="11532706"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a:t>
            </a:r>
            <a:r>
              <a:rPr lang="el-GR" sz="3000" dirty="0" smtClean="0">
                <a:solidFill>
                  <a:schemeClr val="bg1"/>
                </a:solidFill>
                <a:latin typeface="Century Gothic" panose="020B0502020202020204" pitchFamily="34" charset="0"/>
              </a:rPr>
              <a:t>Μικρής Κλίμακας </a:t>
            </a:r>
            <a:r>
              <a:rPr lang="el-GR" sz="3000" dirty="0">
                <a:solidFill>
                  <a:schemeClr val="bg1"/>
                </a:solidFill>
                <a:latin typeface="Century Gothic" panose="020B0502020202020204" pitchFamily="34" charset="0"/>
              </a:rPr>
              <a:t>– </a:t>
            </a:r>
            <a:r>
              <a:rPr lang="el-GR" sz="3000" dirty="0" smtClean="0">
                <a:solidFill>
                  <a:schemeClr val="bg1"/>
                </a:solidFill>
                <a:latin typeface="Century Gothic" panose="020B0502020202020204" pitchFamily="34" charset="0"/>
              </a:rPr>
              <a:t>Κανόνες Χρηματοδότησης</a:t>
            </a:r>
            <a:endParaRPr lang="en-GB" sz="3000" dirty="0">
              <a:solidFill>
                <a:schemeClr val="bg1"/>
              </a:solidFill>
              <a:latin typeface="Century Gothic" panose="020B0502020202020204" pitchFamily="34" charset="0"/>
            </a:endParaRPr>
          </a:p>
        </p:txBody>
      </p:sp>
      <p:sp>
        <p:nvSpPr>
          <p:cNvPr id="2" name="TextBox 1"/>
          <p:cNvSpPr txBox="1"/>
          <p:nvPr/>
        </p:nvSpPr>
        <p:spPr>
          <a:xfrm>
            <a:off x="960120" y="808531"/>
            <a:ext cx="9704070" cy="1015663"/>
          </a:xfrm>
          <a:prstGeom prst="rect">
            <a:avLst/>
          </a:prstGeom>
          <a:noFill/>
        </p:spPr>
        <p:txBody>
          <a:bodyPr wrap="square" rtlCol="0">
            <a:spAutoFit/>
          </a:bodyPr>
          <a:lstStyle/>
          <a:p>
            <a:pPr lvl="0">
              <a:defRPr/>
            </a:pPr>
            <a:r>
              <a:rPr lang="el-GR" sz="2200" b="1" i="1" dirty="0" smtClean="0">
                <a:solidFill>
                  <a:schemeClr val="accent6">
                    <a:lumMod val="75000"/>
                  </a:schemeClr>
                </a:solidFill>
                <a:latin typeface="Verdana" panose="020B0604030504040204" pitchFamily="34" charset="0"/>
                <a:ea typeface="Verdana" panose="020B0604030504040204" pitchFamily="34" charset="0"/>
              </a:rPr>
              <a:t>Πως να επιλέξετε το κατάλληλο κατ’ αποκοπή ποσό:</a:t>
            </a:r>
          </a:p>
          <a:p>
            <a:pPr marL="285750" lvl="0" indent="-285750">
              <a:buFont typeface="Arial" panose="020B0604020202020204" pitchFamily="34" charset="0"/>
              <a:buChar char="•"/>
              <a:defRPr/>
            </a:pPr>
            <a:endParaRPr lang="el-GR" i="1" dirty="0">
              <a:solidFill>
                <a:schemeClr val="accent6">
                  <a:lumMod val="75000"/>
                </a:schemeClr>
              </a:solidFill>
              <a:latin typeface="Verdana" panose="020B0604030504040204" pitchFamily="34" charset="0"/>
              <a:ea typeface="Verdana" panose="020B0604030504040204" pitchFamily="34" charset="0"/>
            </a:endParaRPr>
          </a:p>
          <a:p>
            <a:pPr lvl="0">
              <a:defRPr/>
            </a:pPr>
            <a:endParaRPr lang="en-US" i="1" dirty="0">
              <a:solidFill>
                <a:schemeClr val="accent6">
                  <a:lumMod val="75000"/>
                </a:schemeClr>
              </a:solidFill>
              <a:latin typeface="Verdana" panose="020B0604030504040204" pitchFamily="34" charset="0"/>
              <a:ea typeface="Verdana" panose="020B0604030504040204" pitchFamily="34" charset="0"/>
            </a:endParaRPr>
          </a:p>
        </p:txBody>
      </p:sp>
      <p:sp>
        <p:nvSpPr>
          <p:cNvPr id="4" name="Rectangle 3"/>
          <p:cNvSpPr/>
          <p:nvPr/>
        </p:nvSpPr>
        <p:spPr>
          <a:xfrm>
            <a:off x="1406054" y="1860590"/>
            <a:ext cx="9658186" cy="1600438"/>
          </a:xfrm>
          <a:prstGeom prst="rect">
            <a:avLst/>
          </a:prstGeom>
        </p:spPr>
        <p:txBody>
          <a:bodyPr wrap="square">
            <a:spAutoFit/>
          </a:bodyPr>
          <a:lstStyle/>
          <a:p>
            <a:endParaRPr lang="el-GR" sz="2000" dirty="0" smtClean="0">
              <a:latin typeface="Verdana" panose="020B0604030504040204" pitchFamily="34" charset="0"/>
              <a:ea typeface="Verdana" panose="020B0604030504040204" pitchFamily="34" charset="0"/>
            </a:endParaRPr>
          </a:p>
          <a:p>
            <a:endParaRPr lang="el-GR" sz="2000" dirty="0">
              <a:latin typeface="Verdana" panose="020B0604030504040204" pitchFamily="34" charset="0"/>
              <a:ea typeface="Verdana" panose="020B0604030504040204" pitchFamily="34" charset="0"/>
            </a:endParaRPr>
          </a:p>
          <a:p>
            <a:pPr marL="285750" indent="-285750">
              <a:buFont typeface="Wingdings" panose="05000000000000000000" pitchFamily="2" charset="2"/>
              <a:buChar char="ü"/>
            </a:pPr>
            <a:endParaRPr lang="el-GR" sz="2000" dirty="0">
              <a:latin typeface="Verdana" panose="020B0604030504040204" pitchFamily="34" charset="0"/>
              <a:ea typeface="Verdana" panose="020B0604030504040204" pitchFamily="34" charset="0"/>
            </a:endParaRPr>
          </a:p>
          <a:p>
            <a:endParaRPr lang="el-GR" sz="2000" dirty="0">
              <a:latin typeface="Verdana" panose="020B0604030504040204" pitchFamily="34" charset="0"/>
              <a:ea typeface="Verdana" panose="020B0604030504040204" pitchFamily="34" charset="0"/>
            </a:endParaRPr>
          </a:p>
          <a:p>
            <a:pPr marL="342900" indent="-342900">
              <a:buFont typeface="Wingdings" panose="05000000000000000000" pitchFamily="2" charset="2"/>
              <a:buChar char="§"/>
            </a:pPr>
            <a:endParaRPr lang="el-GR" dirty="0">
              <a:latin typeface="Verdana" panose="020B0604030504040204" pitchFamily="34" charset="0"/>
              <a:ea typeface="Verdana" panose="020B0604030504040204" pitchFamily="34" charset="0"/>
            </a:endParaRPr>
          </a:p>
        </p:txBody>
      </p:sp>
      <p:sp>
        <p:nvSpPr>
          <p:cNvPr id="6" name="Rectangle 5"/>
          <p:cNvSpPr/>
          <p:nvPr/>
        </p:nvSpPr>
        <p:spPr>
          <a:xfrm>
            <a:off x="4659629" y="3105928"/>
            <a:ext cx="6691994" cy="2950744"/>
          </a:xfrm>
          <a:prstGeom prst="rect">
            <a:avLst/>
          </a:prstGeom>
        </p:spPr>
        <p:txBody>
          <a:bodyPr wrap="square">
            <a:spAutoFit/>
          </a:bodyPr>
          <a:lstStyle/>
          <a:p>
            <a:pPr marL="342900" indent="-342900">
              <a:lnSpc>
                <a:spcPct val="150000"/>
              </a:lnSpc>
              <a:buFont typeface="Wingdings" panose="05000000000000000000" pitchFamily="2" charset="2"/>
              <a:buChar char="§"/>
            </a:pPr>
            <a:r>
              <a:rPr lang="el-GR" sz="2100" dirty="0">
                <a:ea typeface="Verdana" panose="020B0604030504040204" pitchFamily="34" charset="0"/>
              </a:rPr>
              <a:t>τις ανάγκες του σχεδίου</a:t>
            </a:r>
          </a:p>
          <a:p>
            <a:pPr marL="342900" indent="-342900">
              <a:lnSpc>
                <a:spcPct val="150000"/>
              </a:lnSpc>
              <a:buFont typeface="Wingdings" panose="05000000000000000000" pitchFamily="2" charset="2"/>
              <a:buChar char="§"/>
            </a:pPr>
            <a:r>
              <a:rPr lang="el-GR" sz="2100" dirty="0">
                <a:ea typeface="Verdana" panose="020B0604030504040204" pitchFamily="34" charset="0"/>
              </a:rPr>
              <a:t>τη διάρκεια του σχεδίου </a:t>
            </a:r>
          </a:p>
          <a:p>
            <a:pPr marL="285750" indent="-285750">
              <a:lnSpc>
                <a:spcPct val="150000"/>
              </a:lnSpc>
              <a:buFont typeface="Wingdings" panose="05000000000000000000" pitchFamily="2" charset="2"/>
              <a:buChar char="§"/>
            </a:pPr>
            <a:r>
              <a:rPr lang="el-GR" sz="2100" dirty="0">
                <a:ea typeface="Verdana" panose="020B0604030504040204" pitchFamily="34" charset="0"/>
              </a:rPr>
              <a:t> τη σύνθεση της κοινοπραξίας</a:t>
            </a:r>
          </a:p>
          <a:p>
            <a:pPr marL="285750" indent="-285750">
              <a:lnSpc>
                <a:spcPct val="150000"/>
              </a:lnSpc>
              <a:buFont typeface="Wingdings" panose="05000000000000000000" pitchFamily="2" charset="2"/>
              <a:buChar char="§"/>
            </a:pPr>
            <a:r>
              <a:rPr lang="el-GR" sz="2100" dirty="0">
                <a:ea typeface="Verdana" panose="020B0604030504040204" pitchFamily="34" charset="0"/>
              </a:rPr>
              <a:t> τον αριθμό και την πολυπλοκότητα των δραστηριοτήτων</a:t>
            </a:r>
          </a:p>
          <a:p>
            <a:pPr marL="285750" indent="-285750">
              <a:lnSpc>
                <a:spcPct val="150000"/>
              </a:lnSpc>
              <a:buFont typeface="Wingdings" panose="05000000000000000000" pitchFamily="2" charset="2"/>
              <a:buChar char="§"/>
            </a:pPr>
            <a:r>
              <a:rPr lang="el-GR" sz="2100" dirty="0">
                <a:ea typeface="Verdana" panose="020B0604030504040204" pitchFamily="34" charset="0"/>
              </a:rPr>
              <a:t> τον αριθμό των συμμετεχόντων στις δραστηριότητες</a:t>
            </a:r>
          </a:p>
          <a:p>
            <a:pPr marL="285750" indent="-285750">
              <a:lnSpc>
                <a:spcPct val="150000"/>
              </a:lnSpc>
              <a:buFont typeface="Wingdings" panose="05000000000000000000" pitchFamily="2" charset="2"/>
              <a:buChar char="§"/>
            </a:pPr>
            <a:r>
              <a:rPr lang="el-GR" sz="2100" dirty="0">
                <a:ea typeface="Verdana" panose="020B0604030504040204" pitchFamily="34" charset="0"/>
              </a:rPr>
              <a:t> τα αποτελέσματα του σχεδίου </a:t>
            </a:r>
          </a:p>
        </p:txBody>
      </p:sp>
      <p:sp>
        <p:nvSpPr>
          <p:cNvPr id="7" name="Rectangle 6"/>
          <p:cNvSpPr/>
          <p:nvPr/>
        </p:nvSpPr>
        <p:spPr>
          <a:xfrm>
            <a:off x="1004560" y="4301224"/>
            <a:ext cx="1896673" cy="369332"/>
          </a:xfrm>
          <a:prstGeom prst="rect">
            <a:avLst/>
          </a:prstGeom>
        </p:spPr>
        <p:txBody>
          <a:bodyPr wrap="none">
            <a:spAutoFit/>
          </a:bodyPr>
          <a:lstStyle/>
          <a:p>
            <a:pPr marL="285750" indent="-285750">
              <a:buFont typeface="Wingdings" panose="05000000000000000000" pitchFamily="2" charset="2"/>
              <a:buChar char="ü"/>
            </a:pPr>
            <a:r>
              <a:rPr lang="el-GR" dirty="0">
                <a:solidFill>
                  <a:srgbClr val="385723"/>
                </a:solidFill>
                <a:latin typeface="Verdana" panose="020B0604030504040204" pitchFamily="34" charset="0"/>
                <a:ea typeface="Verdana" panose="020B0604030504040204" pitchFamily="34" charset="0"/>
              </a:rPr>
              <a:t>Ανάλογα </a:t>
            </a:r>
            <a:r>
              <a:rPr lang="el-GR" dirty="0" smtClean="0">
                <a:solidFill>
                  <a:srgbClr val="385723"/>
                </a:solidFill>
                <a:latin typeface="Verdana" panose="020B0604030504040204" pitchFamily="34" charset="0"/>
                <a:ea typeface="Verdana" panose="020B0604030504040204" pitchFamily="34" charset="0"/>
              </a:rPr>
              <a:t>με </a:t>
            </a:r>
            <a:endParaRPr lang="el-GR" dirty="0">
              <a:solidFill>
                <a:srgbClr val="385723"/>
              </a:solidFill>
              <a:latin typeface="Verdana" panose="020B0604030504040204" pitchFamily="34" charset="0"/>
              <a:ea typeface="Verdana" panose="020B0604030504040204" pitchFamily="34" charset="0"/>
            </a:endParaRPr>
          </a:p>
        </p:txBody>
      </p:sp>
      <p:sp>
        <p:nvSpPr>
          <p:cNvPr id="9" name="Rectangle 8"/>
          <p:cNvSpPr/>
          <p:nvPr/>
        </p:nvSpPr>
        <p:spPr>
          <a:xfrm>
            <a:off x="960120" y="1756419"/>
            <a:ext cx="8309610" cy="369332"/>
          </a:xfrm>
          <a:prstGeom prst="rect">
            <a:avLst/>
          </a:prstGeom>
        </p:spPr>
        <p:txBody>
          <a:bodyPr wrap="square">
            <a:spAutoFit/>
          </a:bodyPr>
          <a:lstStyle/>
          <a:p>
            <a:pPr marL="285750" indent="-285750">
              <a:buFont typeface="Wingdings" panose="05000000000000000000" pitchFamily="2" charset="2"/>
              <a:buChar char="ü"/>
            </a:pPr>
            <a:r>
              <a:rPr lang="el-GR" dirty="0">
                <a:solidFill>
                  <a:srgbClr val="385723"/>
                </a:solidFill>
                <a:latin typeface="Verdana" panose="020B0604030504040204" pitchFamily="34" charset="0"/>
                <a:ea typeface="Verdana" panose="020B0604030504040204" pitchFamily="34" charset="0"/>
              </a:rPr>
              <a:t>Σύμφωνα </a:t>
            </a:r>
            <a:r>
              <a:rPr lang="el-GR" dirty="0" smtClean="0">
                <a:solidFill>
                  <a:srgbClr val="385723"/>
                </a:solidFill>
                <a:latin typeface="Verdana" panose="020B0604030504040204" pitchFamily="34" charset="0"/>
                <a:ea typeface="Verdana" panose="020B0604030504040204" pitchFamily="34" charset="0"/>
              </a:rPr>
              <a:t>με </a:t>
            </a:r>
            <a:r>
              <a:rPr lang="el-GR" dirty="0">
                <a:solidFill>
                  <a:srgbClr val="385723"/>
                </a:solidFill>
                <a:latin typeface="Verdana" panose="020B0604030504040204" pitchFamily="34" charset="0"/>
                <a:ea typeface="Verdana" panose="020B0604030504040204" pitchFamily="34" charset="0"/>
              </a:rPr>
              <a:t>τις αρχές </a:t>
            </a:r>
          </a:p>
        </p:txBody>
      </p:sp>
      <p:sp>
        <p:nvSpPr>
          <p:cNvPr id="10" name="Rectangle 9"/>
          <p:cNvSpPr/>
          <p:nvPr/>
        </p:nvSpPr>
        <p:spPr>
          <a:xfrm>
            <a:off x="4659629" y="1577898"/>
            <a:ext cx="6096000" cy="1061829"/>
          </a:xfrm>
          <a:prstGeom prst="rect">
            <a:avLst/>
          </a:prstGeom>
        </p:spPr>
        <p:txBody>
          <a:bodyPr>
            <a:spAutoFit/>
          </a:bodyPr>
          <a:lstStyle/>
          <a:p>
            <a:pPr marL="285750" indent="-285750">
              <a:buFont typeface="Wingdings" panose="05000000000000000000" pitchFamily="2" charset="2"/>
              <a:buChar char="§"/>
            </a:pPr>
            <a:r>
              <a:rPr lang="el-GR" sz="2100" dirty="0" smtClean="0">
                <a:ea typeface="Verdana" panose="020B0604030504040204" pitchFamily="34" charset="0"/>
              </a:rPr>
              <a:t>της οικονομίας,</a:t>
            </a:r>
          </a:p>
          <a:p>
            <a:pPr marL="285750" indent="-285750">
              <a:buFont typeface="Wingdings" panose="05000000000000000000" pitchFamily="2" charset="2"/>
              <a:buChar char="§"/>
            </a:pPr>
            <a:r>
              <a:rPr lang="el-GR" sz="2100" dirty="0" smtClean="0">
                <a:ea typeface="Verdana" panose="020B0604030504040204" pitchFamily="34" charset="0"/>
              </a:rPr>
              <a:t>της </a:t>
            </a:r>
            <a:r>
              <a:rPr lang="el-GR" sz="2100" dirty="0">
                <a:ea typeface="Verdana" panose="020B0604030504040204" pitchFamily="34" charset="0"/>
              </a:rPr>
              <a:t>αποδοτικότητας και </a:t>
            </a:r>
          </a:p>
          <a:p>
            <a:pPr marL="285750" indent="-285750">
              <a:buFont typeface="Wingdings" panose="05000000000000000000" pitchFamily="2" charset="2"/>
              <a:buChar char="§"/>
            </a:pPr>
            <a:r>
              <a:rPr lang="el-GR" sz="2100" dirty="0" smtClean="0">
                <a:ea typeface="Verdana" panose="020B0604030504040204" pitchFamily="34" charset="0"/>
              </a:rPr>
              <a:t>της </a:t>
            </a:r>
            <a:r>
              <a:rPr lang="el-GR" sz="2100" dirty="0">
                <a:ea typeface="Verdana" panose="020B0604030504040204" pitchFamily="34" charset="0"/>
              </a:rPr>
              <a:t>αποτελεσματικότητας </a:t>
            </a:r>
            <a:endParaRPr lang="en-US" sz="2100" dirty="0"/>
          </a:p>
        </p:txBody>
      </p:sp>
      <p:cxnSp>
        <p:nvCxnSpPr>
          <p:cNvPr id="13" name="Straight Connector 12"/>
          <p:cNvCxnSpPr/>
          <p:nvPr/>
        </p:nvCxnSpPr>
        <p:spPr>
          <a:xfrm>
            <a:off x="4324186" y="1577898"/>
            <a:ext cx="0" cy="1095706"/>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cxnSp>
        <p:nvCxnSpPr>
          <p:cNvPr id="14" name="Straight Connector 13"/>
          <p:cNvCxnSpPr/>
          <p:nvPr/>
        </p:nvCxnSpPr>
        <p:spPr>
          <a:xfrm>
            <a:off x="4324186" y="3105928"/>
            <a:ext cx="0" cy="3416320"/>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930053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815009" y="944217"/>
            <a:ext cx="10131665" cy="520838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l-GR" sz="2000" dirty="0" smtClean="0"/>
              <a:t>Μπορεί να υλοποιηθεί ένα ευρύ </a:t>
            </a:r>
            <a:r>
              <a:rPr lang="el-GR" sz="2000" dirty="0"/>
              <a:t>φάσμα </a:t>
            </a:r>
            <a:r>
              <a:rPr lang="el-GR" sz="2000" dirty="0" smtClean="0"/>
              <a:t>δραστηριοτήτων, από </a:t>
            </a:r>
            <a:r>
              <a:rPr lang="el-GR" sz="2000" dirty="0"/>
              <a:t>παραδοσιακές έως πιο δημιουργικές και καινοτόμες </a:t>
            </a:r>
            <a:r>
              <a:rPr lang="el-GR" sz="2000" dirty="0" smtClean="0"/>
              <a:t>δραστηριότητες</a:t>
            </a:r>
          </a:p>
          <a:p>
            <a:r>
              <a:rPr lang="el-GR" sz="2000" dirty="0" smtClean="0"/>
              <a:t>Δίνεται ευελιξία για επιλογή του βέλτιστου συνδυασμού για </a:t>
            </a:r>
            <a:r>
              <a:rPr lang="el-GR" sz="2000" dirty="0"/>
              <a:t>επίτευξη των στόχων του σχεδίου σε σχέση με το εύρος του και κατ’ αναλογία προς τις ικανότητες της </a:t>
            </a:r>
            <a:r>
              <a:rPr lang="el-GR" sz="2000" dirty="0" smtClean="0"/>
              <a:t>σύμπραξης</a:t>
            </a:r>
          </a:p>
          <a:p>
            <a:pPr marL="0" indent="0">
              <a:buNone/>
            </a:pPr>
            <a:endParaRPr lang="el-GR" sz="1000" dirty="0"/>
          </a:p>
          <a:p>
            <a:pPr lvl="1">
              <a:buFont typeface="Wingdings" panose="05000000000000000000" pitchFamily="2" charset="2"/>
              <a:buChar char="Ø"/>
            </a:pPr>
            <a:r>
              <a:rPr lang="el-GR" sz="2000" b="1" dirty="0"/>
              <a:t>Διαχείριση σχεδίου:</a:t>
            </a:r>
            <a:r>
              <a:rPr lang="el-GR" sz="2000" dirty="0"/>
              <a:t> δραστηριότητες που είναι απαραίτητες για τη διασφάλιση του κατάλληλου σχεδιασμού, της υλοποίησης και της παρακολούθησης των σχεδίων, περιλαμβανομένης της ομαλής και αποτελεσματικής συνεργασίας μεταξύ των εταίρων του σχεδίου.</a:t>
            </a:r>
          </a:p>
          <a:p>
            <a:pPr lvl="1">
              <a:buFont typeface="Wingdings" panose="05000000000000000000" pitchFamily="2" charset="2"/>
              <a:buChar char="Ø"/>
            </a:pPr>
            <a:r>
              <a:rPr lang="el-GR" sz="2000" b="1" dirty="0"/>
              <a:t>Δραστηριότητες υλοποίησης:</a:t>
            </a:r>
            <a:r>
              <a:rPr lang="el-GR" sz="2000" dirty="0"/>
              <a:t> μπορεί να περιλαμβάνουν εκδηλώσεις δικτύωσης και συναντήσεις για την ανταλλαγή γνώσεων, εμπειριών και πρακτικών και την ανάπτυξη αποτελεσμάτων</a:t>
            </a:r>
          </a:p>
          <a:p>
            <a:pPr lvl="1">
              <a:buFont typeface="Wingdings" panose="05000000000000000000" pitchFamily="2" charset="2"/>
              <a:buChar char="Ø"/>
            </a:pPr>
            <a:r>
              <a:rPr lang="el-GR" sz="2000" b="1" dirty="0"/>
              <a:t>Δραστηριότητες διάδοσης και προώθησης:</a:t>
            </a:r>
            <a:r>
              <a:rPr lang="el-GR" sz="2000" dirty="0"/>
              <a:t> Διοργάνωση συνεδρίων, συναντήσεων, εκδηλώσεων που αποσκοπούν στην ανταλλαγή, επεξήγηση και προώθηση των αποτελεσμάτων του σχεδίου, είτε αυτά έχουν τη μορφή απτών αποτελεσμάτων, συμπερασμάτων, ορθών πρακτικών είτε οποιαδήποτε άλλη μορφή.</a:t>
            </a:r>
          </a:p>
          <a:p>
            <a:pPr marL="0" lvl="0" indent="0" algn="just">
              <a:buNone/>
              <a:defRPr/>
            </a:pPr>
            <a:endParaRPr lang="fr-BE" sz="2000" kern="150" dirty="0">
              <a:solidFill>
                <a:sysClr val="windowText" lastClr="000000"/>
              </a:solidFill>
              <a:ea typeface="SimSun" panose="02010600030101010101" pitchFamily="2" charset="-122"/>
              <a:cs typeface="Tahoma" panose="020B0604030504040204" pitchFamily="34" charset="0"/>
            </a:endParaRPr>
          </a:p>
          <a:p>
            <a:pPr marL="0" indent="0">
              <a:buNone/>
              <a:defRPr/>
            </a:pPr>
            <a:endParaRPr lang="el-GR" sz="2000" dirty="0">
              <a:solidFill>
                <a:sysClr val="windowText" lastClr="000000"/>
              </a:solidFill>
            </a:endParaRPr>
          </a:p>
          <a:p>
            <a:pPr marL="0" indent="0">
              <a:buNone/>
              <a:defRPr/>
            </a:pPr>
            <a:endParaRPr lang="en-US" sz="2000" dirty="0">
              <a:solidFill>
                <a:sysClr val="windowText" lastClr="000000"/>
              </a:solidFill>
            </a:endParaRPr>
          </a:p>
          <a:p>
            <a:pPr marL="0" indent="0">
              <a:buNone/>
              <a:defRPr/>
            </a:pPr>
            <a:endParaRPr lang="el-GR" sz="2000" dirty="0">
              <a:solidFill>
                <a:sysClr val="windowText" lastClr="000000"/>
              </a:solidFill>
            </a:endParaRPr>
          </a:p>
          <a:p>
            <a:pPr marL="0" indent="0">
              <a:buNone/>
              <a:defRPr/>
            </a:pPr>
            <a:endParaRPr lang="el-GR" sz="2000" dirty="0">
              <a:solidFill>
                <a:sysClr val="windowText" lastClr="000000"/>
              </a:solidFill>
            </a:endParaRPr>
          </a:p>
          <a:p>
            <a:pPr marL="0" indent="0">
              <a:buNone/>
              <a:defRPr/>
            </a:pPr>
            <a:endParaRPr lang="en-GB" sz="2000" dirty="0">
              <a:solidFill>
                <a:sysClr val="windowText" lastClr="000000"/>
              </a:solidFill>
            </a:endParaRPr>
          </a:p>
          <a:p>
            <a:pPr marL="0" indent="0">
              <a:buNone/>
              <a:defRPr/>
            </a:pPr>
            <a:endParaRPr lang="el-GR" sz="2000" dirty="0">
              <a:solidFill>
                <a:sysClr val="windowText" lastClr="000000"/>
              </a:solidFill>
            </a:endParaRPr>
          </a:p>
          <a:p>
            <a:pPr marL="0" indent="0">
              <a:buNone/>
              <a:defRPr/>
            </a:pPr>
            <a:endParaRPr lang="el-GR" sz="2000" dirty="0">
              <a:solidFill>
                <a:sysClr val="windowText" lastClr="000000"/>
              </a:solidFill>
            </a:endParaRPr>
          </a:p>
        </p:txBody>
      </p:sp>
      <p:sp>
        <p:nvSpPr>
          <p:cNvPr id="5" name="Title 1"/>
          <p:cNvSpPr txBox="1">
            <a:spLocks/>
          </p:cNvSpPr>
          <p:nvPr/>
        </p:nvSpPr>
        <p:spPr>
          <a:xfrm>
            <a:off x="157974" y="0"/>
            <a:ext cx="11937043"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a:t>
            </a:r>
            <a:r>
              <a:rPr lang="el-GR" sz="3000" dirty="0" smtClean="0">
                <a:solidFill>
                  <a:schemeClr val="bg1"/>
                </a:solidFill>
                <a:latin typeface="Century Gothic" panose="020B0502020202020204" pitchFamily="34" charset="0"/>
              </a:rPr>
              <a:t>Μικρής Κλίμακας </a:t>
            </a:r>
            <a:r>
              <a:rPr lang="el-GR" sz="3000" dirty="0">
                <a:solidFill>
                  <a:schemeClr val="bg1"/>
                </a:solidFill>
                <a:latin typeface="Century Gothic" panose="020B0502020202020204" pitchFamily="34" charset="0"/>
              </a:rPr>
              <a:t>– </a:t>
            </a:r>
            <a:r>
              <a:rPr lang="el-GR" sz="3000" dirty="0" smtClean="0">
                <a:solidFill>
                  <a:schemeClr val="bg1"/>
                </a:solidFill>
                <a:latin typeface="Century Gothic" panose="020B0502020202020204" pitchFamily="34" charset="0"/>
              </a:rPr>
              <a:t> Είδη Δραστηριοτήτων</a:t>
            </a:r>
            <a:endParaRPr lang="en-GB" sz="30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3283677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815009" y="944217"/>
            <a:ext cx="9723511" cy="4999385"/>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l-GR" sz="2600" dirty="0"/>
              <a:t>Εικονικές/Φυσικές </a:t>
            </a:r>
            <a:r>
              <a:rPr lang="el-GR" sz="2600" b="1" dirty="0"/>
              <a:t>Συναντήσεις για σκοπούς συντονισμού και προγραμματισμού</a:t>
            </a:r>
            <a:r>
              <a:rPr lang="el-GR" sz="2600" dirty="0"/>
              <a:t> μεταξύ των εταίρων οργανισμών, για την αποτελεσματική υλοποίηση του σχεδίου</a:t>
            </a:r>
          </a:p>
          <a:p>
            <a:r>
              <a:rPr lang="el-GR" sz="2600" dirty="0"/>
              <a:t>Εικονικές/Φυσικές Διακρατικές </a:t>
            </a:r>
            <a:r>
              <a:rPr lang="el-GR" sz="2600" b="1" dirty="0"/>
              <a:t>Δραστηριότητες Μάθησης/Διδασκαλίας/Κατάρτισης</a:t>
            </a:r>
            <a:r>
              <a:rPr lang="el-GR" sz="2600" dirty="0"/>
              <a:t>: δύνανται να λάβουν οποιαδήποτε μορφή και πραγματοποιούνται με τη συμμετοχή προσωπικού και εκπαιδευομένων των συμμετεχόντων οργανισμών, υπό την προϋπόθεση ότι συμβάλλουν στην επίτευξη των στόχων του σχεδίου. Μπορούν, π.χ. να λάβουν τη μορφή κοινών δραστηριοτήτων κατάρτισης προσωπικού, ανταλλαγών ομάδων μαθητών, φοίτησης μαθητών/εκπαιδευομένων/φοιτητών και διδασκαλίας εκπαιδευτικών/εκπαιδευτών/ακαδημαϊκών σε εταίρους οργανισμούς κτλ.</a:t>
            </a:r>
          </a:p>
          <a:p>
            <a:r>
              <a:rPr lang="el-GR" sz="2600" dirty="0"/>
              <a:t>Τοπικές Ημερίδες και Εκθέσεις για </a:t>
            </a:r>
            <a:r>
              <a:rPr lang="el-GR" sz="2600" b="1" dirty="0"/>
              <a:t>προώθηση του σχεδίου</a:t>
            </a:r>
            <a:r>
              <a:rPr lang="el-GR" sz="2600" dirty="0"/>
              <a:t> και των αποτελεσμάτων του</a:t>
            </a:r>
          </a:p>
          <a:p>
            <a:r>
              <a:rPr lang="el-GR" sz="2600" dirty="0"/>
              <a:t>Διαγωνισμοί</a:t>
            </a:r>
          </a:p>
          <a:p>
            <a:r>
              <a:rPr lang="el-GR" sz="2600" dirty="0"/>
              <a:t>Πολιτιστικές/Πολιτισμικές Δραστηριότητες (κυρίως κατά τη διάρκεια Διακρατικών Δραστηριοτήτων Μάθησης/Διδασκαλίας/Κατάρτισης) κτλ.</a:t>
            </a:r>
          </a:p>
          <a:p>
            <a:pPr marL="0" lvl="0" indent="0" algn="just">
              <a:buNone/>
              <a:defRPr/>
            </a:pPr>
            <a:endParaRPr lang="fr-BE" sz="2000" kern="150" dirty="0">
              <a:solidFill>
                <a:sysClr val="windowText" lastClr="000000"/>
              </a:solidFill>
              <a:ea typeface="SimSun" panose="02010600030101010101" pitchFamily="2" charset="-122"/>
              <a:cs typeface="Tahoma" panose="020B0604030504040204" pitchFamily="34" charset="0"/>
            </a:endParaRPr>
          </a:p>
          <a:p>
            <a:pPr>
              <a:buFont typeface="Wingdings" panose="05000000000000000000" pitchFamily="2" charset="2"/>
              <a:buChar char="§"/>
              <a:defRPr/>
            </a:pPr>
            <a:endParaRPr lang="el-GR" sz="2000" dirty="0">
              <a:solidFill>
                <a:sysClr val="windowText" lastClr="000000"/>
              </a:solidFill>
              <a:latin typeface="Calibri"/>
            </a:endParaRPr>
          </a:p>
          <a:p>
            <a:pPr marL="0" indent="0">
              <a:buNone/>
              <a:defRPr/>
            </a:pPr>
            <a:endParaRPr lang="en-US" sz="1000" dirty="0">
              <a:solidFill>
                <a:sysClr val="windowText" lastClr="000000"/>
              </a:solidFill>
              <a:latin typeface="Calibri"/>
            </a:endParaRPr>
          </a:p>
          <a:p>
            <a:pPr marL="0" indent="0">
              <a:buNone/>
              <a:defRPr/>
            </a:pPr>
            <a:endParaRPr lang="el-GR" sz="2000" dirty="0">
              <a:solidFill>
                <a:sysClr val="windowText" lastClr="000000"/>
              </a:solidFill>
              <a:latin typeface="Calibri"/>
            </a:endParaRPr>
          </a:p>
          <a:p>
            <a:pPr marL="0" indent="0">
              <a:buNone/>
              <a:defRPr/>
            </a:pPr>
            <a:endParaRPr lang="el-GR" sz="2000" dirty="0">
              <a:solidFill>
                <a:sysClr val="windowText" lastClr="000000"/>
              </a:solidFill>
              <a:latin typeface="Century Gothic" panose="020B0502020202020204" pitchFamily="34" charset="0"/>
            </a:endParaRPr>
          </a:p>
          <a:p>
            <a:pPr marL="0" indent="0">
              <a:buNone/>
              <a:defRPr/>
            </a:pPr>
            <a:endParaRPr lang="en-GB" sz="2000" dirty="0">
              <a:solidFill>
                <a:sysClr val="windowText" lastClr="000000"/>
              </a:solidFill>
              <a:latin typeface="Calibri"/>
            </a:endParaRPr>
          </a:p>
          <a:p>
            <a:pPr marL="0" indent="0">
              <a:buNone/>
              <a:defRPr/>
            </a:pPr>
            <a:endParaRPr lang="el-GR" sz="2000" dirty="0">
              <a:solidFill>
                <a:sysClr val="windowText" lastClr="000000"/>
              </a:solidFill>
              <a:latin typeface="Calibri"/>
            </a:endParaRPr>
          </a:p>
          <a:p>
            <a:pPr marL="0" indent="0">
              <a:buNone/>
              <a:defRPr/>
            </a:pPr>
            <a:endParaRPr lang="el-GR" sz="2000" dirty="0">
              <a:solidFill>
                <a:sysClr val="windowText" lastClr="000000"/>
              </a:solidFill>
              <a:latin typeface="Century Gothic" panose="020B0502020202020204" pitchFamily="34" charset="0"/>
            </a:endParaRPr>
          </a:p>
        </p:txBody>
      </p:sp>
      <p:sp>
        <p:nvSpPr>
          <p:cNvPr id="5" name="Title 1"/>
          <p:cNvSpPr txBox="1">
            <a:spLocks/>
          </p:cNvSpPr>
          <p:nvPr/>
        </p:nvSpPr>
        <p:spPr>
          <a:xfrm>
            <a:off x="157974" y="0"/>
            <a:ext cx="11937043"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a:t>
            </a:r>
            <a:r>
              <a:rPr lang="el-GR" sz="3000" dirty="0" smtClean="0">
                <a:solidFill>
                  <a:schemeClr val="bg1"/>
                </a:solidFill>
                <a:latin typeface="Century Gothic" panose="020B0502020202020204" pitchFamily="34" charset="0"/>
              </a:rPr>
              <a:t>Μικρής Κλίμακας </a:t>
            </a:r>
            <a:r>
              <a:rPr lang="el-GR" sz="3000" dirty="0">
                <a:solidFill>
                  <a:schemeClr val="bg1"/>
                </a:solidFill>
                <a:latin typeface="Century Gothic" panose="020B0502020202020204" pitchFamily="34" charset="0"/>
              </a:rPr>
              <a:t>– </a:t>
            </a:r>
            <a:r>
              <a:rPr lang="el-GR" sz="3000" dirty="0" smtClean="0">
                <a:solidFill>
                  <a:schemeClr val="bg1"/>
                </a:solidFill>
                <a:latin typeface="Century Gothic" panose="020B0502020202020204" pitchFamily="34" charset="0"/>
              </a:rPr>
              <a:t> Παραδείγματα Δραστηριοτήτων</a:t>
            </a:r>
            <a:endParaRPr lang="en-GB" sz="30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327530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1" y="4663389"/>
            <a:ext cx="12192001" cy="1261884"/>
          </a:xfrm>
          <a:prstGeom prst="rect">
            <a:avLst/>
          </a:prstGeom>
          <a:solidFill>
            <a:srgbClr val="008080"/>
          </a:solidFill>
        </p:spPr>
        <p:txBody>
          <a:bodyPr wrap="square" rtlCol="0">
            <a:spAutoFit/>
          </a:bodyPr>
          <a:lstStyle/>
          <a:p>
            <a:pPr algn="ctr"/>
            <a:endParaRPr lang="el-GR" sz="800" dirty="0" smtClean="0">
              <a:solidFill>
                <a:schemeClr val="bg1"/>
              </a:solidFill>
              <a:latin typeface="Verdana" panose="020B0604030504040204" pitchFamily="34" charset="0"/>
              <a:ea typeface="Verdana" panose="020B0604030504040204" pitchFamily="34" charset="0"/>
            </a:endParaRPr>
          </a:p>
          <a:p>
            <a:pPr algn="ctr"/>
            <a:r>
              <a:rPr lang="en-GB" sz="2000" b="1" dirty="0" smtClean="0">
                <a:solidFill>
                  <a:schemeClr val="bg1"/>
                </a:solidFill>
                <a:latin typeface="Verdana" panose="020B0604030504040204" pitchFamily="34" charset="0"/>
                <a:ea typeface="Verdana" panose="020B0604030504040204" pitchFamily="34" charset="0"/>
              </a:rPr>
              <a:t>ERASMUS+ INFO DAY</a:t>
            </a:r>
          </a:p>
          <a:p>
            <a:pPr algn="ctr"/>
            <a:endParaRPr lang="en-GB" sz="2000" b="1" dirty="0">
              <a:solidFill>
                <a:schemeClr val="bg1"/>
              </a:solidFill>
              <a:latin typeface="Verdana" panose="020B0604030504040204" pitchFamily="34" charset="0"/>
              <a:ea typeface="Verdana" panose="020B0604030504040204" pitchFamily="34" charset="0"/>
            </a:endParaRPr>
          </a:p>
          <a:p>
            <a:pPr algn="ctr"/>
            <a:r>
              <a:rPr lang="el-GR" sz="2000" b="1" dirty="0" smtClean="0">
                <a:solidFill>
                  <a:schemeClr val="bg1"/>
                </a:solidFill>
                <a:latin typeface="Verdana" panose="020B0604030504040204" pitchFamily="34" charset="0"/>
                <a:ea typeface="Verdana" panose="020B0604030504040204" pitchFamily="34" charset="0"/>
              </a:rPr>
              <a:t>Συμπράξεις Μικρής Κλίμακας </a:t>
            </a:r>
            <a:r>
              <a:rPr lang="en-CY" sz="2000" b="1" dirty="0" smtClean="0">
                <a:solidFill>
                  <a:schemeClr val="bg1"/>
                </a:solidFill>
                <a:latin typeface="Verdana" panose="020B0604030504040204" pitchFamily="34" charset="0"/>
                <a:ea typeface="Verdana" panose="020B0604030504040204" pitchFamily="34" charset="0"/>
              </a:rPr>
              <a:t>–</a:t>
            </a:r>
            <a:r>
              <a:rPr lang="el-GR" sz="2000" b="1" dirty="0" smtClean="0">
                <a:solidFill>
                  <a:schemeClr val="bg1"/>
                </a:solidFill>
                <a:latin typeface="Verdana" panose="020B0604030504040204" pitchFamily="34" charset="0"/>
                <a:ea typeface="Verdana" panose="020B0604030504040204" pitchFamily="34" charset="0"/>
              </a:rPr>
              <a:t> </a:t>
            </a:r>
            <a:r>
              <a:rPr lang="en-GB" sz="2000" b="1" dirty="0" smtClean="0">
                <a:solidFill>
                  <a:schemeClr val="bg1"/>
                </a:solidFill>
                <a:latin typeface="Verdana" panose="020B0604030504040204" pitchFamily="34" charset="0"/>
                <a:ea typeface="Verdana" panose="020B0604030504040204" pitchFamily="34" charset="0"/>
              </a:rPr>
              <a:t>Small scale partnerships</a:t>
            </a:r>
            <a:r>
              <a:rPr lang="en-US" sz="2000" b="1" dirty="0" smtClean="0">
                <a:solidFill>
                  <a:schemeClr val="bg1"/>
                </a:solidFill>
                <a:latin typeface="Verdana" panose="020B0604030504040204" pitchFamily="34" charset="0"/>
                <a:ea typeface="Verdana" panose="020B0604030504040204" pitchFamily="34" charset="0"/>
              </a:rPr>
              <a:t> </a:t>
            </a:r>
            <a:r>
              <a:rPr lang="en-CY" sz="2000" b="1" dirty="0" smtClean="0">
                <a:solidFill>
                  <a:schemeClr val="bg1"/>
                </a:solidFill>
                <a:latin typeface="Verdana" panose="020B0604030504040204" pitchFamily="34" charset="0"/>
                <a:ea typeface="Verdana" panose="020B0604030504040204" pitchFamily="34" charset="0"/>
              </a:rPr>
              <a:t>–</a:t>
            </a:r>
            <a:r>
              <a:rPr lang="en-US" sz="2000" b="1" dirty="0" smtClean="0">
                <a:solidFill>
                  <a:schemeClr val="bg1"/>
                </a:solidFill>
                <a:latin typeface="Verdana" panose="020B0604030504040204" pitchFamily="34" charset="0"/>
                <a:ea typeface="Verdana" panose="020B0604030504040204" pitchFamily="34" charset="0"/>
              </a:rPr>
              <a:t> KA210</a:t>
            </a:r>
            <a:endParaRPr lang="el-GR" sz="2000" b="1" dirty="0" smtClean="0">
              <a:solidFill>
                <a:schemeClr val="bg1"/>
              </a:solidFill>
              <a:latin typeface="Verdana" panose="020B0604030504040204" pitchFamily="34" charset="0"/>
              <a:ea typeface="Verdana" panose="020B0604030504040204" pitchFamily="34" charset="0"/>
            </a:endParaRPr>
          </a:p>
          <a:p>
            <a:pPr algn="ctr"/>
            <a:endParaRPr lang="en-GB" sz="800" b="1" dirty="0" smtClean="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7361971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885209" y="39068"/>
            <a:ext cx="11086657"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a:t>
            </a:r>
            <a:r>
              <a:rPr lang="el-GR" sz="3000" dirty="0" smtClean="0">
                <a:solidFill>
                  <a:schemeClr val="bg1"/>
                </a:solidFill>
                <a:latin typeface="Century Gothic" panose="020B0502020202020204" pitchFamily="34" charset="0"/>
              </a:rPr>
              <a:t>Μικρής Κλίμακας </a:t>
            </a:r>
            <a:r>
              <a:rPr lang="el-GR" sz="3000" dirty="0">
                <a:solidFill>
                  <a:schemeClr val="bg1"/>
                </a:solidFill>
                <a:latin typeface="Century Gothic" panose="020B0502020202020204" pitchFamily="34" charset="0"/>
              </a:rPr>
              <a:t>– </a:t>
            </a:r>
            <a:r>
              <a:rPr lang="el-GR" sz="3000" dirty="0" smtClean="0">
                <a:solidFill>
                  <a:schemeClr val="bg1"/>
                </a:solidFill>
                <a:latin typeface="Century Gothic" panose="020B0502020202020204" pitchFamily="34" charset="0"/>
              </a:rPr>
              <a:t>Διαθέσιμο Κονδύλι 2022</a:t>
            </a:r>
            <a:endParaRPr lang="en-GB" sz="3000" dirty="0">
              <a:solidFill>
                <a:schemeClr val="bg1"/>
              </a:solidFill>
              <a:latin typeface="Century Gothic" panose="020B0502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759388235"/>
              </p:ext>
            </p:extLst>
          </p:nvPr>
        </p:nvGraphicFramePr>
        <p:xfrm>
          <a:off x="1275346" y="1323473"/>
          <a:ext cx="9529013" cy="4349196"/>
        </p:xfrm>
        <a:graphic>
          <a:graphicData uri="http://schemas.openxmlformats.org/drawingml/2006/table">
            <a:tbl>
              <a:tblPr firstRow="1" bandRow="1">
                <a:tableStyleId>{F5AB1C69-6EDB-4FF4-983F-18BD219EF322}</a:tableStyleId>
              </a:tblPr>
              <a:tblGrid>
                <a:gridCol w="3573695">
                  <a:extLst>
                    <a:ext uri="{9D8B030D-6E8A-4147-A177-3AD203B41FA5}">
                      <a16:colId xmlns:a16="http://schemas.microsoft.com/office/drawing/2014/main" val="1949572013"/>
                    </a:ext>
                  </a:extLst>
                </a:gridCol>
                <a:gridCol w="1985106">
                  <a:extLst>
                    <a:ext uri="{9D8B030D-6E8A-4147-A177-3AD203B41FA5}">
                      <a16:colId xmlns:a16="http://schemas.microsoft.com/office/drawing/2014/main" val="3529228200"/>
                    </a:ext>
                  </a:extLst>
                </a:gridCol>
                <a:gridCol w="1985106">
                  <a:extLst>
                    <a:ext uri="{9D8B030D-6E8A-4147-A177-3AD203B41FA5}">
                      <a16:colId xmlns:a16="http://schemas.microsoft.com/office/drawing/2014/main" val="582767404"/>
                    </a:ext>
                  </a:extLst>
                </a:gridCol>
                <a:gridCol w="1985106">
                  <a:extLst>
                    <a:ext uri="{9D8B030D-6E8A-4147-A177-3AD203B41FA5}">
                      <a16:colId xmlns:a16="http://schemas.microsoft.com/office/drawing/2014/main" val="4041240079"/>
                    </a:ext>
                  </a:extLst>
                </a:gridCol>
              </a:tblGrid>
              <a:tr h="1087299">
                <a:tc>
                  <a:txBody>
                    <a:bodyPr/>
                    <a:lstStyle/>
                    <a:p>
                      <a:r>
                        <a:rPr lang="el-GR" sz="2400" dirty="0" smtClean="0"/>
                        <a:t>ΤΟΜΕΑΣ ΕΚΠΑΙΔΕΥΣΗΣ</a:t>
                      </a:r>
                      <a:endParaRPr lang="en-GB" sz="2400" dirty="0"/>
                    </a:p>
                  </a:txBody>
                  <a:tcPr anchor="ctr"/>
                </a:tc>
                <a:tc>
                  <a:txBody>
                    <a:bodyPr/>
                    <a:lstStyle/>
                    <a:p>
                      <a:r>
                        <a:rPr lang="el-GR" sz="2400" dirty="0" smtClean="0"/>
                        <a:t>1</a:t>
                      </a:r>
                      <a:r>
                        <a:rPr lang="el-GR" sz="2400" baseline="30000" dirty="0" smtClean="0"/>
                        <a:t>η</a:t>
                      </a:r>
                      <a:r>
                        <a:rPr lang="el-GR" sz="2400" baseline="0" dirty="0" smtClean="0"/>
                        <a:t> Προθεσμία</a:t>
                      </a:r>
                      <a:endParaRPr lang="en-GB" sz="2400" dirty="0"/>
                    </a:p>
                  </a:txBody>
                  <a:tcPr anchor="ctr"/>
                </a:tc>
                <a:tc>
                  <a:txBody>
                    <a:bodyPr/>
                    <a:lstStyle/>
                    <a:p>
                      <a:r>
                        <a:rPr lang="el-GR" sz="2400" dirty="0" smtClean="0"/>
                        <a:t>2</a:t>
                      </a:r>
                      <a:r>
                        <a:rPr lang="el-GR" sz="2400" baseline="30000" dirty="0" smtClean="0"/>
                        <a:t>η</a:t>
                      </a:r>
                      <a:r>
                        <a:rPr lang="el-GR" sz="2400" dirty="0" smtClean="0"/>
                        <a:t> Προθεσμία</a:t>
                      </a:r>
                      <a:endParaRPr lang="en-GB" sz="2400" dirty="0"/>
                    </a:p>
                  </a:txBody>
                  <a:tcPr anchor="ctr"/>
                </a:tc>
                <a:tc>
                  <a:txBody>
                    <a:bodyPr/>
                    <a:lstStyle/>
                    <a:p>
                      <a:r>
                        <a:rPr lang="el-GR" sz="2400" dirty="0" smtClean="0"/>
                        <a:t>Συνολικό</a:t>
                      </a:r>
                      <a:r>
                        <a:rPr lang="el-GR" sz="2400" baseline="0" dirty="0" smtClean="0"/>
                        <a:t> Κονδύλι</a:t>
                      </a:r>
                      <a:endParaRPr lang="en-GB" sz="2400" dirty="0"/>
                    </a:p>
                  </a:txBody>
                  <a:tcPr anchor="ctr"/>
                </a:tc>
                <a:extLst>
                  <a:ext uri="{0D108BD9-81ED-4DB2-BD59-A6C34878D82A}">
                    <a16:rowId xmlns:a16="http://schemas.microsoft.com/office/drawing/2014/main" val="2740160442"/>
                  </a:ext>
                </a:extLst>
              </a:tr>
              <a:tr h="1087299">
                <a:tc>
                  <a:txBody>
                    <a:bodyPr/>
                    <a:lstStyle/>
                    <a:p>
                      <a:r>
                        <a:rPr lang="el-GR" sz="2200" dirty="0" smtClean="0"/>
                        <a:t>Σχολική Εκπαίδευση</a:t>
                      </a:r>
                      <a:endParaRPr lang="en-GB" sz="2200" dirty="0"/>
                    </a:p>
                  </a:txBody>
                  <a:tcPr anchor="ctr"/>
                </a:tc>
                <a:tc>
                  <a:txBody>
                    <a:bodyPr/>
                    <a:lstStyle/>
                    <a:p>
                      <a:r>
                        <a:rPr lang="en-CY" sz="2200" dirty="0" smtClean="0"/>
                        <a:t>€79.959,6</a:t>
                      </a:r>
                      <a:endParaRPr lang="en-GB" sz="2200" dirty="0"/>
                    </a:p>
                  </a:txBody>
                  <a:tcPr anchor="ctr"/>
                </a:tc>
                <a:tc>
                  <a:txBody>
                    <a:bodyPr/>
                    <a:lstStyle/>
                    <a:p>
                      <a:r>
                        <a:rPr lang="en-CY" sz="2200" dirty="0" smtClean="0"/>
                        <a:t>€53</a:t>
                      </a:r>
                      <a:r>
                        <a:rPr lang="el-GR" sz="2200" dirty="0" smtClean="0"/>
                        <a:t>.</a:t>
                      </a:r>
                      <a:r>
                        <a:rPr lang="en-CY" sz="2200" dirty="0" smtClean="0"/>
                        <a:t>306</a:t>
                      </a:r>
                      <a:r>
                        <a:rPr lang="el-GR" sz="2200" dirty="0" smtClean="0"/>
                        <a:t>,</a:t>
                      </a:r>
                      <a:r>
                        <a:rPr lang="en-CY" sz="2200" dirty="0" smtClean="0"/>
                        <a:t>4</a:t>
                      </a:r>
                      <a:endParaRPr lang="en-GB" sz="2200" dirty="0"/>
                    </a:p>
                  </a:txBody>
                  <a:tcPr anchor="ctr"/>
                </a:tc>
                <a:tc>
                  <a:txBody>
                    <a:bodyPr/>
                    <a:lstStyle/>
                    <a:p>
                      <a:r>
                        <a:rPr lang="en-CY" sz="2200" b="1" dirty="0" smtClean="0"/>
                        <a:t>€133.266</a:t>
                      </a:r>
                      <a:endParaRPr lang="en-GB" sz="2200" b="1" dirty="0"/>
                    </a:p>
                  </a:txBody>
                  <a:tcPr anchor="ctr"/>
                </a:tc>
                <a:extLst>
                  <a:ext uri="{0D108BD9-81ED-4DB2-BD59-A6C34878D82A}">
                    <a16:rowId xmlns:a16="http://schemas.microsoft.com/office/drawing/2014/main" val="1175668837"/>
                  </a:ext>
                </a:extLst>
              </a:tr>
              <a:tr h="1087299">
                <a:tc>
                  <a:txBody>
                    <a:bodyPr/>
                    <a:lstStyle/>
                    <a:p>
                      <a:r>
                        <a:rPr lang="el-GR" sz="2200" dirty="0" smtClean="0"/>
                        <a:t>Επαγγελματική</a:t>
                      </a:r>
                      <a:r>
                        <a:rPr lang="el-GR" sz="2200" baseline="0" dirty="0" smtClean="0"/>
                        <a:t> Εκπαίδευση και Κατάρτιση</a:t>
                      </a:r>
                      <a:endParaRPr lang="en-GB" sz="2200" dirty="0"/>
                    </a:p>
                  </a:txBody>
                  <a:tcPr anchor="ctr"/>
                </a:tc>
                <a:tc>
                  <a:txBody>
                    <a:bodyPr/>
                    <a:lstStyle/>
                    <a:p>
                      <a:r>
                        <a:rPr lang="en-CY" sz="2200" dirty="0" smtClean="0"/>
                        <a:t>€85.355,4 </a:t>
                      </a:r>
                      <a:endParaRPr lang="en-GB" sz="2200" dirty="0"/>
                    </a:p>
                  </a:txBody>
                  <a:tcPr anchor="ctr"/>
                </a:tc>
                <a:tc>
                  <a:txBody>
                    <a:bodyPr/>
                    <a:lstStyle/>
                    <a:p>
                      <a:r>
                        <a:rPr lang="en-CY" sz="2200" dirty="0" smtClean="0"/>
                        <a:t>€56</a:t>
                      </a:r>
                      <a:r>
                        <a:rPr lang="el-GR" sz="2200" dirty="0" smtClean="0"/>
                        <a:t>.</a:t>
                      </a:r>
                      <a:r>
                        <a:rPr lang="en-CY" sz="2200" dirty="0" smtClean="0"/>
                        <a:t>903</a:t>
                      </a:r>
                      <a:r>
                        <a:rPr lang="el-GR" sz="2200" dirty="0" smtClean="0"/>
                        <a:t>,</a:t>
                      </a:r>
                      <a:r>
                        <a:rPr lang="en-CY" sz="2200" dirty="0" smtClean="0"/>
                        <a:t>6</a:t>
                      </a:r>
                      <a:endParaRPr lang="en-GB" sz="2200" dirty="0"/>
                    </a:p>
                  </a:txBody>
                  <a:tcPr anchor="ctr"/>
                </a:tc>
                <a:tc>
                  <a:txBody>
                    <a:bodyPr/>
                    <a:lstStyle/>
                    <a:p>
                      <a:r>
                        <a:rPr lang="en-CY" sz="2200" b="1" dirty="0" smtClean="0"/>
                        <a:t>€142.259</a:t>
                      </a:r>
                      <a:endParaRPr lang="en-GB" sz="2200" b="1" dirty="0"/>
                    </a:p>
                  </a:txBody>
                  <a:tcPr anchor="ctr"/>
                </a:tc>
                <a:extLst>
                  <a:ext uri="{0D108BD9-81ED-4DB2-BD59-A6C34878D82A}">
                    <a16:rowId xmlns:a16="http://schemas.microsoft.com/office/drawing/2014/main" val="2208811695"/>
                  </a:ext>
                </a:extLst>
              </a:tr>
              <a:tr h="1087299">
                <a:tc>
                  <a:txBody>
                    <a:bodyPr/>
                    <a:lstStyle/>
                    <a:p>
                      <a:r>
                        <a:rPr lang="el-GR" sz="2200" dirty="0" smtClean="0"/>
                        <a:t>Εκπαίδευση</a:t>
                      </a:r>
                      <a:r>
                        <a:rPr lang="el-GR" sz="2200" baseline="0" dirty="0" smtClean="0"/>
                        <a:t> Ενηλίκων </a:t>
                      </a:r>
                      <a:endParaRPr lang="en-GB" sz="2200" dirty="0"/>
                    </a:p>
                  </a:txBody>
                  <a:tcPr anchor="ctr"/>
                </a:tc>
                <a:tc>
                  <a:txBody>
                    <a:bodyPr/>
                    <a:lstStyle/>
                    <a:p>
                      <a:r>
                        <a:rPr lang="en-CY" sz="2200" dirty="0" smtClean="0"/>
                        <a:t>€81.516,6</a:t>
                      </a:r>
                      <a:endParaRPr lang="en-GB" sz="2200" dirty="0"/>
                    </a:p>
                  </a:txBody>
                  <a:tcPr anchor="ctr"/>
                </a:tc>
                <a:tc>
                  <a:txBody>
                    <a:bodyPr/>
                    <a:lstStyle/>
                    <a:p>
                      <a:r>
                        <a:rPr lang="en-CY" sz="2200" dirty="0" smtClean="0"/>
                        <a:t>€54</a:t>
                      </a:r>
                      <a:r>
                        <a:rPr lang="el-GR" sz="2200" dirty="0" smtClean="0"/>
                        <a:t>.</a:t>
                      </a:r>
                      <a:r>
                        <a:rPr lang="en-CY" sz="2200" dirty="0" smtClean="0"/>
                        <a:t>344</a:t>
                      </a:r>
                      <a:r>
                        <a:rPr lang="el-GR" sz="2200" dirty="0" smtClean="0"/>
                        <a:t>,</a:t>
                      </a:r>
                      <a:r>
                        <a:rPr lang="en-CY" sz="2200" dirty="0" smtClean="0"/>
                        <a:t>4</a:t>
                      </a:r>
                      <a:endParaRPr lang="en-GB" sz="2200" dirty="0"/>
                    </a:p>
                  </a:txBody>
                  <a:tcPr anchor="ctr"/>
                </a:tc>
                <a:tc>
                  <a:txBody>
                    <a:bodyPr/>
                    <a:lstStyle/>
                    <a:p>
                      <a:r>
                        <a:rPr lang="en-CY" sz="2200" b="1" dirty="0" smtClean="0"/>
                        <a:t>€135.861</a:t>
                      </a:r>
                      <a:endParaRPr lang="en-GB" sz="2200" b="1" dirty="0"/>
                    </a:p>
                  </a:txBody>
                  <a:tcPr anchor="ctr"/>
                </a:tc>
                <a:extLst>
                  <a:ext uri="{0D108BD9-81ED-4DB2-BD59-A6C34878D82A}">
                    <a16:rowId xmlns:a16="http://schemas.microsoft.com/office/drawing/2014/main" val="2504925795"/>
                  </a:ext>
                </a:extLst>
              </a:tr>
            </a:tbl>
          </a:graphicData>
        </a:graphic>
      </p:graphicFrame>
    </p:spTree>
    <p:extLst>
      <p:ext uri="{BB962C8B-B14F-4D97-AF65-F5344CB8AC3E}">
        <p14:creationId xmlns:p14="http://schemas.microsoft.com/office/powerpoint/2010/main" val="27168523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28665" y="-11135"/>
            <a:ext cx="11532705"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a:t>
            </a:r>
            <a:r>
              <a:rPr lang="el-GR" sz="3000" dirty="0" smtClean="0">
                <a:solidFill>
                  <a:schemeClr val="bg1"/>
                </a:solidFill>
                <a:latin typeface="Century Gothic" panose="020B0502020202020204" pitchFamily="34" charset="0"/>
              </a:rPr>
              <a:t>Μικρής Κλίμακας </a:t>
            </a:r>
            <a:r>
              <a:rPr lang="el-GR" sz="3000" dirty="0">
                <a:solidFill>
                  <a:schemeClr val="bg1"/>
                </a:solidFill>
                <a:latin typeface="Century Gothic" panose="020B0502020202020204" pitchFamily="34" charset="0"/>
              </a:rPr>
              <a:t>– Κ</a:t>
            </a:r>
            <a:r>
              <a:rPr lang="el-GR" sz="3000" dirty="0" smtClean="0">
                <a:solidFill>
                  <a:schemeClr val="bg1"/>
                </a:solidFill>
                <a:latin typeface="Century Gothic" panose="020B0502020202020204" pitchFamily="34" charset="0"/>
              </a:rPr>
              <a:t>ριτήρια Αξιολόγησης</a:t>
            </a:r>
            <a:endParaRPr lang="en-GB" sz="3000" dirty="0">
              <a:solidFill>
                <a:schemeClr val="bg1"/>
              </a:solidFill>
              <a:latin typeface="Century Gothic" panose="020B0502020202020204" pitchFamily="34" charset="0"/>
            </a:endParaRPr>
          </a:p>
        </p:txBody>
      </p:sp>
      <p:graphicFrame>
        <p:nvGraphicFramePr>
          <p:cNvPr id="7" name="Diagram 6"/>
          <p:cNvGraphicFramePr/>
          <p:nvPr>
            <p:extLst>
              <p:ext uri="{D42A27DB-BD31-4B8C-83A1-F6EECF244321}">
                <p14:modId xmlns:p14="http://schemas.microsoft.com/office/powerpoint/2010/main" val="672885903"/>
              </p:ext>
            </p:extLst>
          </p:nvPr>
        </p:nvGraphicFramePr>
        <p:xfrm>
          <a:off x="811530" y="735496"/>
          <a:ext cx="1026414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1234440" y="1392674"/>
            <a:ext cx="445770" cy="400110"/>
          </a:xfrm>
          <a:prstGeom prst="rect">
            <a:avLst/>
          </a:prstGeom>
          <a:noFill/>
        </p:spPr>
        <p:txBody>
          <a:bodyPr wrap="square" rtlCol="0">
            <a:spAutoFit/>
          </a:bodyPr>
          <a:lstStyle/>
          <a:p>
            <a:r>
              <a:rPr lang="el-GR" sz="2000" b="1" dirty="0" smtClean="0">
                <a:solidFill>
                  <a:srgbClr val="C00000"/>
                </a:solidFill>
              </a:rPr>
              <a:t>30</a:t>
            </a:r>
            <a:endParaRPr lang="en-US" sz="2000" b="1" dirty="0">
              <a:solidFill>
                <a:srgbClr val="C00000"/>
              </a:solidFill>
            </a:endParaRPr>
          </a:p>
        </p:txBody>
      </p:sp>
      <p:sp>
        <p:nvSpPr>
          <p:cNvPr id="9" name="TextBox 8"/>
          <p:cNvSpPr txBox="1"/>
          <p:nvPr/>
        </p:nvSpPr>
        <p:spPr>
          <a:xfrm>
            <a:off x="1680210" y="2617470"/>
            <a:ext cx="502920" cy="400110"/>
          </a:xfrm>
          <a:prstGeom prst="rect">
            <a:avLst/>
          </a:prstGeom>
          <a:noFill/>
        </p:spPr>
        <p:txBody>
          <a:bodyPr wrap="square" rtlCol="0">
            <a:spAutoFit/>
          </a:bodyPr>
          <a:lstStyle/>
          <a:p>
            <a:r>
              <a:rPr lang="el-GR" sz="2000" b="1" dirty="0" smtClean="0">
                <a:solidFill>
                  <a:srgbClr val="C00000"/>
                </a:solidFill>
              </a:rPr>
              <a:t>30</a:t>
            </a:r>
            <a:endParaRPr lang="en-US" sz="2000" b="1" dirty="0">
              <a:solidFill>
                <a:srgbClr val="C00000"/>
              </a:solidFill>
            </a:endParaRPr>
          </a:p>
        </p:txBody>
      </p:sp>
      <p:sp>
        <p:nvSpPr>
          <p:cNvPr id="10" name="TextBox 9"/>
          <p:cNvSpPr txBox="1"/>
          <p:nvPr/>
        </p:nvSpPr>
        <p:spPr>
          <a:xfrm>
            <a:off x="1680210" y="3966210"/>
            <a:ext cx="617220" cy="400110"/>
          </a:xfrm>
          <a:prstGeom prst="rect">
            <a:avLst/>
          </a:prstGeom>
          <a:noFill/>
        </p:spPr>
        <p:txBody>
          <a:bodyPr wrap="square" rtlCol="0">
            <a:spAutoFit/>
          </a:bodyPr>
          <a:lstStyle/>
          <a:p>
            <a:r>
              <a:rPr lang="el-GR" sz="2000" b="1" dirty="0" smtClean="0">
                <a:solidFill>
                  <a:srgbClr val="C00000"/>
                </a:solidFill>
              </a:rPr>
              <a:t>20</a:t>
            </a:r>
            <a:endParaRPr lang="en-US" sz="2000" b="1" dirty="0">
              <a:solidFill>
                <a:srgbClr val="C00000"/>
              </a:solidFill>
            </a:endParaRPr>
          </a:p>
        </p:txBody>
      </p:sp>
      <p:sp>
        <p:nvSpPr>
          <p:cNvPr id="11" name="TextBox 10"/>
          <p:cNvSpPr txBox="1"/>
          <p:nvPr/>
        </p:nvSpPr>
        <p:spPr>
          <a:xfrm>
            <a:off x="1097280" y="5097780"/>
            <a:ext cx="582930" cy="400110"/>
          </a:xfrm>
          <a:prstGeom prst="rect">
            <a:avLst/>
          </a:prstGeom>
          <a:noFill/>
        </p:spPr>
        <p:txBody>
          <a:bodyPr wrap="square" rtlCol="0">
            <a:spAutoFit/>
          </a:bodyPr>
          <a:lstStyle/>
          <a:p>
            <a:r>
              <a:rPr lang="el-GR" sz="2000" b="1" dirty="0" smtClean="0">
                <a:solidFill>
                  <a:srgbClr val="C00000"/>
                </a:solidFill>
              </a:rPr>
              <a:t>20</a:t>
            </a:r>
            <a:endParaRPr lang="en-US" sz="2000" b="1" dirty="0">
              <a:solidFill>
                <a:srgbClr val="C00000"/>
              </a:solidFill>
            </a:endParaRPr>
          </a:p>
        </p:txBody>
      </p:sp>
    </p:spTree>
    <p:extLst>
      <p:ext uri="{BB962C8B-B14F-4D97-AF65-F5344CB8AC3E}">
        <p14:creationId xmlns:p14="http://schemas.microsoft.com/office/powerpoint/2010/main" val="3023033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1" y="101600"/>
            <a:ext cx="12509500" cy="553998"/>
          </a:xfrm>
          <a:prstGeom prst="rect">
            <a:avLst/>
          </a:prstGeom>
          <a:noFill/>
        </p:spPr>
        <p:txBody>
          <a:bodyPr wrap="square" rtlCol="0">
            <a:spAutoFit/>
          </a:bodyPr>
          <a:lstStyle/>
          <a:p>
            <a:r>
              <a:rPr lang="el-GR" sz="3000" dirty="0" smtClean="0">
                <a:solidFill>
                  <a:schemeClr val="bg1"/>
                </a:solidFill>
                <a:latin typeface="Century Gothic" panose="020B0502020202020204" pitchFamily="34" charset="0"/>
                <a:ea typeface="Verdana" panose="020B0604030504040204" pitchFamily="34" charset="0"/>
              </a:rPr>
              <a:t>Τι πρέπει να μελετήσω για την υποβολή αίτησης;</a:t>
            </a:r>
            <a:endParaRPr lang="en-GB" sz="3000" dirty="0">
              <a:solidFill>
                <a:schemeClr val="bg1"/>
              </a:solidFill>
              <a:latin typeface="Century Gothic" panose="020B0502020202020204" pitchFamily="34" charset="0"/>
              <a:ea typeface="Verdana" panose="020B0604030504040204" pitchFamily="34" charset="0"/>
            </a:endParaRPr>
          </a:p>
        </p:txBody>
      </p:sp>
      <p:sp>
        <p:nvSpPr>
          <p:cNvPr id="5" name="Rectangle 4"/>
          <p:cNvSpPr/>
          <p:nvPr/>
        </p:nvSpPr>
        <p:spPr>
          <a:xfrm>
            <a:off x="292607" y="896325"/>
            <a:ext cx="10657429" cy="6517169"/>
          </a:xfrm>
          <a:prstGeom prst="rect">
            <a:avLst/>
          </a:prstGeom>
        </p:spPr>
        <p:txBody>
          <a:bodyPr wrap="square">
            <a:spAutoFit/>
          </a:bodyPr>
          <a:lstStyle/>
          <a:p>
            <a:pPr marL="342900" indent="-342900">
              <a:spcAft>
                <a:spcPts val="300"/>
              </a:spcAft>
              <a:buFont typeface="Wingdings" panose="05000000000000000000" pitchFamily="2" charset="2"/>
              <a:buChar char="§"/>
            </a:pPr>
            <a:r>
              <a:rPr lang="el-GR" sz="2200" dirty="0" smtClean="0">
                <a:solidFill>
                  <a:schemeClr val="tx1">
                    <a:lumMod val="75000"/>
                    <a:lumOff val="25000"/>
                  </a:schemeClr>
                </a:solidFill>
                <a:ea typeface="Verdana" panose="020B0604030504040204" pitchFamily="34" charset="0"/>
                <a:hlinkClick r:id="rId3"/>
              </a:rPr>
              <a:t>Οδηγός Προγράμματος</a:t>
            </a:r>
            <a:endParaRPr lang="en-GB" sz="2200" dirty="0" smtClean="0">
              <a:solidFill>
                <a:schemeClr val="tx1">
                  <a:lumMod val="75000"/>
                  <a:lumOff val="25000"/>
                </a:schemeClr>
              </a:solidFill>
              <a:ea typeface="Verdana" panose="020B0604030504040204" pitchFamily="34" charset="0"/>
              <a:hlinkClick r:id="rId3"/>
            </a:endParaRPr>
          </a:p>
          <a:p>
            <a:pPr>
              <a:spcAft>
                <a:spcPts val="300"/>
              </a:spcAft>
            </a:pPr>
            <a:r>
              <a:rPr lang="el-GR" sz="2200" dirty="0" smtClean="0">
                <a:solidFill>
                  <a:schemeClr val="tx1">
                    <a:lumMod val="75000"/>
                    <a:lumOff val="25000"/>
                  </a:schemeClr>
                </a:solidFill>
                <a:ea typeface="Verdana" panose="020B0604030504040204" pitchFamily="34" charset="0"/>
                <a:hlinkClick r:id="rId3"/>
              </a:rPr>
              <a:t> </a:t>
            </a:r>
            <a:endParaRPr lang="el-GR" sz="2200" dirty="0" smtClean="0">
              <a:solidFill>
                <a:schemeClr val="tx1">
                  <a:lumMod val="75000"/>
                  <a:lumOff val="25000"/>
                </a:schemeClr>
              </a:solidFill>
              <a:ea typeface="Verdana" panose="020B0604030504040204" pitchFamily="34" charset="0"/>
            </a:endParaRPr>
          </a:p>
          <a:p>
            <a:pPr marL="342900" indent="-342900">
              <a:spcAft>
                <a:spcPts val="300"/>
              </a:spcAft>
              <a:buFont typeface="Wingdings" panose="05000000000000000000" pitchFamily="2" charset="2"/>
              <a:buChar char="ü"/>
            </a:pPr>
            <a:r>
              <a:rPr lang="el-GR" sz="2000" dirty="0">
                <a:solidFill>
                  <a:schemeClr val="tx1">
                    <a:lumMod val="75000"/>
                    <a:lumOff val="25000"/>
                  </a:schemeClr>
                </a:solidFill>
                <a:ea typeface="Verdana" panose="020B0604030504040204" pitchFamily="34" charset="0"/>
              </a:rPr>
              <a:t>Κριτήρια </a:t>
            </a:r>
            <a:r>
              <a:rPr lang="el-GR" sz="2000" dirty="0" err="1">
                <a:solidFill>
                  <a:schemeClr val="tx1">
                    <a:lumMod val="75000"/>
                    <a:lumOff val="25000"/>
                  </a:schemeClr>
                </a:solidFill>
                <a:ea typeface="Verdana" panose="020B0604030504040204" pitchFamily="34" charset="0"/>
              </a:rPr>
              <a:t>επιλεξιμότητας</a:t>
            </a:r>
            <a:r>
              <a:rPr lang="el-GR" sz="2000" dirty="0">
                <a:solidFill>
                  <a:schemeClr val="tx1">
                    <a:lumMod val="75000"/>
                    <a:lumOff val="25000"/>
                  </a:schemeClr>
                </a:solidFill>
                <a:ea typeface="Verdana" panose="020B0604030504040204" pitchFamily="34" charset="0"/>
              </a:rPr>
              <a:t> (σελίδες </a:t>
            </a:r>
            <a:r>
              <a:rPr lang="el-GR" sz="2000" dirty="0" smtClean="0">
                <a:solidFill>
                  <a:schemeClr val="tx1">
                    <a:lumMod val="75000"/>
                    <a:lumOff val="25000"/>
                  </a:schemeClr>
                </a:solidFill>
                <a:ea typeface="Verdana" panose="020B0604030504040204" pitchFamily="34" charset="0"/>
              </a:rPr>
              <a:t>216-218)</a:t>
            </a:r>
            <a:endParaRPr lang="en-GB" sz="2000" dirty="0" smtClean="0">
              <a:solidFill>
                <a:schemeClr val="tx1">
                  <a:lumMod val="75000"/>
                  <a:lumOff val="25000"/>
                </a:schemeClr>
              </a:solidFill>
              <a:ea typeface="Verdana" panose="020B0604030504040204" pitchFamily="34" charset="0"/>
            </a:endParaRPr>
          </a:p>
          <a:p>
            <a:pPr>
              <a:spcAft>
                <a:spcPts val="300"/>
              </a:spcAft>
            </a:pPr>
            <a:endParaRPr lang="en-US" sz="2000" dirty="0">
              <a:solidFill>
                <a:schemeClr val="tx1">
                  <a:lumMod val="75000"/>
                  <a:lumOff val="25000"/>
                </a:schemeClr>
              </a:solidFill>
              <a:ea typeface="Verdana" panose="020B0604030504040204" pitchFamily="34" charset="0"/>
            </a:endParaRPr>
          </a:p>
          <a:p>
            <a:pPr marL="342900" indent="-342900">
              <a:spcAft>
                <a:spcPts val="300"/>
              </a:spcAft>
              <a:buFont typeface="Wingdings" panose="05000000000000000000" pitchFamily="2" charset="2"/>
              <a:buChar char="ü"/>
            </a:pPr>
            <a:r>
              <a:rPr lang="el-GR" sz="2000" dirty="0">
                <a:solidFill>
                  <a:schemeClr val="tx1">
                    <a:lumMod val="75000"/>
                    <a:lumOff val="25000"/>
                  </a:schemeClr>
                </a:solidFill>
                <a:ea typeface="Verdana" panose="020B0604030504040204" pitchFamily="34" charset="0"/>
              </a:rPr>
              <a:t>Κριτήρια ποιοτικής αξιολόγησης (σελίδες </a:t>
            </a:r>
            <a:r>
              <a:rPr lang="el-GR" sz="2000" dirty="0" smtClean="0">
                <a:solidFill>
                  <a:schemeClr val="tx1">
                    <a:lumMod val="75000"/>
                    <a:lumOff val="25000"/>
                  </a:schemeClr>
                </a:solidFill>
                <a:ea typeface="Verdana" panose="020B0604030504040204" pitchFamily="34" charset="0"/>
              </a:rPr>
              <a:t>220-221)</a:t>
            </a:r>
            <a:endParaRPr lang="en-GB" sz="2000" dirty="0" smtClean="0">
              <a:solidFill>
                <a:schemeClr val="tx1">
                  <a:lumMod val="75000"/>
                  <a:lumOff val="25000"/>
                </a:schemeClr>
              </a:solidFill>
              <a:ea typeface="Verdana" panose="020B0604030504040204" pitchFamily="34" charset="0"/>
            </a:endParaRPr>
          </a:p>
          <a:p>
            <a:pPr>
              <a:spcAft>
                <a:spcPts val="300"/>
              </a:spcAft>
            </a:pPr>
            <a:endParaRPr lang="el-GR" sz="2000" dirty="0">
              <a:solidFill>
                <a:schemeClr val="tx1">
                  <a:lumMod val="75000"/>
                  <a:lumOff val="25000"/>
                </a:schemeClr>
              </a:solidFill>
              <a:ea typeface="Verdana" panose="020B0604030504040204" pitchFamily="34" charset="0"/>
            </a:endParaRPr>
          </a:p>
          <a:p>
            <a:pPr marL="342900" indent="-342900">
              <a:spcAft>
                <a:spcPts val="300"/>
              </a:spcAft>
              <a:buFont typeface="Wingdings" panose="05000000000000000000" pitchFamily="2" charset="2"/>
              <a:buChar char="§"/>
            </a:pPr>
            <a:r>
              <a:rPr lang="el-GR" sz="2200" dirty="0">
                <a:solidFill>
                  <a:schemeClr val="tx1">
                    <a:lumMod val="75000"/>
                    <a:lumOff val="25000"/>
                  </a:schemeClr>
                </a:solidFill>
                <a:ea typeface="Verdana" panose="020B0604030504040204" pitchFamily="34" charset="0"/>
                <a:hlinkClick r:id="rId4"/>
              </a:rPr>
              <a:t>Προσκλήσεις για </a:t>
            </a:r>
            <a:r>
              <a:rPr lang="el-GR" sz="2200" dirty="0" smtClean="0">
                <a:solidFill>
                  <a:schemeClr val="tx1">
                    <a:lumMod val="75000"/>
                    <a:lumOff val="25000"/>
                  </a:schemeClr>
                </a:solidFill>
                <a:ea typeface="Verdana" panose="020B0604030504040204" pitchFamily="34" charset="0"/>
                <a:hlinkClick r:id="rId4"/>
              </a:rPr>
              <a:t>αιτήσεις</a:t>
            </a:r>
            <a:endParaRPr lang="en-GB" sz="2200" dirty="0" smtClean="0">
              <a:solidFill>
                <a:schemeClr val="tx1">
                  <a:lumMod val="75000"/>
                  <a:lumOff val="25000"/>
                </a:schemeClr>
              </a:solidFill>
              <a:ea typeface="Verdana" panose="020B0604030504040204" pitchFamily="34" charset="0"/>
            </a:endParaRPr>
          </a:p>
          <a:p>
            <a:pPr>
              <a:spcAft>
                <a:spcPts val="300"/>
              </a:spcAft>
            </a:pPr>
            <a:endParaRPr lang="el-GR" sz="2200" dirty="0" smtClean="0">
              <a:solidFill>
                <a:schemeClr val="tx1">
                  <a:lumMod val="75000"/>
                  <a:lumOff val="25000"/>
                </a:schemeClr>
              </a:solidFill>
              <a:ea typeface="Verdana" panose="020B0604030504040204" pitchFamily="34" charset="0"/>
            </a:endParaRPr>
          </a:p>
          <a:p>
            <a:pPr marL="342900" indent="-342900">
              <a:spcAft>
                <a:spcPts val="300"/>
              </a:spcAft>
              <a:buFont typeface="Wingdings" panose="05000000000000000000" pitchFamily="2" charset="2"/>
              <a:buChar char="§"/>
            </a:pPr>
            <a:r>
              <a:rPr lang="el-GR" sz="2200" dirty="0" smtClean="0">
                <a:solidFill>
                  <a:schemeClr val="tx1">
                    <a:lumMod val="75000"/>
                    <a:lumOff val="25000"/>
                  </a:schemeClr>
                </a:solidFill>
                <a:ea typeface="Verdana" panose="020B0604030504040204" pitchFamily="34" charset="0"/>
                <a:hlinkClick r:id="rId5"/>
              </a:rPr>
              <a:t>Οδηγίες για υποβολή Αίτησης </a:t>
            </a:r>
            <a:r>
              <a:rPr lang="el-GR" sz="2200" dirty="0" smtClean="0">
                <a:solidFill>
                  <a:schemeClr val="tx1">
                    <a:lumMod val="75000"/>
                    <a:lumOff val="25000"/>
                  </a:schemeClr>
                </a:solidFill>
                <a:ea typeface="Verdana" panose="020B0604030504040204" pitchFamily="34" charset="0"/>
              </a:rPr>
              <a:t>(περιλαμβάνουν και τον σύνδεσμο </a:t>
            </a:r>
          </a:p>
          <a:p>
            <a:pPr marL="268288">
              <a:spcAft>
                <a:spcPts val="300"/>
              </a:spcAft>
            </a:pPr>
            <a:r>
              <a:rPr lang="el-GR" sz="2200" dirty="0" smtClean="0">
                <a:solidFill>
                  <a:schemeClr val="tx1">
                    <a:lumMod val="75000"/>
                    <a:lumOff val="25000"/>
                  </a:schemeClr>
                </a:solidFill>
                <a:ea typeface="Verdana" panose="020B0604030504040204" pitchFamily="34" charset="0"/>
              </a:rPr>
              <a:t> πρόσβασης στις αιτήσεις)</a:t>
            </a:r>
          </a:p>
          <a:p>
            <a:pPr marL="268288">
              <a:spcAft>
                <a:spcPts val="300"/>
              </a:spcAft>
            </a:pPr>
            <a:endParaRPr lang="el-GR" sz="2200" dirty="0" smtClean="0">
              <a:solidFill>
                <a:schemeClr val="tx1">
                  <a:lumMod val="75000"/>
                  <a:lumOff val="25000"/>
                </a:schemeClr>
              </a:solidFill>
              <a:ea typeface="Verdana" panose="020B0604030504040204" pitchFamily="34" charset="0"/>
            </a:endParaRPr>
          </a:p>
          <a:p>
            <a:pPr marL="268288">
              <a:lnSpc>
                <a:spcPct val="200000"/>
              </a:lnSpc>
            </a:pPr>
            <a:endParaRPr lang="el-GR" sz="2200" dirty="0" smtClean="0">
              <a:solidFill>
                <a:schemeClr val="tx1">
                  <a:lumMod val="75000"/>
                  <a:lumOff val="25000"/>
                </a:schemeClr>
              </a:solidFill>
              <a:ea typeface="Verdana" panose="020B0604030504040204" pitchFamily="34" charset="0"/>
            </a:endParaRPr>
          </a:p>
          <a:p>
            <a:pPr marL="268288"/>
            <a:r>
              <a:rPr lang="el-GR" sz="1900" i="1" dirty="0" smtClean="0">
                <a:solidFill>
                  <a:schemeClr val="tx1">
                    <a:lumMod val="75000"/>
                    <a:lumOff val="25000"/>
                  </a:schemeClr>
                </a:solidFill>
                <a:ea typeface="Verdana" panose="020B0604030504040204" pitchFamily="34" charset="0"/>
              </a:rPr>
              <a:t>!! Στις </a:t>
            </a:r>
            <a:r>
              <a:rPr lang="el-GR" sz="1900" i="1" dirty="0">
                <a:solidFill>
                  <a:schemeClr val="tx1">
                    <a:lumMod val="75000"/>
                    <a:lumOff val="25000"/>
                  </a:schemeClr>
                </a:solidFill>
                <a:ea typeface="Verdana" panose="020B0604030504040204" pitchFamily="34" charset="0"/>
              </a:rPr>
              <a:t>αρχές του 2022 </a:t>
            </a:r>
            <a:r>
              <a:rPr lang="el-GR" sz="1900" i="1" dirty="0" smtClean="0">
                <a:solidFill>
                  <a:schemeClr val="tx1">
                    <a:lumMod val="75000"/>
                    <a:lumOff val="25000"/>
                  </a:schemeClr>
                </a:solidFill>
                <a:ea typeface="Verdana" panose="020B0604030504040204" pitchFamily="34" charset="0"/>
              </a:rPr>
              <a:t>Θα πραγματοποιηθούν </a:t>
            </a:r>
            <a:r>
              <a:rPr lang="el-GR" sz="1900" i="1" dirty="0">
                <a:solidFill>
                  <a:schemeClr val="tx1">
                    <a:lumMod val="75000"/>
                    <a:lumOff val="25000"/>
                  </a:schemeClr>
                </a:solidFill>
                <a:ea typeface="Verdana" panose="020B0604030504040204" pitchFamily="34" charset="0"/>
              </a:rPr>
              <a:t>ανά Δράση και Τομέα </a:t>
            </a:r>
            <a:r>
              <a:rPr lang="el-GR" sz="1900" i="1" dirty="0" smtClean="0">
                <a:solidFill>
                  <a:schemeClr val="tx1">
                    <a:lumMod val="75000"/>
                    <a:lumOff val="25000"/>
                  </a:schemeClr>
                </a:solidFill>
                <a:ea typeface="Verdana" panose="020B0604030504040204" pitchFamily="34" charset="0"/>
              </a:rPr>
              <a:t>ημερίδες </a:t>
            </a:r>
            <a:r>
              <a:rPr lang="en-GB" sz="1900" i="1" dirty="0" smtClean="0">
                <a:solidFill>
                  <a:schemeClr val="tx1">
                    <a:lumMod val="75000"/>
                    <a:lumOff val="25000"/>
                  </a:schemeClr>
                </a:solidFill>
                <a:ea typeface="Verdana" panose="020B0604030504040204" pitchFamily="34" charset="0"/>
              </a:rPr>
              <a:t>“How to Apply”, </a:t>
            </a:r>
            <a:r>
              <a:rPr lang="el-GR" sz="1900" i="1" dirty="0" smtClean="0">
                <a:solidFill>
                  <a:schemeClr val="tx1">
                    <a:lumMod val="75000"/>
                    <a:lumOff val="25000"/>
                  </a:schemeClr>
                </a:solidFill>
                <a:ea typeface="Verdana" panose="020B0604030504040204" pitchFamily="34" charset="0"/>
              </a:rPr>
              <a:t>που θα παρουσιάζουν αναλυτικά τις διαδικασίες υποβολής μίας αίτησης</a:t>
            </a:r>
          </a:p>
          <a:p>
            <a:pPr>
              <a:lnSpc>
                <a:spcPct val="200000"/>
              </a:lnSpc>
            </a:pPr>
            <a:endParaRPr lang="el-GR" sz="1900" dirty="0">
              <a:solidFill>
                <a:schemeClr val="tx1">
                  <a:lumMod val="75000"/>
                  <a:lumOff val="25000"/>
                </a:schemeClr>
              </a:solidFill>
              <a:ea typeface="Verdana" panose="020B0604030504040204" pitchFamily="34" charset="0"/>
            </a:endParaRPr>
          </a:p>
          <a:p>
            <a:pPr>
              <a:lnSpc>
                <a:spcPct val="200000"/>
              </a:lnSpc>
            </a:pPr>
            <a:r>
              <a:rPr lang="el-GR" b="1" dirty="0" smtClean="0">
                <a:solidFill>
                  <a:schemeClr val="tx1">
                    <a:lumMod val="75000"/>
                    <a:lumOff val="25000"/>
                  </a:schemeClr>
                </a:solidFill>
                <a:latin typeface="Verdana" panose="020B0604030504040204" pitchFamily="34" charset="0"/>
                <a:ea typeface="Verdana" panose="020B0604030504040204" pitchFamily="34" charset="0"/>
              </a:rPr>
              <a:t>   </a:t>
            </a:r>
            <a:endParaRPr lang="el-GR" b="1" dirty="0" smtClean="0">
              <a:solidFill>
                <a:srgbClr val="FF0000"/>
              </a:solidFill>
              <a:latin typeface="Verdana" panose="020B0604030504040204" pitchFamily="34" charset="0"/>
              <a:ea typeface="Verdana" panose="020B0604030504040204" pitchFamily="34" charset="0"/>
            </a:endParaRPr>
          </a:p>
        </p:txBody>
      </p:sp>
      <p:pic>
        <p:nvPicPr>
          <p:cNvPr id="6" name="Picture 2" descr="500+ Studying Pictures [HD] | Download Free Images on Unsplash"/>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05745" y="1849589"/>
            <a:ext cx="3461382" cy="23053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22405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320040" y="57880"/>
            <a:ext cx="12012345" cy="553998"/>
          </a:xfrm>
          <a:prstGeom prst="rect">
            <a:avLst/>
          </a:prstGeom>
          <a:noFill/>
        </p:spPr>
        <p:txBody>
          <a:bodyPr wrap="square" rtlCol="0">
            <a:spAutoFit/>
          </a:bodyPr>
          <a:lstStyle/>
          <a:p>
            <a:r>
              <a:rPr lang="el-GR" sz="3000" dirty="0" smtClean="0">
                <a:solidFill>
                  <a:schemeClr val="bg1"/>
                </a:solidFill>
                <a:latin typeface="Century Gothic" panose="020B0502020202020204" pitchFamily="34" charset="0"/>
                <a:ea typeface="Verdana" panose="020B0604030504040204" pitchFamily="34" charset="0"/>
              </a:rPr>
              <a:t>Στοιχεία Επικοινωνίας</a:t>
            </a:r>
            <a:endParaRPr lang="en-GB" sz="3000" dirty="0">
              <a:solidFill>
                <a:schemeClr val="bg1"/>
              </a:solidFill>
              <a:latin typeface="Century Gothic" panose="020B0502020202020204" pitchFamily="34" charset="0"/>
              <a:ea typeface="Verdana" panose="020B0604030504040204" pitchFamily="34" charset="0"/>
            </a:endParaRPr>
          </a:p>
        </p:txBody>
      </p:sp>
      <p:sp>
        <p:nvSpPr>
          <p:cNvPr id="3" name="TextBox 2"/>
          <p:cNvSpPr txBox="1"/>
          <p:nvPr/>
        </p:nvSpPr>
        <p:spPr>
          <a:xfrm>
            <a:off x="521110" y="1042629"/>
            <a:ext cx="11169445" cy="1569660"/>
          </a:xfrm>
          <a:prstGeom prst="rect">
            <a:avLst/>
          </a:prstGeom>
          <a:noFill/>
        </p:spPr>
        <p:txBody>
          <a:bodyPr wrap="square" rtlCol="0">
            <a:spAutoFit/>
          </a:bodyPr>
          <a:lstStyle/>
          <a:p>
            <a:pPr algn="ctr"/>
            <a:endParaRPr lang="en-US" sz="1600" dirty="0" smtClean="0">
              <a:solidFill>
                <a:schemeClr val="tx1">
                  <a:lumMod val="75000"/>
                  <a:lumOff val="25000"/>
                </a:schemeClr>
              </a:solidFill>
              <a:latin typeface="Verdana Pro" panose="020B0604030504040204" pitchFamily="34" charset="0"/>
            </a:endParaRPr>
          </a:p>
          <a:p>
            <a:pPr algn="ctr"/>
            <a:endParaRPr lang="en-US" sz="1600" dirty="0">
              <a:solidFill>
                <a:schemeClr val="tx1">
                  <a:lumMod val="75000"/>
                  <a:lumOff val="25000"/>
                </a:schemeClr>
              </a:solidFill>
              <a:latin typeface="Verdana Pro" panose="020B0604030504040204" pitchFamily="34" charset="0"/>
            </a:endParaRPr>
          </a:p>
          <a:p>
            <a:pPr algn="ctr"/>
            <a:endParaRPr lang="el-GR" sz="1600" dirty="0">
              <a:latin typeface="Verdana Pro" panose="020B0604030504040204" pitchFamily="34" charset="0"/>
            </a:endParaRPr>
          </a:p>
          <a:p>
            <a:pPr algn="ctr"/>
            <a:endParaRPr lang="el-GR" sz="1600" dirty="0" smtClean="0">
              <a:solidFill>
                <a:schemeClr val="tx1">
                  <a:lumMod val="75000"/>
                  <a:lumOff val="25000"/>
                </a:schemeClr>
              </a:solidFill>
              <a:latin typeface="Verdana Pro" panose="020B0604030504040204" pitchFamily="34" charset="0"/>
            </a:endParaRPr>
          </a:p>
          <a:p>
            <a:pPr algn="ctr"/>
            <a:endParaRPr lang="en-GB" sz="1600" dirty="0">
              <a:solidFill>
                <a:schemeClr val="tx1">
                  <a:lumMod val="75000"/>
                  <a:lumOff val="25000"/>
                </a:schemeClr>
              </a:solidFill>
              <a:latin typeface="Verdana Pro" panose="020B0604030504040204" pitchFamily="34" charset="0"/>
            </a:endParaRPr>
          </a:p>
          <a:p>
            <a:pPr algn="ctr"/>
            <a:endParaRPr lang="en-GB" sz="1600" dirty="0">
              <a:solidFill>
                <a:schemeClr val="tx1">
                  <a:lumMod val="75000"/>
                  <a:lumOff val="25000"/>
                </a:schemeClr>
              </a:solidFill>
              <a:latin typeface="Verdana Pro" panose="020B0604030504040204" pitchFamily="34" charset="0"/>
              <a:hlinkClick r:id="rId3"/>
            </a:endParaRPr>
          </a:p>
        </p:txBody>
      </p:sp>
      <p:pic>
        <p:nvPicPr>
          <p:cNvPr id="4" name="Picture 5" descr="rId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3711" y="2398989"/>
            <a:ext cx="2442833" cy="246566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720765" y="1931265"/>
            <a:ext cx="7334656" cy="3908762"/>
          </a:xfrm>
          <a:prstGeom prst="rect">
            <a:avLst/>
          </a:prstGeom>
          <a:noFill/>
        </p:spPr>
        <p:txBody>
          <a:bodyPr wrap="square" rtlCol="0">
            <a:spAutoFit/>
          </a:bodyPr>
          <a:lstStyle/>
          <a:p>
            <a:pPr marL="342900" indent="-342900">
              <a:buFont typeface="Wingdings" panose="05000000000000000000" pitchFamily="2" charset="2"/>
              <a:buChar char="§"/>
            </a:pPr>
            <a:r>
              <a:rPr lang="el-GR" sz="2200" u="sng" dirty="0" smtClean="0"/>
              <a:t>Λειτουργός </a:t>
            </a:r>
            <a:r>
              <a:rPr lang="el-GR" sz="2200" u="sng" dirty="0"/>
              <a:t>Δράσης</a:t>
            </a:r>
            <a:r>
              <a:rPr lang="en-US" sz="2200" dirty="0"/>
              <a:t>:</a:t>
            </a:r>
            <a:endParaRPr lang="el-GR" sz="2200" u="sng" dirty="0"/>
          </a:p>
          <a:p>
            <a:pPr marL="354013"/>
            <a:r>
              <a:rPr lang="el-GR" sz="2200" dirty="0" smtClean="0"/>
              <a:t>Σοφία Αρναούτη</a:t>
            </a:r>
            <a:endParaRPr lang="el-GR" sz="2200" dirty="0"/>
          </a:p>
          <a:p>
            <a:pPr marL="354013"/>
            <a:r>
              <a:rPr lang="el-GR" sz="2200" dirty="0" smtClean="0"/>
              <a:t>22448898</a:t>
            </a:r>
          </a:p>
          <a:p>
            <a:pPr marL="354013"/>
            <a:r>
              <a:rPr lang="en-GB" sz="2200" dirty="0" err="1" smtClean="0">
                <a:hlinkClick r:id="rId5"/>
              </a:rPr>
              <a:t>sarnaouti</a:t>
            </a:r>
            <a:r>
              <a:rPr lang="en-US" sz="2200" dirty="0" smtClean="0">
                <a:hlinkClick r:id="rId5"/>
              </a:rPr>
              <a:t>@idep.org.cy</a:t>
            </a:r>
            <a:endParaRPr lang="en-US" sz="2200" dirty="0"/>
          </a:p>
          <a:p>
            <a:endParaRPr lang="el-GR" dirty="0"/>
          </a:p>
          <a:p>
            <a:endParaRPr lang="en-US" dirty="0" smtClean="0"/>
          </a:p>
          <a:p>
            <a:endParaRPr lang="el-GR" dirty="0" smtClean="0"/>
          </a:p>
          <a:p>
            <a:pPr marL="342900" indent="-342900">
              <a:buFont typeface="Wingdings" panose="05000000000000000000" pitchFamily="2" charset="2"/>
              <a:buChar char="§"/>
            </a:pPr>
            <a:r>
              <a:rPr lang="el-GR" sz="2200" u="sng" dirty="0"/>
              <a:t>Συντονίστρια Δράσης</a:t>
            </a:r>
            <a:r>
              <a:rPr lang="en-US" sz="2200" dirty="0"/>
              <a:t>:</a:t>
            </a:r>
            <a:endParaRPr lang="el-GR" sz="2200" u="sng" dirty="0"/>
          </a:p>
          <a:p>
            <a:pPr indent="354013"/>
            <a:r>
              <a:rPr lang="el-GR" sz="2200" dirty="0"/>
              <a:t>Στέλλα </a:t>
            </a:r>
            <a:r>
              <a:rPr lang="el-GR" sz="2200" dirty="0" err="1"/>
              <a:t>Λεωνίδου</a:t>
            </a:r>
            <a:endParaRPr lang="el-GR" sz="2200" dirty="0"/>
          </a:p>
          <a:p>
            <a:pPr indent="354013"/>
            <a:r>
              <a:rPr lang="el-GR" sz="2200" dirty="0"/>
              <a:t>22448894</a:t>
            </a:r>
          </a:p>
          <a:p>
            <a:pPr indent="354013"/>
            <a:r>
              <a:rPr lang="en-US" sz="2200" dirty="0">
                <a:hlinkClick r:id="rId5"/>
              </a:rPr>
              <a:t>sleonidou@idep.org.cy</a:t>
            </a:r>
            <a:endParaRPr lang="en-US" sz="2200" dirty="0"/>
          </a:p>
          <a:p>
            <a:endParaRPr lang="en-US" dirty="0"/>
          </a:p>
        </p:txBody>
      </p:sp>
    </p:spTree>
    <p:extLst>
      <p:ext uri="{BB962C8B-B14F-4D97-AF65-F5344CB8AC3E}">
        <p14:creationId xmlns:p14="http://schemas.microsoft.com/office/powerpoint/2010/main" val="38942899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21110" y="1042629"/>
            <a:ext cx="11169445" cy="1569660"/>
          </a:xfrm>
          <a:prstGeom prst="rect">
            <a:avLst/>
          </a:prstGeom>
          <a:noFill/>
        </p:spPr>
        <p:txBody>
          <a:bodyPr wrap="square" rtlCol="0">
            <a:spAutoFit/>
          </a:bodyPr>
          <a:lstStyle/>
          <a:p>
            <a:pPr algn="ctr"/>
            <a:endParaRPr lang="en-US" sz="1600" dirty="0" smtClean="0">
              <a:solidFill>
                <a:schemeClr val="tx1">
                  <a:lumMod val="75000"/>
                  <a:lumOff val="25000"/>
                </a:schemeClr>
              </a:solidFill>
              <a:latin typeface="Verdana Pro" panose="020B0604030504040204" pitchFamily="34" charset="0"/>
            </a:endParaRPr>
          </a:p>
          <a:p>
            <a:pPr algn="ctr"/>
            <a:endParaRPr lang="en-US" sz="1600" dirty="0">
              <a:solidFill>
                <a:schemeClr val="tx1">
                  <a:lumMod val="75000"/>
                  <a:lumOff val="25000"/>
                </a:schemeClr>
              </a:solidFill>
              <a:latin typeface="Verdana Pro" panose="020B0604030504040204" pitchFamily="34" charset="0"/>
            </a:endParaRPr>
          </a:p>
          <a:p>
            <a:pPr algn="ctr"/>
            <a:endParaRPr lang="el-GR" sz="1600" dirty="0">
              <a:latin typeface="Verdana Pro" panose="020B0604030504040204" pitchFamily="34" charset="0"/>
            </a:endParaRPr>
          </a:p>
          <a:p>
            <a:pPr algn="ctr"/>
            <a:endParaRPr lang="el-GR" sz="1600" dirty="0" smtClean="0">
              <a:solidFill>
                <a:schemeClr val="tx1">
                  <a:lumMod val="75000"/>
                  <a:lumOff val="25000"/>
                </a:schemeClr>
              </a:solidFill>
              <a:latin typeface="Verdana Pro" panose="020B0604030504040204" pitchFamily="34" charset="0"/>
            </a:endParaRPr>
          </a:p>
          <a:p>
            <a:pPr algn="ctr"/>
            <a:endParaRPr lang="en-GB" sz="1600" dirty="0">
              <a:solidFill>
                <a:schemeClr val="tx1">
                  <a:lumMod val="75000"/>
                  <a:lumOff val="25000"/>
                </a:schemeClr>
              </a:solidFill>
              <a:latin typeface="Verdana Pro" panose="020B0604030504040204" pitchFamily="34" charset="0"/>
            </a:endParaRPr>
          </a:p>
          <a:p>
            <a:pPr algn="ctr"/>
            <a:endParaRPr lang="en-GB" sz="1600" dirty="0">
              <a:solidFill>
                <a:schemeClr val="tx1">
                  <a:lumMod val="75000"/>
                  <a:lumOff val="25000"/>
                </a:schemeClr>
              </a:solidFill>
              <a:latin typeface="Verdana Pro" panose="020B0604030504040204" pitchFamily="34" charset="0"/>
              <a:hlinkClick r:id="rId3"/>
            </a:endParaRPr>
          </a:p>
        </p:txBody>
      </p:sp>
      <p:pic>
        <p:nvPicPr>
          <p:cNvPr id="6" name="Picture 5"/>
          <p:cNvPicPr>
            <a:picLocks noChangeAspect="1"/>
          </p:cNvPicPr>
          <p:nvPr/>
        </p:nvPicPr>
        <p:blipFill>
          <a:blip r:embed="rId4"/>
          <a:stretch>
            <a:fillRect/>
          </a:stretch>
        </p:blipFill>
        <p:spPr>
          <a:xfrm>
            <a:off x="3358079" y="1827459"/>
            <a:ext cx="5495505" cy="3657009"/>
          </a:xfrm>
          <a:prstGeom prst="rect">
            <a:avLst/>
          </a:prstGeom>
        </p:spPr>
      </p:pic>
    </p:spTree>
    <p:extLst>
      <p:ext uri="{BB962C8B-B14F-4D97-AF65-F5344CB8AC3E}">
        <p14:creationId xmlns:p14="http://schemas.microsoft.com/office/powerpoint/2010/main" val="36164678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76201" y="6281"/>
            <a:ext cx="12268201"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smtClean="0">
                <a:solidFill>
                  <a:schemeClr val="bg1"/>
                </a:solidFill>
                <a:latin typeface="Century Gothic" panose="020B0502020202020204" pitchFamily="34" charset="0"/>
              </a:rPr>
              <a:t>Συμπράξεις για Συνεργασία </a:t>
            </a:r>
            <a:r>
              <a:rPr lang="en-CY" sz="3000" dirty="0" smtClean="0">
                <a:solidFill>
                  <a:schemeClr val="bg1"/>
                </a:solidFill>
                <a:latin typeface="Century Gothic" panose="020B0502020202020204" pitchFamily="34" charset="0"/>
              </a:rPr>
              <a:t>–</a:t>
            </a:r>
            <a:r>
              <a:rPr lang="el-GR" sz="3000" dirty="0" smtClean="0">
                <a:solidFill>
                  <a:schemeClr val="bg1"/>
                </a:solidFill>
                <a:latin typeface="Century Gothic" panose="020B0502020202020204" pitchFamily="34" charset="0"/>
              </a:rPr>
              <a:t> Μορφές Συμπράξεων</a:t>
            </a:r>
            <a:endParaRPr lang="en-GB" sz="3000" dirty="0">
              <a:solidFill>
                <a:schemeClr val="bg1"/>
              </a:solidFill>
              <a:latin typeface="Century Gothic" panose="020B0502020202020204" pitchFamily="34" charset="0"/>
            </a:endParaRPr>
          </a:p>
        </p:txBody>
      </p:sp>
      <p:sp>
        <p:nvSpPr>
          <p:cNvPr id="8" name="Content Placeholder 2"/>
          <p:cNvSpPr txBox="1">
            <a:spLocks/>
          </p:cNvSpPr>
          <p:nvPr/>
        </p:nvSpPr>
        <p:spPr>
          <a:xfrm>
            <a:off x="912657" y="1035287"/>
            <a:ext cx="9524565" cy="48406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buNone/>
              <a:defRPr/>
            </a:pPr>
            <a:r>
              <a:rPr lang="el-GR" sz="2600" b="1" dirty="0" smtClean="0">
                <a:solidFill>
                  <a:schemeClr val="accent6">
                    <a:lumMod val="75000"/>
                  </a:schemeClr>
                </a:solidFill>
              </a:rPr>
              <a:t>Βασική Δράση 2: Συνεργασία μεταξύ Οργανισμών και Ιδρυμάτων</a:t>
            </a:r>
          </a:p>
          <a:p>
            <a:pPr marL="0" lvl="0" indent="0">
              <a:buNone/>
              <a:defRPr/>
            </a:pPr>
            <a:endParaRPr lang="el-GR" sz="1100" b="1" dirty="0" smtClean="0">
              <a:solidFill>
                <a:sysClr val="windowText" lastClr="000000"/>
              </a:solidFill>
            </a:endParaRPr>
          </a:p>
          <a:p>
            <a:pPr marL="0" lvl="0" indent="0">
              <a:buNone/>
              <a:defRPr/>
            </a:pPr>
            <a:r>
              <a:rPr lang="el-GR" sz="2400" b="1" u="sng" dirty="0" smtClean="0">
                <a:solidFill>
                  <a:sysClr val="windowText" lastClr="000000"/>
                </a:solidFill>
              </a:rPr>
              <a:t>Υπάρχουν </a:t>
            </a:r>
            <a:r>
              <a:rPr lang="el-GR" sz="2400" b="1" u="sng" dirty="0">
                <a:solidFill>
                  <a:sysClr val="windowText" lastClr="000000"/>
                </a:solidFill>
              </a:rPr>
              <a:t>δύο </a:t>
            </a:r>
            <a:r>
              <a:rPr lang="el-GR" sz="2400" b="1" u="sng" dirty="0" smtClean="0">
                <a:solidFill>
                  <a:sysClr val="windowText" lastClr="000000"/>
                </a:solidFill>
              </a:rPr>
              <a:t>ξεχωριστές μορφές </a:t>
            </a:r>
            <a:r>
              <a:rPr lang="el-GR" sz="2400" b="1" u="sng" dirty="0">
                <a:solidFill>
                  <a:sysClr val="windowText" lastClr="000000"/>
                </a:solidFill>
              </a:rPr>
              <a:t>Συμπράξεων για </a:t>
            </a:r>
            <a:r>
              <a:rPr lang="el-GR" sz="2400" b="1" u="sng" dirty="0" smtClean="0">
                <a:solidFill>
                  <a:sysClr val="windowText" lastClr="000000"/>
                </a:solidFill>
              </a:rPr>
              <a:t>Συνεργασία</a:t>
            </a:r>
            <a:r>
              <a:rPr lang="en-US" sz="2400" dirty="0" smtClean="0">
                <a:solidFill>
                  <a:sysClr val="windowText" lastClr="000000"/>
                </a:solidFill>
              </a:rPr>
              <a:t>:</a:t>
            </a:r>
            <a:endParaRPr lang="el-GR" sz="2400" dirty="0">
              <a:solidFill>
                <a:sysClr val="windowText" lastClr="000000"/>
              </a:solidFill>
            </a:endParaRPr>
          </a:p>
          <a:p>
            <a:pPr marL="0" lvl="0" indent="0">
              <a:buNone/>
              <a:defRPr/>
            </a:pPr>
            <a:endParaRPr lang="el-GR" sz="2400" dirty="0">
              <a:solidFill>
                <a:sysClr val="windowText" lastClr="000000"/>
              </a:solidFill>
            </a:endParaRPr>
          </a:p>
          <a:p>
            <a:pPr lvl="0">
              <a:buFont typeface="Wingdings" panose="05000000000000000000" pitchFamily="2" charset="2"/>
              <a:buChar char="§"/>
              <a:defRPr/>
            </a:pPr>
            <a:r>
              <a:rPr lang="el-GR" sz="2200" dirty="0">
                <a:solidFill>
                  <a:sysClr val="windowText" lastClr="000000"/>
                </a:solidFill>
              </a:rPr>
              <a:t>Συμπράξεις</a:t>
            </a:r>
            <a:r>
              <a:rPr lang="en-GB" sz="2200" dirty="0">
                <a:solidFill>
                  <a:sysClr val="windowText" lastClr="000000"/>
                </a:solidFill>
              </a:rPr>
              <a:t> </a:t>
            </a:r>
            <a:r>
              <a:rPr lang="el-GR" sz="2200" dirty="0">
                <a:solidFill>
                  <a:sysClr val="windowText" lastClr="000000"/>
                </a:solidFill>
              </a:rPr>
              <a:t>Συνεργασίας </a:t>
            </a:r>
            <a:r>
              <a:rPr lang="en-US" sz="2200" dirty="0">
                <a:solidFill>
                  <a:sysClr val="windowText" lastClr="000000"/>
                </a:solidFill>
              </a:rPr>
              <a:t>(Cooperation Partnerships)</a:t>
            </a:r>
          </a:p>
          <a:p>
            <a:pPr marL="0" lvl="0" indent="0">
              <a:buNone/>
              <a:defRPr/>
            </a:pPr>
            <a:endParaRPr lang="el-GR" sz="2200" dirty="0">
              <a:solidFill>
                <a:sysClr val="windowText" lastClr="000000"/>
              </a:solidFill>
            </a:endParaRPr>
          </a:p>
          <a:p>
            <a:pPr lvl="0">
              <a:buFont typeface="Wingdings" panose="05000000000000000000" pitchFamily="2" charset="2"/>
              <a:buChar char="§"/>
              <a:defRPr/>
            </a:pPr>
            <a:r>
              <a:rPr lang="el-GR" sz="2200" dirty="0">
                <a:solidFill>
                  <a:sysClr val="windowText" lastClr="000000"/>
                </a:solidFill>
              </a:rPr>
              <a:t>Συμπράξεις </a:t>
            </a:r>
            <a:r>
              <a:rPr lang="el-GR" sz="2200" dirty="0" smtClean="0">
                <a:solidFill>
                  <a:sysClr val="windowText" lastClr="000000"/>
                </a:solidFill>
              </a:rPr>
              <a:t>Μικρής Κλίμακας</a:t>
            </a:r>
            <a:r>
              <a:rPr lang="en-US" sz="2200" dirty="0" smtClean="0">
                <a:solidFill>
                  <a:sysClr val="windowText" lastClr="000000"/>
                </a:solidFill>
              </a:rPr>
              <a:t> </a:t>
            </a:r>
            <a:r>
              <a:rPr lang="en-US" sz="2200" dirty="0">
                <a:solidFill>
                  <a:sysClr val="windowText" lastClr="000000"/>
                </a:solidFill>
              </a:rPr>
              <a:t>(Small </a:t>
            </a:r>
            <a:r>
              <a:rPr lang="en-US" sz="2200" dirty="0" smtClean="0">
                <a:solidFill>
                  <a:sysClr val="windowText" lastClr="000000"/>
                </a:solidFill>
              </a:rPr>
              <a:t>Scale </a:t>
            </a:r>
            <a:r>
              <a:rPr lang="en-US" sz="2200" dirty="0">
                <a:solidFill>
                  <a:sysClr val="windowText" lastClr="000000"/>
                </a:solidFill>
              </a:rPr>
              <a:t>Partnerships)</a:t>
            </a:r>
            <a:endParaRPr lang="el-GR" sz="2200" dirty="0">
              <a:solidFill>
                <a:sysClr val="windowText" lastClr="000000"/>
              </a:solidFill>
            </a:endParaRPr>
          </a:p>
          <a:p>
            <a:pPr marL="0" lvl="0" indent="0">
              <a:buNone/>
              <a:defRPr/>
            </a:pPr>
            <a:endParaRPr lang="el-GR" sz="2400" dirty="0">
              <a:solidFill>
                <a:sysClr val="windowText" lastClr="000000"/>
              </a:solidFill>
            </a:endParaRPr>
          </a:p>
          <a:p>
            <a:pPr marL="0" lvl="0" indent="0">
              <a:buNone/>
              <a:defRPr/>
            </a:pPr>
            <a:endParaRPr lang="en-GB" sz="1900" i="1" dirty="0" smtClean="0">
              <a:solidFill>
                <a:sysClr val="windowText" lastClr="000000"/>
              </a:solidFill>
            </a:endParaRPr>
          </a:p>
          <a:p>
            <a:pPr marL="0" lvl="0" indent="0">
              <a:buNone/>
              <a:defRPr/>
            </a:pPr>
            <a:r>
              <a:rPr lang="el-GR" sz="1900" i="1" dirty="0" smtClean="0">
                <a:solidFill>
                  <a:sysClr val="windowText" lastClr="000000"/>
                </a:solidFill>
              </a:rPr>
              <a:t>!!!  </a:t>
            </a:r>
            <a:r>
              <a:rPr lang="el-GR" sz="1900" i="1" dirty="0">
                <a:solidFill>
                  <a:sysClr val="windowText" lastClr="000000"/>
                </a:solidFill>
              </a:rPr>
              <a:t>Η κάθε κοινοπραξία επιλέγει τον πιο κατάλληλο για την ίδια </a:t>
            </a:r>
            <a:r>
              <a:rPr lang="el-GR" sz="1900" i="1" dirty="0" smtClean="0">
                <a:solidFill>
                  <a:sysClr val="windowText" lastClr="000000"/>
                </a:solidFill>
              </a:rPr>
              <a:t>τύπο</a:t>
            </a:r>
            <a:r>
              <a:rPr lang="en-GB" sz="1900" i="1" dirty="0" smtClean="0">
                <a:solidFill>
                  <a:sysClr val="windowText" lastClr="000000"/>
                </a:solidFill>
              </a:rPr>
              <a:t> </a:t>
            </a:r>
            <a:r>
              <a:rPr lang="el-GR" sz="1900" i="1" dirty="0" smtClean="0">
                <a:solidFill>
                  <a:sysClr val="windowText" lastClr="000000"/>
                </a:solidFill>
              </a:rPr>
              <a:t>Σύμπραξης</a:t>
            </a:r>
            <a:r>
              <a:rPr lang="el-GR" sz="1900" i="1" dirty="0">
                <a:solidFill>
                  <a:sysClr val="windowText" lastClr="000000"/>
                </a:solidFill>
              </a:rPr>
              <a:t>, αναλόγως του προφίλ και της δομής των συμμετεχόντων </a:t>
            </a:r>
            <a:r>
              <a:rPr lang="el-GR" sz="1900" i="1" dirty="0" smtClean="0">
                <a:solidFill>
                  <a:sysClr val="windowText" lastClr="000000"/>
                </a:solidFill>
              </a:rPr>
              <a:t>σ’ αυτήν οργανισμών αλλά και των στόχων του Σχεδίου που προτίθεται να υλοποιήσει</a:t>
            </a:r>
            <a:endParaRPr lang="el-GR" sz="1900" i="1" dirty="0">
              <a:solidFill>
                <a:sysClr val="windowText" lastClr="000000"/>
              </a:solidFill>
            </a:endParaRPr>
          </a:p>
          <a:p>
            <a:pPr>
              <a:buFont typeface="Wingdings" panose="05000000000000000000" pitchFamily="2" charset="2"/>
              <a:buChar char="§"/>
              <a:defRPr/>
            </a:pPr>
            <a:endParaRPr lang="el-GR" sz="2000" dirty="0">
              <a:solidFill>
                <a:sysClr val="windowText" lastClr="000000"/>
              </a:solidFill>
              <a:latin typeface="Calibri"/>
            </a:endParaRPr>
          </a:p>
          <a:p>
            <a:pPr marL="0" indent="0">
              <a:buNone/>
              <a:defRPr/>
            </a:pPr>
            <a:endParaRPr lang="el-GR" sz="2000" dirty="0">
              <a:solidFill>
                <a:sysClr val="windowText" lastClr="000000"/>
              </a:solidFill>
              <a:latin typeface="Century Gothic" panose="020B0502020202020204" pitchFamily="34" charset="0"/>
            </a:endParaRPr>
          </a:p>
          <a:p>
            <a:pPr marL="0" indent="0">
              <a:buNone/>
              <a:defRPr/>
            </a:pPr>
            <a:endParaRPr lang="en-GB" sz="2000" dirty="0">
              <a:solidFill>
                <a:sysClr val="windowText" lastClr="000000"/>
              </a:solidFill>
              <a:latin typeface="Century Gothic" panose="020B0502020202020204" pitchFamily="34" charset="0"/>
            </a:endParaRPr>
          </a:p>
          <a:p>
            <a:pPr marL="0" indent="0">
              <a:buNone/>
              <a:defRPr/>
            </a:pPr>
            <a:endParaRPr lang="el-GR" sz="2000" dirty="0">
              <a:solidFill>
                <a:sysClr val="windowText" lastClr="000000"/>
              </a:solidFill>
              <a:latin typeface="Century Gothic" panose="020B0502020202020204" pitchFamily="34" charset="0"/>
            </a:endParaRPr>
          </a:p>
          <a:p>
            <a:pPr marL="0" indent="0">
              <a:buNone/>
              <a:defRPr/>
            </a:pPr>
            <a:endParaRPr lang="el-GR" sz="2000" dirty="0">
              <a:solidFill>
                <a:sysClr val="windowText" lastClr="000000"/>
              </a:solidFill>
              <a:latin typeface="Century Gothic" panose="020B0502020202020204" pitchFamily="34" charset="0"/>
            </a:endParaRPr>
          </a:p>
        </p:txBody>
      </p:sp>
    </p:spTree>
    <p:extLst>
      <p:ext uri="{BB962C8B-B14F-4D97-AF65-F5344CB8AC3E}">
        <p14:creationId xmlns:p14="http://schemas.microsoft.com/office/powerpoint/2010/main" val="37385600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6201" y="6281"/>
            <a:ext cx="12268201"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smtClean="0">
                <a:solidFill>
                  <a:schemeClr val="bg1"/>
                </a:solidFill>
                <a:latin typeface="Century Gothic" panose="020B0502020202020204" pitchFamily="34" charset="0"/>
              </a:rPr>
              <a:t>Συμπράξεις για Συνεργασία </a:t>
            </a:r>
            <a:r>
              <a:rPr lang="en-CY" sz="3000" dirty="0" smtClean="0">
                <a:solidFill>
                  <a:schemeClr val="bg1"/>
                </a:solidFill>
                <a:latin typeface="Century Gothic" panose="020B0502020202020204" pitchFamily="34" charset="0"/>
              </a:rPr>
              <a:t>–</a:t>
            </a:r>
            <a:r>
              <a:rPr lang="el-GR" sz="3000" dirty="0" smtClean="0">
                <a:solidFill>
                  <a:schemeClr val="bg1"/>
                </a:solidFill>
                <a:latin typeface="Century Gothic" panose="020B0502020202020204" pitchFamily="34" charset="0"/>
              </a:rPr>
              <a:t> Γενικοί Στόχοι</a:t>
            </a:r>
            <a:endParaRPr lang="en-GB" sz="3000" dirty="0">
              <a:solidFill>
                <a:schemeClr val="bg1"/>
              </a:solidFill>
              <a:latin typeface="Century Gothic" panose="020B0502020202020204" pitchFamily="34" charset="0"/>
            </a:endParaRPr>
          </a:p>
        </p:txBody>
      </p:sp>
      <p:sp>
        <p:nvSpPr>
          <p:cNvPr id="6" name="Content Placeholder 2"/>
          <p:cNvSpPr txBox="1">
            <a:spLocks/>
          </p:cNvSpPr>
          <p:nvPr/>
        </p:nvSpPr>
        <p:spPr>
          <a:xfrm>
            <a:off x="912658" y="1035287"/>
            <a:ext cx="8763000" cy="4840696"/>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ü"/>
              <a:defRPr/>
            </a:pPr>
            <a:r>
              <a:rPr lang="el-GR" sz="2400" b="1" i="1" dirty="0">
                <a:solidFill>
                  <a:sysClr val="windowText" lastClr="000000"/>
                </a:solidFill>
                <a:latin typeface="Calibri"/>
              </a:rPr>
              <a:t>Σχέδια συνεργασίας μεταξύ διαφόρων οργανισμών, που αποσκοπούν στην</a:t>
            </a:r>
            <a:r>
              <a:rPr lang="en-US" sz="2400" i="1" dirty="0">
                <a:solidFill>
                  <a:sysClr val="windowText" lastClr="000000"/>
                </a:solidFill>
                <a:latin typeface="Calibri"/>
              </a:rPr>
              <a:t>:</a:t>
            </a:r>
            <a:endParaRPr lang="el-GR" sz="2400" i="1" dirty="0">
              <a:solidFill>
                <a:sysClr val="windowText" lastClr="000000"/>
              </a:solidFill>
              <a:latin typeface="Calibri"/>
            </a:endParaRPr>
          </a:p>
          <a:p>
            <a:pPr marL="0" indent="0">
              <a:buNone/>
              <a:defRPr/>
            </a:pPr>
            <a:endParaRPr lang="el-GR" sz="1000" dirty="0">
              <a:solidFill>
                <a:sysClr val="windowText" lastClr="000000"/>
              </a:solidFill>
              <a:latin typeface="Calibri"/>
            </a:endParaRPr>
          </a:p>
          <a:p>
            <a:pPr marL="0" indent="0">
              <a:buNone/>
              <a:defRPr/>
            </a:pPr>
            <a:endParaRPr lang="en-US" sz="1000" dirty="0">
              <a:solidFill>
                <a:sysClr val="windowText" lastClr="000000"/>
              </a:solidFill>
              <a:latin typeface="Calibri"/>
            </a:endParaRPr>
          </a:p>
          <a:p>
            <a:pPr>
              <a:buFont typeface="Wingdings" panose="05000000000000000000" pitchFamily="2" charset="2"/>
              <a:buChar char="§"/>
              <a:defRPr/>
            </a:pPr>
            <a:r>
              <a:rPr lang="el-GR" sz="2000" dirty="0">
                <a:solidFill>
                  <a:sysClr val="windowText" lastClr="000000"/>
                </a:solidFill>
                <a:latin typeface="Calibri"/>
              </a:rPr>
              <a:t>Α</a:t>
            </a:r>
            <a:r>
              <a:rPr lang="el-GR" sz="2000" dirty="0" smtClean="0">
                <a:solidFill>
                  <a:sysClr val="windowText" lastClr="000000"/>
                </a:solidFill>
                <a:latin typeface="Calibri"/>
              </a:rPr>
              <a:t>πόκτηση </a:t>
            </a:r>
            <a:r>
              <a:rPr lang="el-GR" sz="2000" dirty="0">
                <a:solidFill>
                  <a:sysClr val="windowText" lastClr="000000"/>
                </a:solidFill>
                <a:latin typeface="Calibri"/>
              </a:rPr>
              <a:t>εμπειριών σε ό,τι αφορά τη διεθνή-διακρατική συνεργασία  </a:t>
            </a:r>
            <a:r>
              <a:rPr lang="el-GR" sz="2000" dirty="0">
                <a:solidFill>
                  <a:sysClr val="windowText" lastClr="000000"/>
                </a:solidFill>
                <a:latin typeface="Calibri"/>
                <a:cs typeface="Times New Roman"/>
              </a:rPr>
              <a:t>&gt; </a:t>
            </a:r>
            <a:r>
              <a:rPr lang="el-GR" sz="2000" dirty="0">
                <a:solidFill>
                  <a:sysClr val="windowText" lastClr="000000"/>
                </a:solidFill>
                <a:latin typeface="Calibri"/>
                <a:sym typeface="Wingdings" panose="05000000000000000000" pitchFamily="2" charset="2"/>
              </a:rPr>
              <a:t>Διεθνοποίηση των δραστηριοτήτων των συμμετεχόντων οργανισμών</a:t>
            </a:r>
          </a:p>
          <a:p>
            <a:pPr marL="0" indent="0">
              <a:buNone/>
              <a:defRPr/>
            </a:pPr>
            <a:endParaRPr lang="el-GR" sz="700" dirty="0">
              <a:solidFill>
                <a:sysClr val="windowText" lastClr="000000"/>
              </a:solidFill>
              <a:latin typeface="Calibri"/>
            </a:endParaRPr>
          </a:p>
          <a:p>
            <a:pPr>
              <a:buFont typeface="Wingdings" panose="05000000000000000000" pitchFamily="2" charset="2"/>
              <a:buChar char="§"/>
              <a:defRPr/>
            </a:pPr>
            <a:r>
              <a:rPr lang="el-GR" sz="2000" dirty="0">
                <a:solidFill>
                  <a:sysClr val="windowText" lastClr="000000"/>
                </a:solidFill>
                <a:latin typeface="Calibri"/>
              </a:rPr>
              <a:t>Ανάπτυξη και ενίσχυση δικτύων</a:t>
            </a:r>
          </a:p>
          <a:p>
            <a:pPr marL="0" indent="0">
              <a:buNone/>
              <a:defRPr/>
            </a:pPr>
            <a:endParaRPr lang="en-US" sz="700" dirty="0">
              <a:solidFill>
                <a:sysClr val="windowText" lastClr="000000"/>
              </a:solidFill>
              <a:latin typeface="Calibri"/>
            </a:endParaRPr>
          </a:p>
          <a:p>
            <a:pPr>
              <a:buFont typeface="Wingdings" panose="05000000000000000000" pitchFamily="2" charset="2"/>
              <a:buChar char="§"/>
              <a:defRPr/>
            </a:pPr>
            <a:r>
              <a:rPr lang="el-GR" sz="2000" dirty="0">
                <a:solidFill>
                  <a:sysClr val="windowText" lastClr="000000"/>
                </a:solidFill>
                <a:latin typeface="Calibri"/>
              </a:rPr>
              <a:t>Ενίσχυση των ικανοτήτων των συμμετεχόντων οργανισμών</a:t>
            </a:r>
          </a:p>
          <a:p>
            <a:pPr marL="0" indent="0">
              <a:buNone/>
              <a:defRPr/>
            </a:pPr>
            <a:endParaRPr lang="el-GR" sz="700" dirty="0">
              <a:solidFill>
                <a:sysClr val="windowText" lastClr="000000"/>
              </a:solidFill>
              <a:latin typeface="Calibri"/>
            </a:endParaRPr>
          </a:p>
          <a:p>
            <a:pPr>
              <a:buFont typeface="Wingdings" panose="05000000000000000000" pitchFamily="2" charset="2"/>
              <a:buChar char="§"/>
              <a:defRPr/>
            </a:pPr>
            <a:r>
              <a:rPr lang="el-GR" sz="2000" dirty="0">
                <a:solidFill>
                  <a:sysClr val="windowText" lastClr="000000"/>
                </a:solidFill>
                <a:latin typeface="Calibri"/>
              </a:rPr>
              <a:t>Ανταλλαγή πρακτικών, μεθόδων, ιδεών και εμπειριών σε ευρωπαϊκό επίπεδο</a:t>
            </a:r>
          </a:p>
          <a:p>
            <a:pPr marL="0" indent="0">
              <a:buNone/>
              <a:defRPr/>
            </a:pPr>
            <a:endParaRPr lang="el-GR" sz="700" dirty="0">
              <a:solidFill>
                <a:sysClr val="windowText" lastClr="000000"/>
              </a:solidFill>
              <a:latin typeface="Calibri"/>
            </a:endParaRPr>
          </a:p>
          <a:p>
            <a:pPr>
              <a:buFont typeface="Wingdings" panose="05000000000000000000" pitchFamily="2" charset="2"/>
              <a:buChar char="§"/>
              <a:defRPr/>
            </a:pPr>
            <a:r>
              <a:rPr lang="el-GR" sz="2000" dirty="0">
                <a:solidFill>
                  <a:sysClr val="windowText" lastClr="000000"/>
                </a:solidFill>
                <a:latin typeface="Calibri"/>
              </a:rPr>
              <a:t>Ανάπτυξη και μεταφορά καινοτομίας</a:t>
            </a:r>
          </a:p>
          <a:p>
            <a:pPr marL="0" indent="0">
              <a:buNone/>
              <a:defRPr/>
            </a:pPr>
            <a:endParaRPr lang="el-GR" sz="700" dirty="0">
              <a:solidFill>
                <a:sysClr val="windowText" lastClr="000000"/>
              </a:solidFill>
              <a:latin typeface="Calibri"/>
            </a:endParaRPr>
          </a:p>
          <a:p>
            <a:pPr>
              <a:buFont typeface="Wingdings" panose="05000000000000000000" pitchFamily="2" charset="2"/>
              <a:buChar char="§"/>
              <a:defRPr/>
            </a:pPr>
            <a:r>
              <a:rPr lang="el-GR" sz="2000" dirty="0">
                <a:solidFill>
                  <a:sysClr val="windowText" lastClr="000000"/>
                </a:solidFill>
                <a:latin typeface="Calibri"/>
              </a:rPr>
              <a:t>Εφαρμογή κοινών δράσεων-πρωτοβουλιών</a:t>
            </a:r>
          </a:p>
          <a:p>
            <a:pPr marL="0" indent="0">
              <a:buNone/>
              <a:defRPr/>
            </a:pPr>
            <a:endParaRPr lang="el-GR" sz="700" dirty="0">
              <a:solidFill>
                <a:sysClr val="windowText" lastClr="000000"/>
              </a:solidFill>
              <a:latin typeface="Calibri"/>
            </a:endParaRPr>
          </a:p>
          <a:p>
            <a:pPr>
              <a:buFont typeface="Wingdings" panose="05000000000000000000" pitchFamily="2" charset="2"/>
              <a:buChar char="§"/>
              <a:defRPr/>
            </a:pPr>
            <a:r>
              <a:rPr lang="el-GR" sz="2000" dirty="0">
                <a:solidFill>
                  <a:sysClr val="windowText" lastClr="000000"/>
                </a:solidFill>
                <a:latin typeface="Calibri"/>
              </a:rPr>
              <a:t>Παραγωγή ποιοτικών αποτελεσμάτων &gt; Επίτευξη ευρωπαϊκών </a:t>
            </a:r>
          </a:p>
          <a:p>
            <a:pPr marL="0" indent="0">
              <a:buNone/>
              <a:defRPr/>
            </a:pPr>
            <a:r>
              <a:rPr lang="el-GR" sz="2000" dirty="0">
                <a:solidFill>
                  <a:sysClr val="windowText" lastClr="000000"/>
                </a:solidFill>
                <a:latin typeface="Calibri"/>
              </a:rPr>
              <a:t>      προτεραιοτήτων</a:t>
            </a:r>
          </a:p>
          <a:p>
            <a:pPr>
              <a:buFont typeface="Wingdings" panose="05000000000000000000" pitchFamily="2" charset="2"/>
              <a:buChar char="§"/>
              <a:defRPr/>
            </a:pPr>
            <a:endParaRPr lang="el-GR" sz="2000" dirty="0">
              <a:solidFill>
                <a:sysClr val="windowText" lastClr="000000"/>
              </a:solidFill>
              <a:latin typeface="Calibri"/>
            </a:endParaRPr>
          </a:p>
          <a:p>
            <a:pPr marL="0" indent="0">
              <a:buNone/>
              <a:defRPr/>
            </a:pPr>
            <a:endParaRPr lang="el-GR" sz="2000" dirty="0">
              <a:solidFill>
                <a:sysClr val="windowText" lastClr="000000"/>
              </a:solidFill>
              <a:latin typeface="Century Gothic" panose="020B0502020202020204" pitchFamily="34" charset="0"/>
            </a:endParaRPr>
          </a:p>
          <a:p>
            <a:pPr marL="0" indent="0">
              <a:buNone/>
              <a:defRPr/>
            </a:pPr>
            <a:endParaRPr lang="en-GB" sz="2000" dirty="0">
              <a:solidFill>
                <a:sysClr val="windowText" lastClr="000000"/>
              </a:solidFill>
              <a:latin typeface="Century Gothic" panose="020B0502020202020204" pitchFamily="34" charset="0"/>
            </a:endParaRPr>
          </a:p>
          <a:p>
            <a:pPr marL="0" indent="0">
              <a:buNone/>
              <a:defRPr/>
            </a:pPr>
            <a:endParaRPr lang="el-GR" sz="2000" dirty="0">
              <a:solidFill>
                <a:sysClr val="windowText" lastClr="000000"/>
              </a:solidFill>
              <a:latin typeface="Century Gothic" panose="020B0502020202020204" pitchFamily="34" charset="0"/>
            </a:endParaRPr>
          </a:p>
          <a:p>
            <a:pPr marL="0" indent="0">
              <a:buNone/>
              <a:defRPr/>
            </a:pPr>
            <a:endParaRPr lang="el-GR" sz="2000" dirty="0">
              <a:solidFill>
                <a:sysClr val="windowText" lastClr="000000"/>
              </a:solidFill>
              <a:latin typeface="Century Gothic" panose="020B0502020202020204" pitchFamily="34" charset="0"/>
            </a:endParaRPr>
          </a:p>
        </p:txBody>
      </p:sp>
    </p:spTree>
    <p:extLst>
      <p:ext uri="{BB962C8B-B14F-4D97-AF65-F5344CB8AC3E}">
        <p14:creationId xmlns:p14="http://schemas.microsoft.com/office/powerpoint/2010/main" val="19324511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815009" y="944217"/>
            <a:ext cx="10826864" cy="57799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buFont typeface="Wingdings" panose="05000000000000000000" pitchFamily="2" charset="2"/>
              <a:buChar char="q"/>
              <a:defRPr/>
            </a:pPr>
            <a:r>
              <a:rPr lang="el-GR" sz="2400" b="1" dirty="0">
                <a:solidFill>
                  <a:sysClr val="windowText" lastClr="000000"/>
                </a:solidFill>
              </a:rPr>
              <a:t>Οι ειδικοί στόχοι του τύπου αυτού Συμπράξεων είναι οι εξής:</a:t>
            </a:r>
            <a:endParaRPr lang="el-GR" sz="2400" dirty="0">
              <a:solidFill>
                <a:sysClr val="windowText" lastClr="000000"/>
              </a:solidFill>
            </a:endParaRPr>
          </a:p>
          <a:p>
            <a:pPr marL="0" lvl="0" indent="0">
              <a:buNone/>
              <a:defRPr/>
            </a:pPr>
            <a:endParaRPr lang="el-GR" sz="1050" dirty="0">
              <a:solidFill>
                <a:sysClr val="windowText" lastClr="000000"/>
              </a:solidFill>
            </a:endParaRPr>
          </a:p>
          <a:p>
            <a:pPr lvl="0">
              <a:buFont typeface="Wingdings" panose="05000000000000000000" pitchFamily="2" charset="2"/>
              <a:buChar char="§"/>
              <a:defRPr/>
            </a:pPr>
            <a:r>
              <a:rPr lang="el-GR" sz="2000" dirty="0"/>
              <a:t>Ελκυστική και διευρυμένη πρόσβαση στο Πρόγραμμα σε νεοεισερχόμενους/ λιγότερο έμπειρους οργανισμούς και σε οργανισμούς μικρής κλίμακας</a:t>
            </a:r>
          </a:p>
          <a:p>
            <a:pPr lvl="0">
              <a:buFont typeface="Wingdings" panose="05000000000000000000" pitchFamily="2" charset="2"/>
              <a:buChar char="§"/>
              <a:defRPr/>
            </a:pPr>
            <a:r>
              <a:rPr lang="el-GR" sz="2000" dirty="0"/>
              <a:t>Στήριξη της ένταξης ομάδων-στόχων με λιγότερες ευκαιρίες</a:t>
            </a:r>
          </a:p>
          <a:p>
            <a:pPr lvl="0">
              <a:buFont typeface="Wingdings" panose="05000000000000000000" pitchFamily="2" charset="2"/>
              <a:buChar char="§"/>
              <a:defRPr/>
            </a:pPr>
            <a:r>
              <a:rPr lang="el-GR" sz="2000" dirty="0"/>
              <a:t>Στήριξη της ενεργού συμμετοχής των Ευρωπαίων πολιτών στα κοινά και αναγωγή της ευρωπαϊκής διάστασης στο τοπικό επίπεδο</a:t>
            </a:r>
            <a:endParaRPr lang="en-GB" sz="2000" dirty="0"/>
          </a:p>
          <a:p>
            <a:pPr marL="0" lvl="0" indent="0">
              <a:buNone/>
              <a:defRPr/>
            </a:pPr>
            <a:endParaRPr lang="en-GB" sz="1000" dirty="0"/>
          </a:p>
          <a:p>
            <a:pPr marL="0" lvl="0" indent="0">
              <a:buNone/>
              <a:defRPr/>
            </a:pPr>
            <a:endParaRPr lang="en-GB" sz="1400" dirty="0"/>
          </a:p>
          <a:p>
            <a:pPr marL="360363" indent="-360363">
              <a:buNone/>
              <a:defRPr/>
            </a:pPr>
            <a:r>
              <a:rPr lang="el-GR" sz="2000" b="1" i="1" dirty="0"/>
              <a:t>!!! </a:t>
            </a:r>
            <a:r>
              <a:rPr lang="en-GB" sz="2000" b="1" i="1" dirty="0"/>
              <a:t>  </a:t>
            </a:r>
            <a:r>
              <a:rPr lang="el-GR" sz="2000" b="1" i="1" dirty="0"/>
              <a:t>Επίσης, ισχύουν και εδώ οι Ειδικοί Στόχοι των Συμπράξεων Συνεργασίας, </a:t>
            </a:r>
            <a:r>
              <a:rPr lang="el-GR" sz="2000" b="1" i="1" u="sng" dirty="0"/>
              <a:t>αναλογικά </a:t>
            </a:r>
            <a:endParaRPr lang="en-GB" sz="2000" b="1" i="1" u="sng" dirty="0"/>
          </a:p>
          <a:p>
            <a:pPr marL="360363" indent="-360363">
              <a:buNone/>
              <a:defRPr/>
            </a:pPr>
            <a:r>
              <a:rPr lang="en-GB" sz="2000" b="1" i="1" dirty="0"/>
              <a:t>       </a:t>
            </a:r>
            <a:r>
              <a:rPr lang="el-GR" sz="2000" b="1" i="1" u="sng" dirty="0"/>
              <a:t>προς το εύρος και το μέγεθος</a:t>
            </a:r>
            <a:r>
              <a:rPr lang="el-GR" sz="2000" b="1" i="1" dirty="0"/>
              <a:t> του κάθε Σχεδίου</a:t>
            </a:r>
            <a:r>
              <a:rPr lang="en-GB" sz="2000" b="1" i="1" dirty="0"/>
              <a:t>:</a:t>
            </a:r>
            <a:endParaRPr lang="el-GR" sz="2000" b="1" dirty="0"/>
          </a:p>
          <a:p>
            <a:pPr marL="0" lvl="0" indent="0">
              <a:buNone/>
              <a:defRPr/>
            </a:pPr>
            <a:endParaRPr lang="el-GR" sz="2000" b="1" dirty="0"/>
          </a:p>
          <a:p>
            <a:pPr lvl="0">
              <a:buFont typeface="Wingdings" panose="05000000000000000000" pitchFamily="2" charset="2"/>
              <a:buChar char="§"/>
              <a:defRPr/>
            </a:pPr>
            <a:r>
              <a:rPr lang="el-GR" sz="1800" dirty="0">
                <a:solidFill>
                  <a:sysClr val="windowText" lastClr="000000"/>
                </a:solidFill>
              </a:rPr>
              <a:t>Ενίσχυση της ποιότητας των εργασιών, δραστηριοτήτων και πρακτικών των συμμετεχόντων οργανισμών</a:t>
            </a:r>
          </a:p>
          <a:p>
            <a:pPr lvl="0">
              <a:buFont typeface="Wingdings" panose="05000000000000000000" pitchFamily="2" charset="2"/>
              <a:buChar char="§"/>
              <a:defRPr/>
            </a:pPr>
            <a:r>
              <a:rPr lang="el-GR" sz="1800" dirty="0">
                <a:solidFill>
                  <a:sysClr val="windowText" lastClr="000000"/>
                </a:solidFill>
              </a:rPr>
              <a:t>Ενίσχυση της ικανότητας των οργανισμών για διακρατική/</a:t>
            </a:r>
            <a:r>
              <a:rPr lang="el-GR" sz="1800" dirty="0" err="1">
                <a:solidFill>
                  <a:sysClr val="windowText" lastClr="000000"/>
                </a:solidFill>
              </a:rPr>
              <a:t>διατομεακή</a:t>
            </a:r>
            <a:r>
              <a:rPr lang="el-GR" sz="1800" dirty="0">
                <a:solidFill>
                  <a:sysClr val="windowText" lastClr="000000"/>
                </a:solidFill>
              </a:rPr>
              <a:t> συνεργασία</a:t>
            </a:r>
          </a:p>
          <a:p>
            <a:pPr lvl="0">
              <a:buFont typeface="Wingdings" panose="05000000000000000000" pitchFamily="2" charset="2"/>
              <a:buChar char="§"/>
              <a:defRPr/>
            </a:pPr>
            <a:r>
              <a:rPr lang="el-GR" sz="1800" dirty="0">
                <a:solidFill>
                  <a:sysClr val="windowText" lastClr="000000"/>
                </a:solidFill>
              </a:rPr>
              <a:t>Κάλυψη κοινών αναγκών/επίτευξη προτεραιοτήτων στους τομείς της Εκπαίδευσης </a:t>
            </a:r>
            <a:endParaRPr lang="en-GB" sz="1800" dirty="0">
              <a:solidFill>
                <a:sysClr val="windowText" lastClr="000000"/>
              </a:solidFill>
            </a:endParaRPr>
          </a:p>
          <a:p>
            <a:pPr marL="0" lvl="0" indent="0">
              <a:buNone/>
              <a:defRPr/>
            </a:pPr>
            <a:r>
              <a:rPr lang="en-GB" sz="1800" dirty="0">
                <a:solidFill>
                  <a:sysClr val="windowText" lastClr="000000"/>
                </a:solidFill>
              </a:rPr>
              <a:t>        </a:t>
            </a:r>
            <a:r>
              <a:rPr lang="el-GR" sz="1800" dirty="0">
                <a:solidFill>
                  <a:sysClr val="windowText" lastClr="000000"/>
                </a:solidFill>
              </a:rPr>
              <a:t>και Κατάρτισης</a:t>
            </a:r>
          </a:p>
          <a:p>
            <a:pPr lvl="0">
              <a:buFont typeface="Wingdings" panose="05000000000000000000" pitchFamily="2" charset="2"/>
              <a:buChar char="§"/>
              <a:defRPr/>
            </a:pPr>
            <a:r>
              <a:rPr lang="el-GR" sz="1800" dirty="0">
                <a:solidFill>
                  <a:sysClr val="windowText" lastClr="000000"/>
                </a:solidFill>
              </a:rPr>
              <a:t>Ενεργοποίηση μετασχηματισμού και αλλαγής</a:t>
            </a:r>
            <a:r>
              <a:rPr lang="en-GB" sz="1800" dirty="0">
                <a:solidFill>
                  <a:sysClr val="windowText" lastClr="000000"/>
                </a:solidFill>
              </a:rPr>
              <a:t> </a:t>
            </a:r>
            <a:r>
              <a:rPr lang="el-GR" sz="1800" dirty="0">
                <a:solidFill>
                  <a:sysClr val="windowText" lastClr="000000"/>
                </a:solidFill>
              </a:rPr>
              <a:t>(σε επίπεδο ατόμου/οργανισμού/τομέα)</a:t>
            </a:r>
          </a:p>
          <a:p>
            <a:pPr>
              <a:buFont typeface="Wingdings" panose="05000000000000000000" pitchFamily="2" charset="2"/>
              <a:buChar char="§"/>
              <a:defRPr/>
            </a:pPr>
            <a:endParaRPr lang="el-GR" sz="2000" dirty="0">
              <a:solidFill>
                <a:sysClr val="windowText" lastClr="000000"/>
              </a:solidFill>
              <a:latin typeface="Calibri"/>
            </a:endParaRPr>
          </a:p>
          <a:p>
            <a:pPr marL="0" indent="0">
              <a:buNone/>
              <a:defRPr/>
            </a:pPr>
            <a:endParaRPr lang="en-US" sz="1000" dirty="0">
              <a:solidFill>
                <a:sysClr val="windowText" lastClr="000000"/>
              </a:solidFill>
              <a:latin typeface="Calibri"/>
            </a:endParaRPr>
          </a:p>
          <a:p>
            <a:pPr marL="0" indent="0">
              <a:buNone/>
              <a:defRPr/>
            </a:pPr>
            <a:endParaRPr lang="el-GR" sz="2000" dirty="0">
              <a:solidFill>
                <a:sysClr val="windowText" lastClr="000000"/>
              </a:solidFill>
              <a:latin typeface="Calibri"/>
            </a:endParaRPr>
          </a:p>
          <a:p>
            <a:pPr marL="0" indent="0">
              <a:buNone/>
              <a:defRPr/>
            </a:pPr>
            <a:endParaRPr lang="el-GR" sz="2000" dirty="0">
              <a:solidFill>
                <a:sysClr val="windowText" lastClr="000000"/>
              </a:solidFill>
              <a:latin typeface="Century Gothic" panose="020B0502020202020204" pitchFamily="34" charset="0"/>
            </a:endParaRPr>
          </a:p>
          <a:p>
            <a:pPr marL="0" indent="0">
              <a:buNone/>
              <a:defRPr/>
            </a:pPr>
            <a:endParaRPr lang="en-GB" sz="2000" dirty="0">
              <a:solidFill>
                <a:sysClr val="windowText" lastClr="000000"/>
              </a:solidFill>
              <a:latin typeface="Calibri"/>
            </a:endParaRPr>
          </a:p>
          <a:p>
            <a:pPr marL="0" indent="0">
              <a:buNone/>
              <a:defRPr/>
            </a:pPr>
            <a:endParaRPr lang="el-GR" sz="2000" dirty="0">
              <a:solidFill>
                <a:sysClr val="windowText" lastClr="000000"/>
              </a:solidFill>
              <a:latin typeface="Calibri"/>
            </a:endParaRPr>
          </a:p>
          <a:p>
            <a:pPr marL="0" indent="0">
              <a:buNone/>
              <a:defRPr/>
            </a:pPr>
            <a:endParaRPr lang="el-GR" sz="2000" dirty="0">
              <a:solidFill>
                <a:sysClr val="windowText" lastClr="000000"/>
              </a:solidFill>
              <a:latin typeface="Century Gothic" panose="020B0502020202020204" pitchFamily="34" charset="0"/>
            </a:endParaRPr>
          </a:p>
        </p:txBody>
      </p:sp>
      <p:sp>
        <p:nvSpPr>
          <p:cNvPr id="5" name="Title 1"/>
          <p:cNvSpPr txBox="1">
            <a:spLocks/>
          </p:cNvSpPr>
          <p:nvPr/>
        </p:nvSpPr>
        <p:spPr>
          <a:xfrm>
            <a:off x="-76200" y="6281"/>
            <a:ext cx="12268200"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a:t>
            </a:r>
            <a:r>
              <a:rPr lang="el-GR" sz="3000" dirty="0" smtClean="0">
                <a:solidFill>
                  <a:schemeClr val="bg1"/>
                </a:solidFill>
                <a:latin typeface="Century Gothic" panose="020B0502020202020204" pitchFamily="34" charset="0"/>
              </a:rPr>
              <a:t>Μικρής Κλίμακας </a:t>
            </a:r>
            <a:r>
              <a:rPr lang="el-GR" sz="3000" dirty="0">
                <a:solidFill>
                  <a:schemeClr val="bg1"/>
                </a:solidFill>
                <a:latin typeface="Century Gothic" panose="020B0502020202020204" pitchFamily="34" charset="0"/>
              </a:rPr>
              <a:t>– Ειδικοί Στόχοι</a:t>
            </a:r>
            <a:endParaRPr lang="en-GB" sz="30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42496785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815009" y="944217"/>
            <a:ext cx="10826864" cy="517780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l-GR" sz="3000" dirty="0" smtClean="0">
                <a:solidFill>
                  <a:srgbClr val="0070C0"/>
                </a:solidFill>
              </a:rPr>
              <a:t> </a:t>
            </a:r>
            <a:endParaRPr lang="el-GR" sz="2000" dirty="0"/>
          </a:p>
          <a:p>
            <a:pPr marL="285750" indent="-285750">
              <a:buFont typeface="Wingdings" panose="05000000000000000000" pitchFamily="2" charset="2"/>
              <a:buChar char="§"/>
            </a:pPr>
            <a:r>
              <a:rPr lang="el-GR" sz="2400" dirty="0" smtClean="0"/>
              <a:t>Πολύ </a:t>
            </a:r>
            <a:r>
              <a:rPr lang="el-GR" sz="2400" dirty="0"/>
              <a:t>μικρότερες επιχορηγήσεις</a:t>
            </a:r>
          </a:p>
          <a:p>
            <a:endParaRPr lang="el-GR" sz="2400" dirty="0"/>
          </a:p>
          <a:p>
            <a:pPr marL="285750" indent="-285750">
              <a:buFont typeface="Wingdings" panose="05000000000000000000" pitchFamily="2" charset="2"/>
              <a:buChar char="§"/>
            </a:pPr>
            <a:r>
              <a:rPr lang="el-GR" sz="2400" dirty="0"/>
              <a:t>Μικρότερη διάρκεια</a:t>
            </a:r>
          </a:p>
          <a:p>
            <a:endParaRPr lang="el-GR" sz="2400" dirty="0"/>
          </a:p>
          <a:p>
            <a:pPr marL="285750" indent="-285750">
              <a:buFont typeface="Wingdings" panose="05000000000000000000" pitchFamily="2" charset="2"/>
              <a:buChar char="§"/>
            </a:pPr>
            <a:r>
              <a:rPr lang="el-GR" sz="2400" dirty="0"/>
              <a:t>Απλουστευμένη διαχείριση</a:t>
            </a:r>
          </a:p>
          <a:p>
            <a:endParaRPr lang="el-GR" sz="2400" dirty="0"/>
          </a:p>
          <a:p>
            <a:pPr marL="285750" indent="-285750">
              <a:buFont typeface="Wingdings" panose="05000000000000000000" pitchFamily="2" charset="2"/>
              <a:buChar char="§"/>
            </a:pPr>
            <a:r>
              <a:rPr lang="el-GR" sz="2400" dirty="0"/>
              <a:t>Διευρυμένη πρόσβαση</a:t>
            </a:r>
          </a:p>
          <a:p>
            <a:endParaRPr lang="el-GR" sz="2400" dirty="0"/>
          </a:p>
          <a:p>
            <a:pPr marL="285750" indent="-285750">
              <a:buFont typeface="Wingdings" panose="05000000000000000000" pitchFamily="2" charset="2"/>
              <a:buChar char="§"/>
            </a:pPr>
            <a:r>
              <a:rPr lang="el-GR" sz="2400" dirty="0"/>
              <a:t>Πιο ευέλικτες μορφές δραστηριοτήτων </a:t>
            </a:r>
            <a:endParaRPr lang="en-GB" sz="2400" dirty="0"/>
          </a:p>
          <a:p>
            <a:pPr marL="0" lvl="0" indent="0">
              <a:buNone/>
              <a:defRPr/>
            </a:pPr>
            <a:endParaRPr lang="el-GR" sz="2000" dirty="0">
              <a:solidFill>
                <a:sysClr val="windowText" lastClr="000000"/>
              </a:solidFill>
              <a:latin typeface="Calibri"/>
            </a:endParaRPr>
          </a:p>
          <a:p>
            <a:pPr marL="0" indent="0">
              <a:buNone/>
              <a:defRPr/>
            </a:pPr>
            <a:endParaRPr lang="en-US" sz="1000" dirty="0">
              <a:solidFill>
                <a:sysClr val="windowText" lastClr="000000"/>
              </a:solidFill>
              <a:latin typeface="Calibri"/>
            </a:endParaRPr>
          </a:p>
          <a:p>
            <a:pPr marL="0" indent="0">
              <a:buNone/>
              <a:defRPr/>
            </a:pPr>
            <a:endParaRPr lang="el-GR" sz="2000" dirty="0">
              <a:solidFill>
                <a:sysClr val="windowText" lastClr="000000"/>
              </a:solidFill>
              <a:latin typeface="Calibri"/>
            </a:endParaRPr>
          </a:p>
          <a:p>
            <a:pPr marL="0" indent="0">
              <a:buNone/>
              <a:defRPr/>
            </a:pPr>
            <a:endParaRPr lang="el-GR" sz="2000" dirty="0">
              <a:solidFill>
                <a:sysClr val="windowText" lastClr="000000"/>
              </a:solidFill>
              <a:latin typeface="Century Gothic" panose="020B0502020202020204" pitchFamily="34" charset="0"/>
            </a:endParaRPr>
          </a:p>
          <a:p>
            <a:pPr marL="0" indent="0">
              <a:buNone/>
              <a:defRPr/>
            </a:pPr>
            <a:endParaRPr lang="en-GB" sz="2000" dirty="0">
              <a:solidFill>
                <a:sysClr val="windowText" lastClr="000000"/>
              </a:solidFill>
              <a:latin typeface="Calibri"/>
            </a:endParaRPr>
          </a:p>
          <a:p>
            <a:pPr marL="0" indent="0">
              <a:buNone/>
              <a:defRPr/>
            </a:pPr>
            <a:endParaRPr lang="el-GR" sz="2000" dirty="0">
              <a:solidFill>
                <a:sysClr val="windowText" lastClr="000000"/>
              </a:solidFill>
              <a:latin typeface="Calibri"/>
            </a:endParaRPr>
          </a:p>
          <a:p>
            <a:pPr marL="0" indent="0">
              <a:buNone/>
              <a:defRPr/>
            </a:pPr>
            <a:endParaRPr lang="el-GR" sz="2000" dirty="0">
              <a:solidFill>
                <a:sysClr val="windowText" lastClr="000000"/>
              </a:solidFill>
              <a:latin typeface="Century Gothic" panose="020B0502020202020204" pitchFamily="34" charset="0"/>
            </a:endParaRPr>
          </a:p>
        </p:txBody>
      </p:sp>
      <p:sp>
        <p:nvSpPr>
          <p:cNvPr id="5" name="Title 1"/>
          <p:cNvSpPr txBox="1">
            <a:spLocks/>
          </p:cNvSpPr>
          <p:nvPr/>
        </p:nvSpPr>
        <p:spPr>
          <a:xfrm>
            <a:off x="0" y="95490"/>
            <a:ext cx="12268200" cy="639762"/>
          </a:xfrm>
          <a:prstGeom prst="rect">
            <a:avLst/>
          </a:prstGeom>
        </p:spPr>
        <p:txBody>
          <a:bodyPr>
            <a:no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2700" dirty="0" smtClean="0">
                <a:solidFill>
                  <a:schemeClr val="bg1"/>
                </a:solidFill>
                <a:latin typeface="Century Gothic" panose="020B0502020202020204" pitchFamily="34" charset="0"/>
              </a:rPr>
              <a:t>Συμπράξεις Μικρής Κλίμακας</a:t>
            </a:r>
            <a:r>
              <a:rPr lang="el-GR" sz="2700" dirty="0">
                <a:solidFill>
                  <a:schemeClr val="bg1"/>
                </a:solidFill>
                <a:latin typeface="Century Gothic" panose="020B0502020202020204" pitchFamily="34" charset="0"/>
              </a:rPr>
              <a:t> </a:t>
            </a:r>
            <a:r>
              <a:rPr lang="en-CY" sz="2700" dirty="0" smtClean="0">
                <a:solidFill>
                  <a:schemeClr val="bg1"/>
                </a:solidFill>
                <a:latin typeface="Century Gothic" panose="020B0502020202020204" pitchFamily="34" charset="0"/>
              </a:rPr>
              <a:t>–</a:t>
            </a:r>
            <a:r>
              <a:rPr lang="el-GR" sz="2700" dirty="0" smtClean="0">
                <a:solidFill>
                  <a:schemeClr val="bg1"/>
                </a:solidFill>
                <a:latin typeface="Century Gothic" panose="020B0502020202020204" pitchFamily="34" charset="0"/>
              </a:rPr>
              <a:t> Σύγκριση με Συμπράξεις Συνεργασίας </a:t>
            </a:r>
          </a:p>
          <a:p>
            <a:endParaRPr lang="en-GB" sz="27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919193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11512" y="0"/>
            <a:ext cx="11991745"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smtClean="0">
                <a:solidFill>
                  <a:schemeClr val="bg1"/>
                </a:solidFill>
                <a:latin typeface="Century Gothic" panose="020B0502020202020204" pitchFamily="34" charset="0"/>
              </a:rPr>
              <a:t>Συμπράξεις Μικρής Κλίμακας </a:t>
            </a:r>
            <a:r>
              <a:rPr lang="en-CY" sz="3000" dirty="0" smtClean="0">
                <a:solidFill>
                  <a:schemeClr val="bg1"/>
                </a:solidFill>
                <a:latin typeface="Century Gothic" panose="020B0502020202020204" pitchFamily="34" charset="0"/>
              </a:rPr>
              <a:t>–</a:t>
            </a:r>
            <a:r>
              <a:rPr lang="el-GR" sz="3000" dirty="0" smtClean="0">
                <a:solidFill>
                  <a:schemeClr val="bg1"/>
                </a:solidFill>
                <a:latin typeface="Century Gothic" panose="020B0502020202020204" pitchFamily="34" charset="0"/>
              </a:rPr>
              <a:t> Κριτήρια </a:t>
            </a:r>
            <a:r>
              <a:rPr lang="el-GR" sz="3000" dirty="0" err="1" smtClean="0">
                <a:solidFill>
                  <a:schemeClr val="bg1"/>
                </a:solidFill>
                <a:latin typeface="Century Gothic" panose="020B0502020202020204" pitchFamily="34" charset="0"/>
              </a:rPr>
              <a:t>Επιλεξιμότητας</a:t>
            </a:r>
            <a:endParaRPr lang="en-GB" sz="3000" dirty="0">
              <a:solidFill>
                <a:schemeClr val="bg1"/>
              </a:solidFill>
              <a:latin typeface="Century Gothic" panose="020B0502020202020204" pitchFamily="34" charset="0"/>
            </a:endParaRPr>
          </a:p>
        </p:txBody>
      </p:sp>
      <p:sp>
        <p:nvSpPr>
          <p:cNvPr id="7" name="Rectangle 6"/>
          <p:cNvSpPr/>
          <p:nvPr/>
        </p:nvSpPr>
        <p:spPr>
          <a:xfrm>
            <a:off x="529389" y="2501032"/>
            <a:ext cx="5600540" cy="3816429"/>
          </a:xfrm>
          <a:prstGeom prst="rect">
            <a:avLst/>
          </a:prstGeom>
        </p:spPr>
        <p:txBody>
          <a:bodyPr wrap="square">
            <a:spAutoFit/>
          </a:bodyPr>
          <a:lstStyle/>
          <a:p>
            <a:pPr algn="just"/>
            <a:endParaRPr lang="el-GR" sz="2200" b="1" dirty="0"/>
          </a:p>
          <a:p>
            <a:pPr marL="342900" indent="-342900" algn="just">
              <a:buFont typeface="Wingdings" panose="05000000000000000000" pitchFamily="2" charset="2"/>
              <a:buChar char="§"/>
            </a:pPr>
            <a:r>
              <a:rPr lang="el-GR" sz="2000" b="1" u="sng" dirty="0"/>
              <a:t>27 Χώρες - Μέλη της Ευρωπαϊκής Ένωσης</a:t>
            </a:r>
          </a:p>
          <a:p>
            <a:pPr algn="just"/>
            <a:endParaRPr lang="el-GR" sz="2000" b="1" dirty="0"/>
          </a:p>
          <a:p>
            <a:pPr marL="342900" indent="-342900" algn="just">
              <a:buFont typeface="Wingdings" panose="05000000000000000000" pitchFamily="2" charset="2"/>
              <a:buChar char="§"/>
            </a:pPr>
            <a:r>
              <a:rPr lang="el-GR" sz="2000" b="1" u="sng" dirty="0"/>
              <a:t>Χώρες </a:t>
            </a:r>
            <a:r>
              <a:rPr lang="el-GR" sz="2000" b="1" u="sng" dirty="0" smtClean="0"/>
              <a:t>ΕΟΧ</a:t>
            </a:r>
            <a:r>
              <a:rPr lang="el-GR" sz="2000" b="1" dirty="0"/>
              <a:t>:</a:t>
            </a:r>
          </a:p>
          <a:p>
            <a:pPr marL="342900" indent="-342900" algn="just">
              <a:buFont typeface="Wingdings" panose="05000000000000000000" pitchFamily="2" charset="2"/>
              <a:buChar char="ü"/>
            </a:pPr>
            <a:r>
              <a:rPr lang="el-GR" sz="2000" dirty="0"/>
              <a:t>Ισλανδία</a:t>
            </a:r>
          </a:p>
          <a:p>
            <a:pPr marL="342900" indent="-342900" algn="just">
              <a:buFont typeface="Wingdings" panose="05000000000000000000" pitchFamily="2" charset="2"/>
              <a:buChar char="ü"/>
            </a:pPr>
            <a:r>
              <a:rPr lang="el-GR" sz="2000" dirty="0" err="1" smtClean="0"/>
              <a:t>Λίχτενσταϊν</a:t>
            </a:r>
            <a:endParaRPr lang="el-GR" sz="2000" dirty="0"/>
          </a:p>
          <a:p>
            <a:pPr marL="342900" indent="-342900" algn="just">
              <a:buFont typeface="Wingdings" panose="05000000000000000000" pitchFamily="2" charset="2"/>
              <a:buChar char="ü"/>
            </a:pPr>
            <a:r>
              <a:rPr lang="el-GR" sz="2000" dirty="0"/>
              <a:t>Νορβηγία</a:t>
            </a:r>
          </a:p>
          <a:p>
            <a:pPr algn="just"/>
            <a:endParaRPr lang="el-GR" sz="2000" b="1" dirty="0"/>
          </a:p>
          <a:p>
            <a:pPr marL="342900" indent="-342900" algn="just">
              <a:buFont typeface="Wingdings" panose="05000000000000000000" pitchFamily="2" charset="2"/>
              <a:buChar char="§"/>
            </a:pPr>
            <a:r>
              <a:rPr lang="el-GR" sz="2000" b="1" u="sng" dirty="0"/>
              <a:t>Υποψήφιες προς ένταξη στην ΕΕ χώρες</a:t>
            </a:r>
            <a:r>
              <a:rPr lang="el-GR" sz="2000" b="1" dirty="0"/>
              <a:t>:</a:t>
            </a:r>
          </a:p>
          <a:p>
            <a:pPr marL="342900" indent="-342900" algn="just">
              <a:buFont typeface="Wingdings" panose="05000000000000000000" pitchFamily="2" charset="2"/>
              <a:buChar char="ü"/>
            </a:pPr>
            <a:r>
              <a:rPr lang="el-GR" sz="2000" dirty="0"/>
              <a:t>Τουρκία</a:t>
            </a:r>
          </a:p>
          <a:p>
            <a:pPr marL="342900" indent="-342900" algn="just">
              <a:buFont typeface="Wingdings" panose="05000000000000000000" pitchFamily="2" charset="2"/>
              <a:buChar char="ü"/>
            </a:pPr>
            <a:r>
              <a:rPr lang="el-GR" sz="2000" dirty="0"/>
              <a:t>Δημοκρατία της Βόρειας Μακεδονίας</a:t>
            </a:r>
          </a:p>
          <a:p>
            <a:pPr marL="342900" indent="-342900" algn="just">
              <a:buFont typeface="Wingdings" panose="05000000000000000000" pitchFamily="2" charset="2"/>
              <a:buChar char="ü"/>
            </a:pPr>
            <a:r>
              <a:rPr lang="el-GR" sz="2000" dirty="0" smtClean="0"/>
              <a:t>Σερβία</a:t>
            </a:r>
          </a:p>
        </p:txBody>
      </p:sp>
      <p:sp>
        <p:nvSpPr>
          <p:cNvPr id="2" name="Rectangle 1"/>
          <p:cNvSpPr/>
          <p:nvPr/>
        </p:nvSpPr>
        <p:spPr>
          <a:xfrm>
            <a:off x="529389" y="1016399"/>
            <a:ext cx="10020710" cy="1107996"/>
          </a:xfrm>
          <a:prstGeom prst="rect">
            <a:avLst/>
          </a:prstGeom>
        </p:spPr>
        <p:txBody>
          <a:bodyPr wrap="square">
            <a:spAutoFit/>
          </a:bodyPr>
          <a:lstStyle/>
          <a:p>
            <a:r>
              <a:rPr lang="el-GR" sz="2200" b="1" dirty="0">
                <a:solidFill>
                  <a:srgbClr val="3B9B7B"/>
                </a:solidFill>
              </a:rPr>
              <a:t>Ποιοι μπορούν να </a:t>
            </a:r>
            <a:r>
              <a:rPr lang="el-GR" sz="2200" b="1" dirty="0" smtClean="0">
                <a:solidFill>
                  <a:srgbClr val="3B9B7B"/>
                </a:solidFill>
              </a:rPr>
              <a:t>συμμετέχουν!</a:t>
            </a:r>
          </a:p>
          <a:p>
            <a:r>
              <a:rPr lang="el-GR" sz="2200" dirty="0" smtClean="0">
                <a:solidFill>
                  <a:sysClr val="windowText" lastClr="000000"/>
                </a:solidFill>
              </a:rPr>
              <a:t>Όλοι </a:t>
            </a:r>
            <a:r>
              <a:rPr lang="el-GR" sz="2200" dirty="0">
                <a:solidFill>
                  <a:sysClr val="windowText" lastClr="000000"/>
                </a:solidFill>
              </a:rPr>
              <a:t>οι </a:t>
            </a:r>
            <a:r>
              <a:rPr lang="el-GR" sz="2200" u="sng" dirty="0">
                <a:solidFill>
                  <a:sysClr val="windowText" lastClr="000000"/>
                </a:solidFill>
              </a:rPr>
              <a:t>δημόσιοι ή ιδιωτικοί οργανισμοί</a:t>
            </a:r>
            <a:r>
              <a:rPr lang="el-GR" sz="2200" dirty="0">
                <a:solidFill>
                  <a:sysClr val="windowText" lastClr="000000"/>
                </a:solidFill>
              </a:rPr>
              <a:t> με νομική </a:t>
            </a:r>
            <a:r>
              <a:rPr lang="el-GR" sz="2200" dirty="0" smtClean="0">
                <a:solidFill>
                  <a:sysClr val="windowText" lastClr="000000"/>
                </a:solidFill>
              </a:rPr>
              <a:t>υπόσταση που εδρεύουν σε </a:t>
            </a:r>
            <a:r>
              <a:rPr lang="el-GR" sz="2200" b="1" u="sng" dirty="0" smtClean="0">
                <a:solidFill>
                  <a:sysClr val="windowText" lastClr="000000"/>
                </a:solidFill>
              </a:rPr>
              <a:t>Χώρα του Προγράμματος </a:t>
            </a:r>
            <a:r>
              <a:rPr lang="el-GR" b="1" dirty="0">
                <a:solidFill>
                  <a:srgbClr val="000000"/>
                </a:solidFill>
              </a:rPr>
              <a:t>	</a:t>
            </a:r>
          </a:p>
        </p:txBody>
      </p:sp>
    </p:spTree>
    <p:extLst>
      <p:ext uri="{BB962C8B-B14F-4D97-AF65-F5344CB8AC3E}">
        <p14:creationId xmlns:p14="http://schemas.microsoft.com/office/powerpoint/2010/main" val="1545592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11512" y="0"/>
            <a:ext cx="11991745"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smtClean="0">
                <a:solidFill>
                  <a:schemeClr val="bg1"/>
                </a:solidFill>
                <a:latin typeface="Century Gothic" panose="020B0502020202020204" pitchFamily="34" charset="0"/>
              </a:rPr>
              <a:t>Συμπράξεις Μικρής Κλίμακας </a:t>
            </a:r>
            <a:r>
              <a:rPr lang="en-CY" sz="3000" dirty="0" smtClean="0">
                <a:solidFill>
                  <a:schemeClr val="bg1"/>
                </a:solidFill>
                <a:latin typeface="Century Gothic" panose="020B0502020202020204" pitchFamily="34" charset="0"/>
              </a:rPr>
              <a:t>–</a:t>
            </a:r>
            <a:r>
              <a:rPr lang="el-GR" sz="3000" dirty="0" smtClean="0">
                <a:solidFill>
                  <a:schemeClr val="bg1"/>
                </a:solidFill>
                <a:latin typeface="Century Gothic" panose="020B0502020202020204" pitchFamily="34" charset="0"/>
              </a:rPr>
              <a:t> Κριτήρια </a:t>
            </a:r>
            <a:r>
              <a:rPr lang="el-GR" sz="3000" dirty="0" err="1" smtClean="0">
                <a:solidFill>
                  <a:schemeClr val="bg1"/>
                </a:solidFill>
                <a:latin typeface="Century Gothic" panose="020B0502020202020204" pitchFamily="34" charset="0"/>
              </a:rPr>
              <a:t>Επιλεξιμότητας</a:t>
            </a:r>
            <a:endParaRPr lang="en-GB" sz="3000" dirty="0">
              <a:solidFill>
                <a:schemeClr val="bg1"/>
              </a:solidFill>
              <a:latin typeface="Century Gothic" panose="020B0502020202020204" pitchFamily="34" charset="0"/>
            </a:endParaRPr>
          </a:p>
        </p:txBody>
      </p:sp>
      <p:sp>
        <p:nvSpPr>
          <p:cNvPr id="2" name="Rectangle 1"/>
          <p:cNvSpPr/>
          <p:nvPr/>
        </p:nvSpPr>
        <p:spPr>
          <a:xfrm>
            <a:off x="4728117" y="971015"/>
            <a:ext cx="5520376" cy="4672048"/>
          </a:xfrm>
          <a:prstGeom prst="rect">
            <a:avLst/>
          </a:prstGeom>
        </p:spPr>
        <p:txBody>
          <a:bodyPr wrap="square">
            <a:spAutoFit/>
          </a:bodyPr>
          <a:lstStyle/>
          <a:p>
            <a:r>
              <a:rPr lang="el-GR" sz="2400" b="1" dirty="0" smtClean="0">
                <a:solidFill>
                  <a:srgbClr val="3B9B7B"/>
                </a:solidFill>
              </a:rPr>
              <a:t>Τομείς Δραστηριοτήτων</a:t>
            </a:r>
          </a:p>
          <a:p>
            <a:endParaRPr lang="el-GR" sz="2400" b="1" dirty="0" smtClean="0">
              <a:solidFill>
                <a:srgbClr val="3B9B7B"/>
              </a:solidFill>
            </a:endParaRPr>
          </a:p>
          <a:p>
            <a:pPr lvl="0" algn="just">
              <a:spcBef>
                <a:spcPct val="20000"/>
              </a:spcBef>
              <a:tabLst>
                <a:tab pos="266700" algn="l"/>
                <a:tab pos="355600" algn="l"/>
              </a:tabLst>
              <a:defRPr/>
            </a:pPr>
            <a:r>
              <a:rPr lang="el-GR" sz="2400" u="sng" dirty="0" smtClean="0">
                <a:solidFill>
                  <a:sysClr val="windowText" lastClr="000000"/>
                </a:solidFill>
              </a:rPr>
              <a:t>Ανεξαρτήτως </a:t>
            </a:r>
            <a:r>
              <a:rPr lang="el-GR" sz="2400" u="sng" dirty="0">
                <a:solidFill>
                  <a:sysClr val="windowText" lastClr="000000"/>
                </a:solidFill>
              </a:rPr>
              <a:t>του τομέα στα πλαίσια του οποίου θα υποβληθεί η αίτηση</a:t>
            </a:r>
            <a:r>
              <a:rPr lang="el-GR" sz="2400" dirty="0">
                <a:solidFill>
                  <a:sysClr val="windowText" lastClr="000000"/>
                </a:solidFill>
              </a:rPr>
              <a:t>, οι </a:t>
            </a:r>
            <a:r>
              <a:rPr lang="el-GR" sz="2400" dirty="0" smtClean="0">
                <a:solidFill>
                  <a:sysClr val="windowText" lastClr="000000"/>
                </a:solidFill>
              </a:rPr>
              <a:t>Συμπράξεις Μικρής Κλίμακας είναι </a:t>
            </a:r>
            <a:r>
              <a:rPr lang="el-GR" sz="2400" u="sng" dirty="0" smtClean="0">
                <a:solidFill>
                  <a:sysClr val="windowText" lastClr="000000"/>
                </a:solidFill>
              </a:rPr>
              <a:t>ανοικτές </a:t>
            </a:r>
            <a:r>
              <a:rPr lang="el-GR" sz="2400" u="sng" dirty="0">
                <a:solidFill>
                  <a:sysClr val="windowText" lastClr="000000"/>
                </a:solidFill>
              </a:rPr>
              <a:t>σε κάθε οργανισμό</a:t>
            </a:r>
            <a:r>
              <a:rPr lang="el-GR" sz="2400" dirty="0">
                <a:solidFill>
                  <a:sysClr val="windowText" lastClr="000000"/>
                </a:solidFill>
              </a:rPr>
              <a:t>  που δραστηριοποιείται στους τομείς της </a:t>
            </a:r>
            <a:r>
              <a:rPr lang="el-GR" sz="2400" u="sng" dirty="0">
                <a:solidFill>
                  <a:sysClr val="windowText" lastClr="000000"/>
                </a:solidFill>
              </a:rPr>
              <a:t>Εκπαίδευση</a:t>
            </a:r>
            <a:r>
              <a:rPr lang="el-GR" sz="2400" dirty="0">
                <a:solidFill>
                  <a:sysClr val="windowText" lastClr="000000"/>
                </a:solidFill>
              </a:rPr>
              <a:t>ς, της </a:t>
            </a:r>
            <a:r>
              <a:rPr lang="el-GR" sz="2400" u="sng" dirty="0">
                <a:solidFill>
                  <a:sysClr val="windowText" lastClr="000000"/>
                </a:solidFill>
              </a:rPr>
              <a:t>Κατάρτισης</a:t>
            </a:r>
            <a:r>
              <a:rPr lang="el-GR" sz="2400" dirty="0">
                <a:solidFill>
                  <a:sysClr val="windowText" lastClr="000000"/>
                </a:solidFill>
              </a:rPr>
              <a:t>, της </a:t>
            </a:r>
            <a:r>
              <a:rPr lang="el-GR" sz="2400" u="sng" dirty="0">
                <a:solidFill>
                  <a:sysClr val="windowText" lastClr="000000"/>
                </a:solidFill>
              </a:rPr>
              <a:t>Νεολαίας</a:t>
            </a:r>
            <a:r>
              <a:rPr lang="el-GR" sz="2400" dirty="0">
                <a:solidFill>
                  <a:sysClr val="windowText" lastClr="000000"/>
                </a:solidFill>
              </a:rPr>
              <a:t> και του </a:t>
            </a:r>
            <a:r>
              <a:rPr lang="el-GR" sz="2400" u="sng" dirty="0">
                <a:solidFill>
                  <a:sysClr val="windowText" lastClr="000000"/>
                </a:solidFill>
              </a:rPr>
              <a:t>Αθλητισμού</a:t>
            </a:r>
            <a:r>
              <a:rPr lang="el-GR" sz="2400" dirty="0">
                <a:solidFill>
                  <a:sysClr val="windowText" lastClr="000000"/>
                </a:solidFill>
              </a:rPr>
              <a:t> ή σε άλλους </a:t>
            </a:r>
            <a:r>
              <a:rPr lang="el-GR" sz="2400" u="sng" dirty="0" smtClean="0">
                <a:solidFill>
                  <a:sysClr val="windowText" lastClr="000000"/>
                </a:solidFill>
              </a:rPr>
              <a:t>κοινωνικοοικονομικούς</a:t>
            </a:r>
            <a:r>
              <a:rPr lang="el-GR" sz="2400" dirty="0" smtClean="0">
                <a:solidFill>
                  <a:sysClr val="windowText" lastClr="000000"/>
                </a:solidFill>
              </a:rPr>
              <a:t> </a:t>
            </a:r>
            <a:r>
              <a:rPr lang="el-GR" sz="2400" dirty="0">
                <a:solidFill>
                  <a:sysClr val="windowText" lastClr="000000"/>
                </a:solidFill>
              </a:rPr>
              <a:t>τομείς</a:t>
            </a:r>
            <a:r>
              <a:rPr lang="en-GB" sz="2400" dirty="0">
                <a:solidFill>
                  <a:sysClr val="windowText" lastClr="000000"/>
                </a:solidFill>
              </a:rPr>
              <a:t> </a:t>
            </a:r>
            <a:r>
              <a:rPr lang="el-GR" sz="2400" dirty="0">
                <a:solidFill>
                  <a:sysClr val="windowText" lastClr="000000"/>
                </a:solidFill>
              </a:rPr>
              <a:t>και σε οργανισμούς που </a:t>
            </a:r>
            <a:r>
              <a:rPr lang="el-GR" sz="2400" dirty="0" smtClean="0">
                <a:solidFill>
                  <a:sysClr val="windowText" lastClr="000000"/>
                </a:solidFill>
              </a:rPr>
              <a:t>δραστηριοποιούνται </a:t>
            </a:r>
            <a:r>
              <a:rPr lang="el-GR" sz="2400" u="sng" dirty="0" err="1" smtClean="0">
                <a:solidFill>
                  <a:sysClr val="windowText" lastClr="000000"/>
                </a:solidFill>
              </a:rPr>
              <a:t>διατομεακά</a:t>
            </a:r>
            <a:r>
              <a:rPr lang="el-GR" sz="2400" u="sng" dirty="0" smtClean="0">
                <a:solidFill>
                  <a:sysClr val="windowText" lastClr="000000"/>
                </a:solidFill>
              </a:rPr>
              <a:t>.</a:t>
            </a:r>
            <a:endParaRPr lang="el-GR" sz="2400" i="1" u="sng" dirty="0">
              <a:solidFill>
                <a:sysClr val="windowText" lastClr="000000"/>
              </a:solidFill>
            </a:endParaRPr>
          </a:p>
        </p:txBody>
      </p:sp>
      <p:pic>
        <p:nvPicPr>
          <p:cNvPr id="5" name="Picture 2" descr="Image result for Erasmus Plu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759" y="1758867"/>
            <a:ext cx="4169743" cy="3096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0019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143000" y="98175"/>
            <a:ext cx="12192000"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a:t>
            </a:r>
            <a:r>
              <a:rPr lang="el-GR" sz="3000" dirty="0" smtClean="0">
                <a:solidFill>
                  <a:schemeClr val="bg1"/>
                </a:solidFill>
                <a:latin typeface="Century Gothic" panose="020B0502020202020204" pitchFamily="34" charset="0"/>
              </a:rPr>
              <a:t>Μικρής Κλίμακας </a:t>
            </a:r>
            <a:r>
              <a:rPr lang="en-CY" sz="3000" dirty="0" smtClean="0">
                <a:solidFill>
                  <a:schemeClr val="bg1"/>
                </a:solidFill>
                <a:latin typeface="Century Gothic" panose="020B0502020202020204" pitchFamily="34" charset="0"/>
              </a:rPr>
              <a:t>–</a:t>
            </a:r>
            <a:r>
              <a:rPr lang="el-GR" sz="3000" dirty="0" smtClean="0">
                <a:solidFill>
                  <a:schemeClr val="bg1"/>
                </a:solidFill>
                <a:latin typeface="Century Gothic" panose="020B0502020202020204" pitchFamily="34" charset="0"/>
              </a:rPr>
              <a:t> Ρόλοι Οργανισμών </a:t>
            </a:r>
            <a:endParaRPr lang="en-GB" sz="3000" dirty="0">
              <a:solidFill>
                <a:schemeClr val="bg1"/>
              </a:solidFill>
              <a:latin typeface="Century Gothic" panose="020B0502020202020204" pitchFamily="34" charset="0"/>
            </a:endParaRPr>
          </a:p>
        </p:txBody>
      </p:sp>
      <p:graphicFrame>
        <p:nvGraphicFramePr>
          <p:cNvPr id="14" name="Diagram 13"/>
          <p:cNvGraphicFramePr/>
          <p:nvPr>
            <p:extLst>
              <p:ext uri="{D42A27DB-BD31-4B8C-83A1-F6EECF244321}">
                <p14:modId xmlns:p14="http://schemas.microsoft.com/office/powerpoint/2010/main" val="1218396550"/>
              </p:ext>
            </p:extLst>
          </p:nvPr>
        </p:nvGraphicFramePr>
        <p:xfrm>
          <a:off x="644771" y="762000"/>
          <a:ext cx="10093568" cy="53222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839636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6095</TotalTime>
  <Words>1667</Words>
  <Application>Microsoft Office PowerPoint</Application>
  <PresentationFormat>Widescreen</PresentationFormat>
  <Paragraphs>357</Paragraphs>
  <Slides>24</Slides>
  <Notes>23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24</vt:i4>
      </vt:variant>
    </vt:vector>
  </HeadingPairs>
  <TitlesOfParts>
    <vt:vector size="35" baseType="lpstr">
      <vt:lpstr>SimSun</vt:lpstr>
      <vt:lpstr>Arial</vt:lpstr>
      <vt:lpstr>Calibri</vt:lpstr>
      <vt:lpstr>Calibri Light</vt:lpstr>
      <vt:lpstr>Century Gothic</vt:lpstr>
      <vt:lpstr>Tahoma</vt:lpstr>
      <vt:lpstr>Times New Roman</vt:lpstr>
      <vt:lpstr>Verdana</vt:lpstr>
      <vt:lpstr>Verdana Pro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Aleka  Argyriou - Ogilvy</dc:creator>
  <cp:lastModifiedBy>Stella Demetriou</cp:lastModifiedBy>
  <cp:revision>360</cp:revision>
  <cp:lastPrinted>2021-11-26T07:46:32Z</cp:lastPrinted>
  <dcterms:created xsi:type="dcterms:W3CDTF">2021-06-29T14:21:58Z</dcterms:created>
  <dcterms:modified xsi:type="dcterms:W3CDTF">2022-02-22T06:41:13Z</dcterms:modified>
</cp:coreProperties>
</file>