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375" r:id="rId2"/>
    <p:sldId id="368" r:id="rId3"/>
    <p:sldId id="374" r:id="rId4"/>
    <p:sldId id="364" r:id="rId5"/>
    <p:sldId id="271" r:id="rId6"/>
    <p:sldId id="273" r:id="rId7"/>
    <p:sldId id="344" r:id="rId8"/>
    <p:sldId id="345" r:id="rId9"/>
    <p:sldId id="290" r:id="rId10"/>
    <p:sldId id="293" r:id="rId11"/>
    <p:sldId id="294" r:id="rId12"/>
    <p:sldId id="348" r:id="rId13"/>
    <p:sldId id="349" r:id="rId14"/>
    <p:sldId id="350" r:id="rId15"/>
    <p:sldId id="352" r:id="rId16"/>
    <p:sldId id="311" r:id="rId17"/>
    <p:sldId id="358" r:id="rId18"/>
    <p:sldId id="357" r:id="rId19"/>
    <p:sldId id="353" r:id="rId20"/>
    <p:sldId id="354" r:id="rId21"/>
    <p:sldId id="355" r:id="rId22"/>
    <p:sldId id="315" r:id="rId23"/>
    <p:sldId id="367" r:id="rId24"/>
    <p:sldId id="362" r:id="rId25"/>
    <p:sldId id="370" r:id="rId26"/>
    <p:sldId id="371" r:id="rId27"/>
  </p:sldIdLst>
  <p:sldSz cx="12192000" cy="6858000"/>
  <p:notesSz cx="7010400" cy="9296400"/>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B9B7B"/>
    <a:srgbClr val="8F45C7"/>
    <a:srgbClr val="BF95DF"/>
    <a:srgbClr val="A86E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7" autoAdjust="0"/>
    <p:restoredTop sz="65725" autoAdjust="0"/>
  </p:normalViewPr>
  <p:slideViewPr>
    <p:cSldViewPr snapToGrid="0" snapToObjects="1">
      <p:cViewPr varScale="1">
        <p:scale>
          <a:sx n="54" d="100"/>
          <a:sy n="54" d="100"/>
        </p:scale>
        <p:origin x="159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9EC77D-C327-4E15-84D5-244E600E47E9}" type="doc">
      <dgm:prSet loTypeId="urn:microsoft.com/office/officeart/2005/8/layout/vList6" loCatId="process" qsTypeId="urn:microsoft.com/office/officeart/2005/8/quickstyle/simple1" qsCatId="simple" csTypeId="urn:microsoft.com/office/officeart/2005/8/colors/colorful5" csCatId="colorful" phldr="1"/>
      <dgm:spPr/>
      <dgm:t>
        <a:bodyPr/>
        <a:lstStyle/>
        <a:p>
          <a:endParaRPr lang="en-US"/>
        </a:p>
      </dgm:t>
    </dgm:pt>
    <dgm:pt modelId="{621D2D9B-E391-41B2-A236-64AA4C9BB975}">
      <dgm:prSet phldrT="[Text]" custT="1"/>
      <dgm:spPr/>
      <dgm:t>
        <a:bodyPr/>
        <a:lstStyle/>
        <a:p>
          <a:r>
            <a:rPr lang="el-GR" sz="2200" dirty="0" smtClean="0">
              <a:latin typeface="Verdana" panose="020B0604030504040204" pitchFamily="34" charset="0"/>
              <a:ea typeface="Verdana" panose="020B0604030504040204" pitchFamily="34" charset="0"/>
            </a:rPr>
            <a:t>Φυσικές </a:t>
          </a:r>
        </a:p>
        <a:p>
          <a:r>
            <a:rPr lang="el-GR" sz="1600" dirty="0" smtClean="0">
              <a:latin typeface="Verdana" panose="020B0604030504040204" pitchFamily="34" charset="0"/>
              <a:ea typeface="Verdana" panose="020B0604030504040204" pitchFamily="34" charset="0"/>
            </a:rPr>
            <a:t>(Κινητικότητες Προσωπικού και Εκπαιδευομένων)</a:t>
          </a:r>
          <a:endParaRPr lang="en-US" sz="1600" dirty="0">
            <a:latin typeface="Verdana" panose="020B0604030504040204" pitchFamily="34" charset="0"/>
            <a:ea typeface="Verdana" panose="020B0604030504040204" pitchFamily="34" charset="0"/>
          </a:endParaRPr>
        </a:p>
      </dgm:t>
    </dgm:pt>
    <dgm:pt modelId="{CA082D55-2E4E-41FE-B3AB-75E581AD1DEB}" type="parTrans" cxnId="{C1A675CC-AADC-40BD-B8A1-B359708333BD}">
      <dgm:prSet/>
      <dgm:spPr/>
      <dgm:t>
        <a:bodyPr/>
        <a:lstStyle/>
        <a:p>
          <a:endParaRPr lang="en-US"/>
        </a:p>
      </dgm:t>
    </dgm:pt>
    <dgm:pt modelId="{FC34C4F1-B620-4F71-A0D8-E36E8BD695BF}" type="sibTrans" cxnId="{C1A675CC-AADC-40BD-B8A1-B359708333BD}">
      <dgm:prSet/>
      <dgm:spPr/>
      <dgm:t>
        <a:bodyPr/>
        <a:lstStyle/>
        <a:p>
          <a:endParaRPr lang="en-US"/>
        </a:p>
      </dgm:t>
    </dgm:pt>
    <dgm:pt modelId="{27F33C87-F19A-4F30-82EB-5C01299924D1}">
      <dgm:prSet phldrT="[Text]" custT="1"/>
      <dgm:spPr/>
      <dgm:t>
        <a:bodyPr/>
        <a:lstStyle/>
        <a:p>
          <a:r>
            <a:rPr lang="el-GR" sz="2200" dirty="0" smtClean="0">
              <a:latin typeface="Verdana" panose="020B0604030504040204" pitchFamily="34" charset="0"/>
              <a:ea typeface="Verdana" panose="020B0604030504040204" pitchFamily="34" charset="0"/>
            </a:rPr>
            <a:t>Μεικτές</a:t>
          </a:r>
        </a:p>
        <a:p>
          <a:r>
            <a:rPr lang="el-GR" sz="1600" dirty="0" smtClean="0">
              <a:latin typeface="Verdana" panose="020B0604030504040204" pitchFamily="34" charset="0"/>
              <a:ea typeface="Verdana" panose="020B0604030504040204" pitchFamily="34" charset="0"/>
            </a:rPr>
            <a:t>(Κινητικότητες Προσωπικού και Εκπαιδευομένων)</a:t>
          </a:r>
          <a:endParaRPr lang="en-US" sz="1600" dirty="0">
            <a:latin typeface="Verdana" panose="020B0604030504040204" pitchFamily="34" charset="0"/>
            <a:ea typeface="Verdana" panose="020B0604030504040204" pitchFamily="34" charset="0"/>
          </a:endParaRPr>
        </a:p>
      </dgm:t>
    </dgm:pt>
    <dgm:pt modelId="{0F9410C0-287A-4EDC-A2F3-6642C98A2125}" type="parTrans" cxnId="{9DCBED3C-7CC1-4328-9D43-C3B19AA77ED2}">
      <dgm:prSet/>
      <dgm:spPr/>
      <dgm:t>
        <a:bodyPr/>
        <a:lstStyle/>
        <a:p>
          <a:endParaRPr lang="en-US"/>
        </a:p>
      </dgm:t>
    </dgm:pt>
    <dgm:pt modelId="{A2106DBD-497A-43F6-8B4E-72A90049889C}" type="sibTrans" cxnId="{9DCBED3C-7CC1-4328-9D43-C3B19AA77ED2}">
      <dgm:prSet/>
      <dgm:spPr/>
      <dgm:t>
        <a:bodyPr/>
        <a:lstStyle/>
        <a:p>
          <a:endParaRPr lang="en-US"/>
        </a:p>
      </dgm:t>
    </dgm:pt>
    <dgm:pt modelId="{1877B1F8-9438-47B7-8498-3E70F0CE13E3}">
      <dgm:prSet phldrT="[Text]" custT="1"/>
      <dgm:spPr/>
      <dgm:t>
        <a:bodyPr/>
        <a:lstStyle/>
        <a:p>
          <a:r>
            <a:rPr lang="el-GR" sz="1800" dirty="0" smtClean="0">
              <a:latin typeface="Verdana" panose="020B0604030504040204" pitchFamily="34" charset="0"/>
              <a:ea typeface="Verdana" panose="020B0604030504040204" pitchFamily="34" charset="0"/>
            </a:rPr>
            <a:t>Συνδυασμός Φυσικής και Εικονικής Κινητικότητας</a:t>
          </a:r>
          <a:endParaRPr lang="en-US" sz="1800" dirty="0">
            <a:latin typeface="Verdana" panose="020B0604030504040204" pitchFamily="34" charset="0"/>
            <a:ea typeface="Verdana" panose="020B0604030504040204" pitchFamily="34" charset="0"/>
          </a:endParaRPr>
        </a:p>
      </dgm:t>
    </dgm:pt>
    <dgm:pt modelId="{0FCAD481-5683-4608-9551-14EEB3C6E54F}" type="parTrans" cxnId="{CC476259-F240-49D5-A0D9-85524EEA96DD}">
      <dgm:prSet/>
      <dgm:spPr/>
      <dgm:t>
        <a:bodyPr/>
        <a:lstStyle/>
        <a:p>
          <a:endParaRPr lang="en-US"/>
        </a:p>
      </dgm:t>
    </dgm:pt>
    <dgm:pt modelId="{83E1B5EF-813B-4DC3-A451-DEAD859EE5C2}" type="sibTrans" cxnId="{CC476259-F240-49D5-A0D9-85524EEA96DD}">
      <dgm:prSet/>
      <dgm:spPr/>
      <dgm:t>
        <a:bodyPr/>
        <a:lstStyle/>
        <a:p>
          <a:endParaRPr lang="en-US"/>
        </a:p>
      </dgm:t>
    </dgm:pt>
    <dgm:pt modelId="{D271BF79-DD18-489F-992C-A4A4D9820968}">
      <dgm:prSet phldrT="[Text]" custT="1"/>
      <dgm:spPr/>
      <dgm:t>
        <a:bodyPr/>
        <a:lstStyle/>
        <a:p>
          <a:r>
            <a:rPr lang="el-GR" sz="1800" dirty="0" smtClean="0">
              <a:latin typeface="Verdana" panose="020B0604030504040204" pitchFamily="34" charset="0"/>
              <a:ea typeface="Verdana" panose="020B0604030504040204" pitchFamily="34" charset="0"/>
            </a:rPr>
            <a:t>Πραγματοποιούνται με φυσική παρουσία των συμμετεχόντων</a:t>
          </a:r>
          <a:endParaRPr lang="en-US" sz="1800" dirty="0">
            <a:latin typeface="Verdana" panose="020B0604030504040204" pitchFamily="34" charset="0"/>
            <a:ea typeface="Verdana" panose="020B0604030504040204" pitchFamily="34" charset="0"/>
          </a:endParaRPr>
        </a:p>
      </dgm:t>
    </dgm:pt>
    <dgm:pt modelId="{CEFD8A1D-EE66-4253-B4CE-1354C1FEDC4B}" type="parTrans" cxnId="{B6910CA3-B8CE-495E-A19C-880AC4253EBA}">
      <dgm:prSet/>
      <dgm:spPr/>
      <dgm:t>
        <a:bodyPr/>
        <a:lstStyle/>
        <a:p>
          <a:endParaRPr lang="en-US"/>
        </a:p>
      </dgm:t>
    </dgm:pt>
    <dgm:pt modelId="{30EB069A-ED91-4FE3-A380-F98CFDB7257E}" type="sibTrans" cxnId="{B6910CA3-B8CE-495E-A19C-880AC4253EBA}">
      <dgm:prSet/>
      <dgm:spPr/>
      <dgm:t>
        <a:bodyPr/>
        <a:lstStyle/>
        <a:p>
          <a:endParaRPr lang="en-US"/>
        </a:p>
      </dgm:t>
    </dgm:pt>
    <dgm:pt modelId="{CCF4B011-F0AF-4D98-8BCB-DE3D4F280953}" type="pres">
      <dgm:prSet presAssocID="{049EC77D-C327-4E15-84D5-244E600E47E9}" presName="Name0" presStyleCnt="0">
        <dgm:presLayoutVars>
          <dgm:dir/>
          <dgm:animLvl val="lvl"/>
          <dgm:resizeHandles/>
        </dgm:presLayoutVars>
      </dgm:prSet>
      <dgm:spPr/>
      <dgm:t>
        <a:bodyPr/>
        <a:lstStyle/>
        <a:p>
          <a:endParaRPr lang="en-US"/>
        </a:p>
      </dgm:t>
    </dgm:pt>
    <dgm:pt modelId="{32DA67D1-2783-4818-BE05-767D55BD0FD8}" type="pres">
      <dgm:prSet presAssocID="{621D2D9B-E391-41B2-A236-64AA4C9BB975}" presName="linNode" presStyleCnt="0"/>
      <dgm:spPr/>
      <dgm:t>
        <a:bodyPr/>
        <a:lstStyle/>
        <a:p>
          <a:endParaRPr lang="en-US"/>
        </a:p>
      </dgm:t>
    </dgm:pt>
    <dgm:pt modelId="{A1BCDEA2-9AA4-4DE4-B9B8-810C15EC9601}" type="pres">
      <dgm:prSet presAssocID="{621D2D9B-E391-41B2-A236-64AA4C9BB975}" presName="parentShp" presStyleLbl="node1" presStyleIdx="0" presStyleCnt="2" custLinFactNeighborY="-2074">
        <dgm:presLayoutVars>
          <dgm:bulletEnabled val="1"/>
        </dgm:presLayoutVars>
      </dgm:prSet>
      <dgm:spPr/>
      <dgm:t>
        <a:bodyPr/>
        <a:lstStyle/>
        <a:p>
          <a:endParaRPr lang="en-US"/>
        </a:p>
      </dgm:t>
    </dgm:pt>
    <dgm:pt modelId="{389C5F37-04DF-4B76-9539-FB49DD5037E7}" type="pres">
      <dgm:prSet presAssocID="{621D2D9B-E391-41B2-A236-64AA4C9BB975}" presName="childShp" presStyleLbl="bgAccFollowNode1" presStyleIdx="0" presStyleCnt="2" custScaleX="88596" custScaleY="73756">
        <dgm:presLayoutVars>
          <dgm:bulletEnabled val="1"/>
        </dgm:presLayoutVars>
      </dgm:prSet>
      <dgm:spPr/>
      <dgm:t>
        <a:bodyPr/>
        <a:lstStyle/>
        <a:p>
          <a:endParaRPr lang="en-US"/>
        </a:p>
      </dgm:t>
    </dgm:pt>
    <dgm:pt modelId="{7B96747D-A7EC-4C43-8345-55FAC14CEEF6}" type="pres">
      <dgm:prSet presAssocID="{FC34C4F1-B620-4F71-A0D8-E36E8BD695BF}" presName="spacing" presStyleCnt="0"/>
      <dgm:spPr/>
      <dgm:t>
        <a:bodyPr/>
        <a:lstStyle/>
        <a:p>
          <a:endParaRPr lang="en-US"/>
        </a:p>
      </dgm:t>
    </dgm:pt>
    <dgm:pt modelId="{FCF26910-E747-4827-85B1-1ADC3B3ECD97}" type="pres">
      <dgm:prSet presAssocID="{27F33C87-F19A-4F30-82EB-5C01299924D1}" presName="linNode" presStyleCnt="0"/>
      <dgm:spPr/>
      <dgm:t>
        <a:bodyPr/>
        <a:lstStyle/>
        <a:p>
          <a:endParaRPr lang="en-US"/>
        </a:p>
      </dgm:t>
    </dgm:pt>
    <dgm:pt modelId="{3DE9BD8E-84BE-4CA1-B097-DDB9BAA33252}" type="pres">
      <dgm:prSet presAssocID="{27F33C87-F19A-4F30-82EB-5C01299924D1}" presName="parentShp" presStyleLbl="node1" presStyleIdx="1" presStyleCnt="2" custLinFactNeighborX="-1785" custLinFactNeighborY="-1072">
        <dgm:presLayoutVars>
          <dgm:bulletEnabled val="1"/>
        </dgm:presLayoutVars>
      </dgm:prSet>
      <dgm:spPr/>
      <dgm:t>
        <a:bodyPr/>
        <a:lstStyle/>
        <a:p>
          <a:endParaRPr lang="en-US"/>
        </a:p>
      </dgm:t>
    </dgm:pt>
    <dgm:pt modelId="{B6F61BA7-A624-4B4C-A7DB-BE39D6A23DFC}" type="pres">
      <dgm:prSet presAssocID="{27F33C87-F19A-4F30-82EB-5C01299924D1}" presName="childShp" presStyleLbl="bgAccFollowNode1" presStyleIdx="1" presStyleCnt="2" custScaleX="84803" custScaleY="76515" custLinFactNeighborX="-451" custLinFactNeighborY="-8555">
        <dgm:presLayoutVars>
          <dgm:bulletEnabled val="1"/>
        </dgm:presLayoutVars>
      </dgm:prSet>
      <dgm:spPr/>
      <dgm:t>
        <a:bodyPr/>
        <a:lstStyle/>
        <a:p>
          <a:endParaRPr lang="en-US"/>
        </a:p>
      </dgm:t>
    </dgm:pt>
  </dgm:ptLst>
  <dgm:cxnLst>
    <dgm:cxn modelId="{C1A675CC-AADC-40BD-B8A1-B359708333BD}" srcId="{049EC77D-C327-4E15-84D5-244E600E47E9}" destId="{621D2D9B-E391-41B2-A236-64AA4C9BB975}" srcOrd="0" destOrd="0" parTransId="{CA082D55-2E4E-41FE-B3AB-75E581AD1DEB}" sibTransId="{FC34C4F1-B620-4F71-A0D8-E36E8BD695BF}"/>
    <dgm:cxn modelId="{B6910CA3-B8CE-495E-A19C-880AC4253EBA}" srcId="{621D2D9B-E391-41B2-A236-64AA4C9BB975}" destId="{D271BF79-DD18-489F-992C-A4A4D9820968}" srcOrd="0" destOrd="0" parTransId="{CEFD8A1D-EE66-4253-B4CE-1354C1FEDC4B}" sibTransId="{30EB069A-ED91-4FE3-A380-F98CFDB7257E}"/>
    <dgm:cxn modelId="{CC476259-F240-49D5-A0D9-85524EEA96DD}" srcId="{27F33C87-F19A-4F30-82EB-5C01299924D1}" destId="{1877B1F8-9438-47B7-8498-3E70F0CE13E3}" srcOrd="0" destOrd="0" parTransId="{0FCAD481-5683-4608-9551-14EEB3C6E54F}" sibTransId="{83E1B5EF-813B-4DC3-A451-DEAD859EE5C2}"/>
    <dgm:cxn modelId="{413CD303-467F-4797-8EEC-EB9D40CACEEA}" type="presOf" srcId="{049EC77D-C327-4E15-84D5-244E600E47E9}" destId="{CCF4B011-F0AF-4D98-8BCB-DE3D4F280953}" srcOrd="0" destOrd="0" presId="urn:microsoft.com/office/officeart/2005/8/layout/vList6"/>
    <dgm:cxn modelId="{9DCBED3C-7CC1-4328-9D43-C3B19AA77ED2}" srcId="{049EC77D-C327-4E15-84D5-244E600E47E9}" destId="{27F33C87-F19A-4F30-82EB-5C01299924D1}" srcOrd="1" destOrd="0" parTransId="{0F9410C0-287A-4EDC-A2F3-6642C98A2125}" sibTransId="{A2106DBD-497A-43F6-8B4E-72A90049889C}"/>
    <dgm:cxn modelId="{F6568F0A-82CB-4B44-AE58-3774EF9A12C8}" type="presOf" srcId="{27F33C87-F19A-4F30-82EB-5C01299924D1}" destId="{3DE9BD8E-84BE-4CA1-B097-DDB9BAA33252}" srcOrd="0" destOrd="0" presId="urn:microsoft.com/office/officeart/2005/8/layout/vList6"/>
    <dgm:cxn modelId="{A5E3017B-30BA-4477-95F1-F69A2B833743}" type="presOf" srcId="{621D2D9B-E391-41B2-A236-64AA4C9BB975}" destId="{A1BCDEA2-9AA4-4DE4-B9B8-810C15EC9601}" srcOrd="0" destOrd="0" presId="urn:microsoft.com/office/officeart/2005/8/layout/vList6"/>
    <dgm:cxn modelId="{8C75FA09-6BB8-45C5-8616-C6F11D51EB38}" type="presOf" srcId="{1877B1F8-9438-47B7-8498-3E70F0CE13E3}" destId="{B6F61BA7-A624-4B4C-A7DB-BE39D6A23DFC}" srcOrd="0" destOrd="0" presId="urn:microsoft.com/office/officeart/2005/8/layout/vList6"/>
    <dgm:cxn modelId="{89F7F379-33B5-4757-B9E8-5EF62D102738}" type="presOf" srcId="{D271BF79-DD18-489F-992C-A4A4D9820968}" destId="{389C5F37-04DF-4B76-9539-FB49DD5037E7}" srcOrd="0" destOrd="0" presId="urn:microsoft.com/office/officeart/2005/8/layout/vList6"/>
    <dgm:cxn modelId="{24F5C360-0CDB-41BB-AA6F-8D13F64D32C6}" type="presParOf" srcId="{CCF4B011-F0AF-4D98-8BCB-DE3D4F280953}" destId="{32DA67D1-2783-4818-BE05-767D55BD0FD8}" srcOrd="0" destOrd="0" presId="urn:microsoft.com/office/officeart/2005/8/layout/vList6"/>
    <dgm:cxn modelId="{10D4CC12-20AE-4C62-AA24-9F8FF2C5CD0B}" type="presParOf" srcId="{32DA67D1-2783-4818-BE05-767D55BD0FD8}" destId="{A1BCDEA2-9AA4-4DE4-B9B8-810C15EC9601}" srcOrd="0" destOrd="0" presId="urn:microsoft.com/office/officeart/2005/8/layout/vList6"/>
    <dgm:cxn modelId="{FEB3BB3F-98A0-4092-A9BC-FADDD2B65011}" type="presParOf" srcId="{32DA67D1-2783-4818-BE05-767D55BD0FD8}" destId="{389C5F37-04DF-4B76-9539-FB49DD5037E7}" srcOrd="1" destOrd="0" presId="urn:microsoft.com/office/officeart/2005/8/layout/vList6"/>
    <dgm:cxn modelId="{DB020C6D-1DAE-4F5E-AF26-2D4852C36615}" type="presParOf" srcId="{CCF4B011-F0AF-4D98-8BCB-DE3D4F280953}" destId="{7B96747D-A7EC-4C43-8345-55FAC14CEEF6}" srcOrd="1" destOrd="0" presId="urn:microsoft.com/office/officeart/2005/8/layout/vList6"/>
    <dgm:cxn modelId="{E7D0B242-6E21-4A9C-93D8-C4CDA6150F05}" type="presParOf" srcId="{CCF4B011-F0AF-4D98-8BCB-DE3D4F280953}" destId="{FCF26910-E747-4827-85B1-1ADC3B3ECD97}" srcOrd="2" destOrd="0" presId="urn:microsoft.com/office/officeart/2005/8/layout/vList6"/>
    <dgm:cxn modelId="{9F196992-BF6C-4391-943A-EA9DEFFFDFD1}" type="presParOf" srcId="{FCF26910-E747-4827-85B1-1ADC3B3ECD97}" destId="{3DE9BD8E-84BE-4CA1-B097-DDB9BAA33252}" srcOrd="0" destOrd="0" presId="urn:microsoft.com/office/officeart/2005/8/layout/vList6"/>
    <dgm:cxn modelId="{7EBE100F-1F30-4727-A47F-20184E2D8031}" type="presParOf" srcId="{FCF26910-E747-4827-85B1-1ADC3B3ECD97}" destId="{B6F61BA7-A624-4B4C-A7DB-BE39D6A23DF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97BECF-4265-4660-928E-19C0CED322F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AEA81AA-F241-44A8-B507-8603DCBB4FBE}">
      <dgm:prSet phldrT="[Text]" custT="1"/>
      <dgm:spPr/>
      <dgm:t>
        <a:bodyPr/>
        <a:lstStyle/>
        <a:p>
          <a:r>
            <a:rPr lang="el-GR" sz="2200" b="1" dirty="0" smtClean="0">
              <a:latin typeface="Verdana" panose="020B0604030504040204" pitchFamily="34" charset="0"/>
              <a:ea typeface="Verdana" panose="020B0604030504040204" pitchFamily="34" charset="0"/>
            </a:rPr>
            <a:t>Βάσει μοναδιαίου κόστους</a:t>
          </a:r>
          <a:endParaRPr lang="en-US" sz="2200" b="1" dirty="0">
            <a:latin typeface="Verdana" panose="020B0604030504040204" pitchFamily="34" charset="0"/>
            <a:ea typeface="Verdana" panose="020B0604030504040204" pitchFamily="34" charset="0"/>
          </a:endParaRPr>
        </a:p>
      </dgm:t>
    </dgm:pt>
    <dgm:pt modelId="{584EAC28-7971-4AD6-82CB-4D28D326159A}" type="parTrans" cxnId="{DE6B385D-6A20-4683-A490-FEB3C0547D65}">
      <dgm:prSet/>
      <dgm:spPr/>
      <dgm:t>
        <a:bodyPr/>
        <a:lstStyle/>
        <a:p>
          <a:endParaRPr lang="en-US">
            <a:latin typeface="Century Gothic" panose="020B0502020202020204" pitchFamily="34" charset="0"/>
          </a:endParaRPr>
        </a:p>
      </dgm:t>
    </dgm:pt>
    <dgm:pt modelId="{787BC3D2-C5FD-4B27-B5BC-435D87F2370D}" type="sibTrans" cxnId="{DE6B385D-6A20-4683-A490-FEB3C0547D65}">
      <dgm:prSet/>
      <dgm:spPr/>
      <dgm:t>
        <a:bodyPr/>
        <a:lstStyle/>
        <a:p>
          <a:endParaRPr lang="en-US">
            <a:latin typeface="Century Gothic" panose="020B0502020202020204" pitchFamily="34" charset="0"/>
          </a:endParaRPr>
        </a:p>
      </dgm:t>
    </dgm:pt>
    <dgm:pt modelId="{7208BF59-1FE9-426B-AF23-5D9DBA858B49}">
      <dgm:prSet phldrT="[Text]" custT="1"/>
      <dgm:spPr/>
      <dgm:t>
        <a:bodyPr/>
        <a:lstStyle/>
        <a:p>
          <a:pPr marL="268288" indent="-268288"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Οργανωτικά έξοδα </a:t>
          </a:r>
          <a:endParaRPr lang="en-US" sz="1800" dirty="0">
            <a:solidFill>
              <a:schemeClr val="tx1">
                <a:lumMod val="75000"/>
                <a:lumOff val="25000"/>
              </a:schemeClr>
            </a:solidFill>
            <a:latin typeface="Verdana" panose="020B0604030504040204" pitchFamily="34" charset="0"/>
            <a:ea typeface="Verdana" panose="020B0604030504040204" pitchFamily="34" charset="0"/>
          </a:endParaRPr>
        </a:p>
      </dgm:t>
    </dgm:pt>
    <dgm:pt modelId="{37FCC0E3-1033-45A1-A752-23033847080D}" type="parTrans" cxnId="{77CD7D68-2A03-4D4B-B847-062E96B45DA7}">
      <dgm:prSet/>
      <dgm:spPr/>
      <dgm:t>
        <a:bodyPr/>
        <a:lstStyle/>
        <a:p>
          <a:endParaRPr lang="en-US">
            <a:latin typeface="Century Gothic" panose="020B0502020202020204" pitchFamily="34" charset="0"/>
          </a:endParaRPr>
        </a:p>
      </dgm:t>
    </dgm:pt>
    <dgm:pt modelId="{E8E19BF2-5227-4D16-8C08-DCC0679A0E8E}" type="sibTrans" cxnId="{77CD7D68-2A03-4D4B-B847-062E96B45DA7}">
      <dgm:prSet/>
      <dgm:spPr/>
      <dgm:t>
        <a:bodyPr/>
        <a:lstStyle/>
        <a:p>
          <a:endParaRPr lang="en-US">
            <a:latin typeface="Century Gothic" panose="020B0502020202020204" pitchFamily="34" charset="0"/>
          </a:endParaRPr>
        </a:p>
      </dgm:t>
    </dgm:pt>
    <dgm:pt modelId="{5AEF1A82-1E49-4640-9F7F-167CCADB81D7}">
      <dgm:prSet phldrT="[Text]" custT="1"/>
      <dgm:spPr/>
      <dgm:t>
        <a:bodyPr/>
        <a:lstStyle/>
        <a:p>
          <a:r>
            <a:rPr lang="el-GR" sz="2200" b="1" dirty="0" smtClean="0">
              <a:latin typeface="Verdana" panose="020B0604030504040204" pitchFamily="34" charset="0"/>
              <a:ea typeface="Verdana" panose="020B0604030504040204" pitchFamily="34" charset="0"/>
            </a:rPr>
            <a:t>Βάσει πραγματικών εξόδων</a:t>
          </a:r>
          <a:endParaRPr lang="en-US" sz="2200" b="1" dirty="0">
            <a:latin typeface="Verdana" panose="020B0604030504040204" pitchFamily="34" charset="0"/>
            <a:ea typeface="Verdana" panose="020B0604030504040204" pitchFamily="34" charset="0"/>
          </a:endParaRPr>
        </a:p>
      </dgm:t>
    </dgm:pt>
    <dgm:pt modelId="{B85CE9F9-30EB-497A-9B41-979B5E037035}" type="parTrans" cxnId="{DB152ED4-F187-4A18-9893-B8ED2DEDCDD2}">
      <dgm:prSet/>
      <dgm:spPr/>
      <dgm:t>
        <a:bodyPr/>
        <a:lstStyle/>
        <a:p>
          <a:endParaRPr lang="en-US">
            <a:latin typeface="Century Gothic" panose="020B0502020202020204" pitchFamily="34" charset="0"/>
          </a:endParaRPr>
        </a:p>
      </dgm:t>
    </dgm:pt>
    <dgm:pt modelId="{A672B1EC-8EEF-4E55-A801-552176B0608C}" type="sibTrans" cxnId="{DB152ED4-F187-4A18-9893-B8ED2DEDCDD2}">
      <dgm:prSet/>
      <dgm:spPr/>
      <dgm:t>
        <a:bodyPr/>
        <a:lstStyle/>
        <a:p>
          <a:endParaRPr lang="en-US">
            <a:latin typeface="Century Gothic" panose="020B0502020202020204" pitchFamily="34" charset="0"/>
          </a:endParaRPr>
        </a:p>
      </dgm:t>
    </dgm:pt>
    <dgm:pt modelId="{A453FD26-6B35-4400-88CF-FF0CEF2833E9}">
      <dgm:prSet phldrT="[Text]" custT="1"/>
      <dgm:spPr/>
      <dgm:t>
        <a:bodyPr/>
        <a:lstStyle/>
        <a:p>
          <a:pPr>
            <a:lnSpc>
              <a:spcPct val="150000"/>
            </a:lnSpc>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Επιχορήγηση ατόμων από ευάλωτες ομάδες</a:t>
          </a:r>
          <a:endParaRPr lang="en-US" sz="1800" dirty="0">
            <a:solidFill>
              <a:schemeClr val="tx1">
                <a:lumMod val="75000"/>
                <a:lumOff val="25000"/>
              </a:schemeClr>
            </a:solidFill>
            <a:latin typeface="Verdana" panose="020B0604030504040204" pitchFamily="34" charset="0"/>
            <a:ea typeface="Verdana" panose="020B0604030504040204" pitchFamily="34" charset="0"/>
          </a:endParaRPr>
        </a:p>
      </dgm:t>
    </dgm:pt>
    <dgm:pt modelId="{540201CB-69CD-49D3-976A-46B6FFFC3AFB}" type="parTrans" cxnId="{A43649EA-005D-4AAF-BBFB-28E9D9AF2B16}">
      <dgm:prSet/>
      <dgm:spPr/>
      <dgm:t>
        <a:bodyPr/>
        <a:lstStyle/>
        <a:p>
          <a:endParaRPr lang="en-US">
            <a:latin typeface="Century Gothic" panose="020B0502020202020204" pitchFamily="34" charset="0"/>
          </a:endParaRPr>
        </a:p>
      </dgm:t>
    </dgm:pt>
    <dgm:pt modelId="{FBD84BEE-CBE5-442C-9522-2A08CAB83FEB}" type="sibTrans" cxnId="{A43649EA-005D-4AAF-BBFB-28E9D9AF2B16}">
      <dgm:prSet/>
      <dgm:spPr/>
      <dgm:t>
        <a:bodyPr/>
        <a:lstStyle/>
        <a:p>
          <a:endParaRPr lang="en-US">
            <a:latin typeface="Century Gothic" panose="020B0502020202020204" pitchFamily="34" charset="0"/>
          </a:endParaRPr>
        </a:p>
      </dgm:t>
    </dgm:pt>
    <dgm:pt modelId="{205528CA-998B-4905-8146-F17842DC4057}">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Έξοδα ατομικής στήριξης (διαβίωσης)</a:t>
          </a:r>
        </a:p>
      </dgm:t>
    </dgm:pt>
    <dgm:pt modelId="{830DEE71-C35B-434C-8A21-5CD5DC38FC60}" type="parTrans" cxnId="{CA027674-484A-4F92-826F-DBDEE3273D8F}">
      <dgm:prSet/>
      <dgm:spPr/>
      <dgm:t>
        <a:bodyPr/>
        <a:lstStyle/>
        <a:p>
          <a:endParaRPr lang="en-US">
            <a:latin typeface="Century Gothic" panose="020B0502020202020204" pitchFamily="34" charset="0"/>
          </a:endParaRPr>
        </a:p>
      </dgm:t>
    </dgm:pt>
    <dgm:pt modelId="{52E4B5DC-076D-41A3-A381-4E06AD5C6D4E}" type="sibTrans" cxnId="{CA027674-484A-4F92-826F-DBDEE3273D8F}">
      <dgm:prSet/>
      <dgm:spPr/>
      <dgm:t>
        <a:bodyPr/>
        <a:lstStyle/>
        <a:p>
          <a:endParaRPr lang="en-US">
            <a:latin typeface="Century Gothic" panose="020B0502020202020204" pitchFamily="34" charset="0"/>
          </a:endParaRPr>
        </a:p>
      </dgm:t>
    </dgm:pt>
    <dgm:pt modelId="{8DB56731-C5B4-45EE-8146-8821FEE9107E}">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Δίδακτρα σεμιναρίων</a:t>
          </a:r>
          <a:r>
            <a:rPr lang="en-US" sz="1800" dirty="0" smtClean="0">
              <a:solidFill>
                <a:schemeClr val="tx1">
                  <a:lumMod val="75000"/>
                  <a:lumOff val="25000"/>
                </a:schemeClr>
              </a:solidFill>
              <a:latin typeface="Verdana" panose="020B0604030504040204" pitchFamily="34" charset="0"/>
              <a:ea typeface="Verdana" panose="020B0604030504040204" pitchFamily="34" charset="0"/>
            </a:rPr>
            <a:t> (</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Μόνο για Προσωπικό</a:t>
          </a:r>
          <a:r>
            <a:rPr lang="en-US" sz="1800" dirty="0" smtClean="0">
              <a:solidFill>
                <a:schemeClr val="tx1">
                  <a:lumMod val="75000"/>
                  <a:lumOff val="25000"/>
                </a:schemeClr>
              </a:solidFill>
              <a:latin typeface="Verdana" panose="020B0604030504040204" pitchFamily="34" charset="0"/>
              <a:ea typeface="Verdana" panose="020B0604030504040204" pitchFamily="34" charset="0"/>
            </a:rPr>
            <a:t>)</a:t>
          </a:r>
          <a:endParaRPr lang="el-GR" sz="1800" dirty="0" smtClean="0">
            <a:solidFill>
              <a:schemeClr val="tx1">
                <a:lumMod val="75000"/>
                <a:lumOff val="25000"/>
              </a:schemeClr>
            </a:solidFill>
            <a:latin typeface="Verdana" panose="020B0604030504040204" pitchFamily="34" charset="0"/>
            <a:ea typeface="Verdana" panose="020B0604030504040204" pitchFamily="34" charset="0"/>
          </a:endParaRPr>
        </a:p>
      </dgm:t>
    </dgm:pt>
    <dgm:pt modelId="{7785FB79-4F8C-4D3F-84AF-E763E59047C1}" type="parTrans" cxnId="{6900443D-B149-48B4-B1C1-1BEC63433BB9}">
      <dgm:prSet/>
      <dgm:spPr/>
      <dgm:t>
        <a:bodyPr/>
        <a:lstStyle/>
        <a:p>
          <a:endParaRPr lang="en-US">
            <a:latin typeface="Century Gothic" panose="020B0502020202020204" pitchFamily="34" charset="0"/>
          </a:endParaRPr>
        </a:p>
      </dgm:t>
    </dgm:pt>
    <dgm:pt modelId="{994FFCDF-522B-4F26-B941-C33BBBCE2473}" type="sibTrans" cxnId="{6900443D-B149-48B4-B1C1-1BEC63433BB9}">
      <dgm:prSet/>
      <dgm:spPr/>
      <dgm:t>
        <a:bodyPr/>
        <a:lstStyle/>
        <a:p>
          <a:endParaRPr lang="en-US">
            <a:latin typeface="Century Gothic" panose="020B0502020202020204" pitchFamily="34" charset="0"/>
          </a:endParaRPr>
        </a:p>
      </dgm:t>
    </dgm:pt>
    <dgm:pt modelId="{BF39CBCD-97F2-4589-83CC-A75F860D6E3D}">
      <dgm:prSet custT="1"/>
      <dgm:spPr/>
      <dgm:t>
        <a:bodyPr/>
        <a:lstStyle/>
        <a:p>
          <a:pPr>
            <a:lnSpc>
              <a:spcPct val="150000"/>
            </a:lnSpc>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Ειδικές δαπάνες</a:t>
          </a:r>
          <a:endParaRPr lang="en-GB" sz="1800" dirty="0">
            <a:solidFill>
              <a:schemeClr val="tx1">
                <a:lumMod val="75000"/>
                <a:lumOff val="25000"/>
              </a:schemeClr>
            </a:solidFill>
            <a:latin typeface="Verdana" panose="020B0604030504040204" pitchFamily="34" charset="0"/>
            <a:ea typeface="Verdana" panose="020B0604030504040204" pitchFamily="34" charset="0"/>
          </a:endParaRPr>
        </a:p>
      </dgm:t>
    </dgm:pt>
    <dgm:pt modelId="{A61069C9-2EB1-4629-B608-E8BCE5B4327C}" type="parTrans" cxnId="{FE1EF0CF-8BE1-443B-8CC6-486A5498E4E1}">
      <dgm:prSet/>
      <dgm:spPr/>
      <dgm:t>
        <a:bodyPr/>
        <a:lstStyle/>
        <a:p>
          <a:endParaRPr lang="en-US">
            <a:latin typeface="Century Gothic" panose="020B0502020202020204" pitchFamily="34" charset="0"/>
          </a:endParaRPr>
        </a:p>
      </dgm:t>
    </dgm:pt>
    <dgm:pt modelId="{04E214FE-1D61-4B92-9D03-1A9833DF945D}" type="sibTrans" cxnId="{FE1EF0CF-8BE1-443B-8CC6-486A5498E4E1}">
      <dgm:prSet/>
      <dgm:spPr/>
      <dgm:t>
        <a:bodyPr/>
        <a:lstStyle/>
        <a:p>
          <a:endParaRPr lang="en-US">
            <a:latin typeface="Century Gothic" panose="020B0502020202020204" pitchFamily="34" charset="0"/>
          </a:endParaRPr>
        </a:p>
      </dgm:t>
    </dgm:pt>
    <dgm:pt modelId="{7BD18E7A-AD80-471C-8812-3EA4B2C5A1BC}">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Προπαρασκευαστικές επισκέψεις</a:t>
          </a:r>
        </a:p>
      </dgm:t>
    </dgm:pt>
    <dgm:pt modelId="{AE9C945C-92A2-42F9-89F4-B95A7E042951}" type="parTrans" cxnId="{398014A4-0190-48FC-BE23-82630A21A74A}">
      <dgm:prSet/>
      <dgm:spPr/>
      <dgm:t>
        <a:bodyPr/>
        <a:lstStyle/>
        <a:p>
          <a:endParaRPr lang="en-US">
            <a:latin typeface="Century Gothic" panose="020B0502020202020204" pitchFamily="34" charset="0"/>
          </a:endParaRPr>
        </a:p>
      </dgm:t>
    </dgm:pt>
    <dgm:pt modelId="{1AB3F250-C7F1-4C1C-8E9B-CE033F4D4802}" type="sibTrans" cxnId="{398014A4-0190-48FC-BE23-82630A21A74A}">
      <dgm:prSet/>
      <dgm:spPr/>
      <dgm:t>
        <a:bodyPr/>
        <a:lstStyle/>
        <a:p>
          <a:endParaRPr lang="en-US">
            <a:latin typeface="Century Gothic" panose="020B0502020202020204" pitchFamily="34" charset="0"/>
          </a:endParaRPr>
        </a:p>
      </dgm:t>
    </dgm:pt>
    <dgm:pt modelId="{FB3DB75A-AE2A-4941-865D-A2D1FE3FD5D3}">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Έξοδα γλωσσικής προετοιμασίας (όπου εφαρμόζεται)</a:t>
          </a:r>
        </a:p>
      </dgm:t>
    </dgm:pt>
    <dgm:pt modelId="{9CE842D5-272D-405F-BA8A-3B7FE1CB2F9E}" type="sibTrans" cxnId="{75D601F1-9F12-4218-A24E-7E3310CD5034}">
      <dgm:prSet/>
      <dgm:spPr/>
      <dgm:t>
        <a:bodyPr/>
        <a:lstStyle/>
        <a:p>
          <a:endParaRPr lang="en-US">
            <a:latin typeface="Century Gothic" panose="020B0502020202020204" pitchFamily="34" charset="0"/>
          </a:endParaRPr>
        </a:p>
      </dgm:t>
    </dgm:pt>
    <dgm:pt modelId="{BACEE4C7-733C-4A77-A412-6A59CD043C86}" type="parTrans" cxnId="{75D601F1-9F12-4218-A24E-7E3310CD5034}">
      <dgm:prSet/>
      <dgm:spPr/>
      <dgm:t>
        <a:bodyPr/>
        <a:lstStyle/>
        <a:p>
          <a:endParaRPr lang="en-US">
            <a:latin typeface="Century Gothic" panose="020B0502020202020204" pitchFamily="34" charset="0"/>
          </a:endParaRPr>
        </a:p>
      </dgm:t>
    </dgm:pt>
    <dgm:pt modelId="{4C184FF2-DD29-44FA-954B-3B87333AC9D6}">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Έξοδα </a:t>
          </a:r>
          <a:r>
            <a:rPr lang="el-GR" sz="1800" dirty="0" err="1" smtClean="0">
              <a:solidFill>
                <a:schemeClr val="tx1">
                  <a:lumMod val="75000"/>
                  <a:lumOff val="25000"/>
                </a:schemeClr>
              </a:solidFill>
              <a:latin typeface="Verdana" panose="020B0604030504040204" pitchFamily="34" charset="0"/>
              <a:ea typeface="Verdana" panose="020B0604030504040204" pitchFamily="34" charset="0"/>
            </a:rPr>
            <a:t>ταξιδίου</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 </a:t>
          </a:r>
        </a:p>
      </dgm:t>
    </dgm:pt>
    <dgm:pt modelId="{AE9EEACF-7E1C-4F8F-94FD-124E8BC75B75}" type="sibTrans" cxnId="{06873691-88EB-48E2-8FB5-5559BF9B0F89}">
      <dgm:prSet/>
      <dgm:spPr/>
      <dgm:t>
        <a:bodyPr/>
        <a:lstStyle/>
        <a:p>
          <a:endParaRPr lang="en-US">
            <a:latin typeface="Century Gothic" panose="020B0502020202020204" pitchFamily="34" charset="0"/>
          </a:endParaRPr>
        </a:p>
      </dgm:t>
    </dgm:pt>
    <dgm:pt modelId="{00FFEB19-883B-40C6-BC57-A7EECC91D046}" type="parTrans" cxnId="{06873691-88EB-48E2-8FB5-5559BF9B0F89}">
      <dgm:prSet/>
      <dgm:spPr/>
      <dgm:t>
        <a:bodyPr/>
        <a:lstStyle/>
        <a:p>
          <a:endParaRPr lang="en-US">
            <a:latin typeface="Century Gothic" panose="020B0502020202020204" pitchFamily="34" charset="0"/>
          </a:endParaRPr>
        </a:p>
      </dgm:t>
    </dgm:pt>
    <dgm:pt modelId="{CA67F92A-CFBD-40D9-8EE1-AE272179186A}">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Στήριξη για την ένταξη</a:t>
          </a:r>
        </a:p>
      </dgm:t>
    </dgm:pt>
    <dgm:pt modelId="{B5718AAA-EFB6-4625-99CA-3EF48337B4A8}" type="parTrans" cxnId="{1958250C-56CC-46D6-8FD5-F8C241D42B16}">
      <dgm:prSet/>
      <dgm:spPr/>
    </dgm:pt>
    <dgm:pt modelId="{D73E08CF-7465-4635-9521-2319F0EB4417}" type="sibTrans" cxnId="{1958250C-56CC-46D6-8FD5-F8C241D42B16}">
      <dgm:prSet/>
      <dgm:spPr/>
    </dgm:pt>
    <dgm:pt modelId="{6245224C-24B1-4EB6-89E4-DD24CF4C1E74}" type="pres">
      <dgm:prSet presAssocID="{EC97BECF-4265-4660-928E-19C0CED322FC}" presName="linear" presStyleCnt="0">
        <dgm:presLayoutVars>
          <dgm:animLvl val="lvl"/>
          <dgm:resizeHandles val="exact"/>
        </dgm:presLayoutVars>
      </dgm:prSet>
      <dgm:spPr/>
      <dgm:t>
        <a:bodyPr/>
        <a:lstStyle/>
        <a:p>
          <a:endParaRPr lang="en-US"/>
        </a:p>
      </dgm:t>
    </dgm:pt>
    <dgm:pt modelId="{B6AFAD86-D97F-49F3-991D-89CB1110D0FC}" type="pres">
      <dgm:prSet presAssocID="{0AEA81AA-F241-44A8-B507-8603DCBB4FBE}" presName="parentText" presStyleLbl="node1" presStyleIdx="0" presStyleCnt="2" custScaleX="94080" custLinFactNeighborX="-418" custLinFactNeighborY="-615">
        <dgm:presLayoutVars>
          <dgm:chMax val="0"/>
          <dgm:bulletEnabled val="1"/>
        </dgm:presLayoutVars>
      </dgm:prSet>
      <dgm:spPr/>
      <dgm:t>
        <a:bodyPr/>
        <a:lstStyle/>
        <a:p>
          <a:endParaRPr lang="en-US"/>
        </a:p>
      </dgm:t>
    </dgm:pt>
    <dgm:pt modelId="{95500D3E-20F7-4931-A624-9154A111CE1B}" type="pres">
      <dgm:prSet presAssocID="{0AEA81AA-F241-44A8-B507-8603DCBB4FBE}" presName="childText" presStyleLbl="revTx" presStyleIdx="0" presStyleCnt="2" custScaleY="117037">
        <dgm:presLayoutVars>
          <dgm:bulletEnabled val="1"/>
        </dgm:presLayoutVars>
      </dgm:prSet>
      <dgm:spPr/>
      <dgm:t>
        <a:bodyPr/>
        <a:lstStyle/>
        <a:p>
          <a:endParaRPr lang="en-US"/>
        </a:p>
      </dgm:t>
    </dgm:pt>
    <dgm:pt modelId="{7FB70556-8499-4A16-9503-7601EF30D601}" type="pres">
      <dgm:prSet presAssocID="{5AEF1A82-1E49-4640-9F7F-167CCADB81D7}" presName="parentText" presStyleLbl="node1" presStyleIdx="1" presStyleCnt="2" custScaleX="94080">
        <dgm:presLayoutVars>
          <dgm:chMax val="0"/>
          <dgm:bulletEnabled val="1"/>
        </dgm:presLayoutVars>
      </dgm:prSet>
      <dgm:spPr/>
      <dgm:t>
        <a:bodyPr/>
        <a:lstStyle/>
        <a:p>
          <a:endParaRPr lang="en-US"/>
        </a:p>
      </dgm:t>
    </dgm:pt>
    <dgm:pt modelId="{5661C2E9-7FB6-40F4-A401-8B2B73FC6636}" type="pres">
      <dgm:prSet presAssocID="{5AEF1A82-1E49-4640-9F7F-167CCADB81D7}" presName="childText" presStyleLbl="revTx" presStyleIdx="1" presStyleCnt="2">
        <dgm:presLayoutVars>
          <dgm:bulletEnabled val="1"/>
        </dgm:presLayoutVars>
      </dgm:prSet>
      <dgm:spPr/>
      <dgm:t>
        <a:bodyPr/>
        <a:lstStyle/>
        <a:p>
          <a:endParaRPr lang="en-US"/>
        </a:p>
      </dgm:t>
    </dgm:pt>
  </dgm:ptLst>
  <dgm:cxnLst>
    <dgm:cxn modelId="{DB152ED4-F187-4A18-9893-B8ED2DEDCDD2}" srcId="{EC97BECF-4265-4660-928E-19C0CED322FC}" destId="{5AEF1A82-1E49-4640-9F7F-167CCADB81D7}" srcOrd="1" destOrd="0" parTransId="{B85CE9F9-30EB-497A-9B41-979B5E037035}" sibTransId="{A672B1EC-8EEF-4E55-A801-552176B0608C}"/>
    <dgm:cxn modelId="{1958250C-56CC-46D6-8FD5-F8C241D42B16}" srcId="{0AEA81AA-F241-44A8-B507-8603DCBB4FBE}" destId="{CA67F92A-CFBD-40D9-8EE1-AE272179186A}" srcOrd="3" destOrd="0" parTransId="{B5718AAA-EFB6-4625-99CA-3EF48337B4A8}" sibTransId="{D73E08CF-7465-4635-9521-2319F0EB4417}"/>
    <dgm:cxn modelId="{5C262412-C8AC-4E07-94BD-5CCEF0631522}" type="presOf" srcId="{205528CA-998B-4905-8146-F17842DC4057}" destId="{95500D3E-20F7-4931-A624-9154A111CE1B}" srcOrd="0" destOrd="2" presId="urn:microsoft.com/office/officeart/2005/8/layout/vList2"/>
    <dgm:cxn modelId="{FE1EF0CF-8BE1-443B-8CC6-486A5498E4E1}" srcId="{5AEF1A82-1E49-4640-9F7F-167CCADB81D7}" destId="{BF39CBCD-97F2-4589-83CC-A75F860D6E3D}" srcOrd="1" destOrd="0" parTransId="{A61069C9-2EB1-4629-B608-E8BCE5B4327C}" sibTransId="{04E214FE-1D61-4B92-9D03-1A9833DF945D}"/>
    <dgm:cxn modelId="{398014A4-0190-48FC-BE23-82630A21A74A}" srcId="{0AEA81AA-F241-44A8-B507-8603DCBB4FBE}" destId="{7BD18E7A-AD80-471C-8812-3EA4B2C5A1BC}" srcOrd="5" destOrd="0" parTransId="{AE9C945C-92A2-42F9-89F4-B95A7E042951}" sibTransId="{1AB3F250-C7F1-4C1C-8E9B-CE033F4D4802}"/>
    <dgm:cxn modelId="{DE6B385D-6A20-4683-A490-FEB3C0547D65}" srcId="{EC97BECF-4265-4660-928E-19C0CED322FC}" destId="{0AEA81AA-F241-44A8-B507-8603DCBB4FBE}" srcOrd="0" destOrd="0" parTransId="{584EAC28-7971-4AD6-82CB-4D28D326159A}" sibTransId="{787BC3D2-C5FD-4B27-B5BC-435D87F2370D}"/>
    <dgm:cxn modelId="{D68DE8A0-C68F-418A-A34B-0AF9CB86862A}" type="presOf" srcId="{FB3DB75A-AE2A-4941-865D-A2D1FE3FD5D3}" destId="{95500D3E-20F7-4931-A624-9154A111CE1B}" srcOrd="0" destOrd="6" presId="urn:microsoft.com/office/officeart/2005/8/layout/vList2"/>
    <dgm:cxn modelId="{0ACFF5E2-5D9D-4E3B-A261-61D6C1E9C709}" type="presOf" srcId="{4C184FF2-DD29-44FA-954B-3B87333AC9D6}" destId="{95500D3E-20F7-4931-A624-9154A111CE1B}" srcOrd="0" destOrd="1" presId="urn:microsoft.com/office/officeart/2005/8/layout/vList2"/>
    <dgm:cxn modelId="{06873691-88EB-48E2-8FB5-5559BF9B0F89}" srcId="{0AEA81AA-F241-44A8-B507-8603DCBB4FBE}" destId="{4C184FF2-DD29-44FA-954B-3B87333AC9D6}" srcOrd="1" destOrd="0" parTransId="{00FFEB19-883B-40C6-BC57-A7EECC91D046}" sibTransId="{AE9EEACF-7E1C-4F8F-94FD-124E8BC75B75}"/>
    <dgm:cxn modelId="{444F51BC-0F7F-49D2-9146-F55CFD70C52E}" type="presOf" srcId="{0AEA81AA-F241-44A8-B507-8603DCBB4FBE}" destId="{B6AFAD86-D97F-49F3-991D-89CB1110D0FC}" srcOrd="0" destOrd="0" presId="urn:microsoft.com/office/officeart/2005/8/layout/vList2"/>
    <dgm:cxn modelId="{77CD7D68-2A03-4D4B-B847-062E96B45DA7}" srcId="{0AEA81AA-F241-44A8-B507-8603DCBB4FBE}" destId="{7208BF59-1FE9-426B-AF23-5D9DBA858B49}" srcOrd="0" destOrd="0" parTransId="{37FCC0E3-1033-45A1-A752-23033847080D}" sibTransId="{E8E19BF2-5227-4D16-8C08-DCC0679A0E8E}"/>
    <dgm:cxn modelId="{A43649EA-005D-4AAF-BBFB-28E9D9AF2B16}" srcId="{5AEF1A82-1E49-4640-9F7F-167CCADB81D7}" destId="{A453FD26-6B35-4400-88CF-FF0CEF2833E9}" srcOrd="0" destOrd="0" parTransId="{540201CB-69CD-49D3-976A-46B6FFFC3AFB}" sibTransId="{FBD84BEE-CBE5-442C-9522-2A08CAB83FEB}"/>
    <dgm:cxn modelId="{4810A358-6314-4B50-83DE-52C3597EB8A0}" type="presOf" srcId="{A453FD26-6B35-4400-88CF-FF0CEF2833E9}" destId="{5661C2E9-7FB6-40F4-A401-8B2B73FC6636}" srcOrd="0" destOrd="0" presId="urn:microsoft.com/office/officeart/2005/8/layout/vList2"/>
    <dgm:cxn modelId="{1E14F141-C692-4286-B2BA-C7A30BF0A92B}" type="presOf" srcId="{7BD18E7A-AD80-471C-8812-3EA4B2C5A1BC}" destId="{95500D3E-20F7-4931-A624-9154A111CE1B}" srcOrd="0" destOrd="5" presId="urn:microsoft.com/office/officeart/2005/8/layout/vList2"/>
    <dgm:cxn modelId="{C5CBE683-4293-4AFA-B522-9E391CB00121}" type="presOf" srcId="{CA67F92A-CFBD-40D9-8EE1-AE272179186A}" destId="{95500D3E-20F7-4931-A624-9154A111CE1B}" srcOrd="0" destOrd="3" presId="urn:microsoft.com/office/officeart/2005/8/layout/vList2"/>
    <dgm:cxn modelId="{4294E725-FC60-4114-886F-C0778C0EAB32}" type="presOf" srcId="{BF39CBCD-97F2-4589-83CC-A75F860D6E3D}" destId="{5661C2E9-7FB6-40F4-A401-8B2B73FC6636}" srcOrd="0" destOrd="1" presId="urn:microsoft.com/office/officeart/2005/8/layout/vList2"/>
    <dgm:cxn modelId="{4689B30C-29E6-4233-8D49-8FA8E5D9C591}" type="presOf" srcId="{EC97BECF-4265-4660-928E-19C0CED322FC}" destId="{6245224C-24B1-4EB6-89E4-DD24CF4C1E74}" srcOrd="0" destOrd="0" presId="urn:microsoft.com/office/officeart/2005/8/layout/vList2"/>
    <dgm:cxn modelId="{75D601F1-9F12-4218-A24E-7E3310CD5034}" srcId="{0AEA81AA-F241-44A8-B507-8603DCBB4FBE}" destId="{FB3DB75A-AE2A-4941-865D-A2D1FE3FD5D3}" srcOrd="6" destOrd="0" parTransId="{BACEE4C7-733C-4A77-A412-6A59CD043C86}" sibTransId="{9CE842D5-272D-405F-BA8A-3B7FE1CB2F9E}"/>
    <dgm:cxn modelId="{6900443D-B149-48B4-B1C1-1BEC63433BB9}" srcId="{0AEA81AA-F241-44A8-B507-8603DCBB4FBE}" destId="{8DB56731-C5B4-45EE-8146-8821FEE9107E}" srcOrd="4" destOrd="0" parTransId="{7785FB79-4F8C-4D3F-84AF-E763E59047C1}" sibTransId="{994FFCDF-522B-4F26-B941-C33BBBCE2473}"/>
    <dgm:cxn modelId="{8927BE13-3F37-45AD-81AF-74D4AFB75F34}" type="presOf" srcId="{5AEF1A82-1E49-4640-9F7F-167CCADB81D7}" destId="{7FB70556-8499-4A16-9503-7601EF30D601}" srcOrd="0" destOrd="0" presId="urn:microsoft.com/office/officeart/2005/8/layout/vList2"/>
    <dgm:cxn modelId="{8E8EC404-AAA7-45AF-8040-70F9B96F099E}" type="presOf" srcId="{7208BF59-1FE9-426B-AF23-5D9DBA858B49}" destId="{95500D3E-20F7-4931-A624-9154A111CE1B}" srcOrd="0" destOrd="0" presId="urn:microsoft.com/office/officeart/2005/8/layout/vList2"/>
    <dgm:cxn modelId="{CA027674-484A-4F92-826F-DBDEE3273D8F}" srcId="{0AEA81AA-F241-44A8-B507-8603DCBB4FBE}" destId="{205528CA-998B-4905-8146-F17842DC4057}" srcOrd="2" destOrd="0" parTransId="{830DEE71-C35B-434C-8A21-5CD5DC38FC60}" sibTransId="{52E4B5DC-076D-41A3-A381-4E06AD5C6D4E}"/>
    <dgm:cxn modelId="{8B00862A-1278-4214-AFF6-03AB8ECFB7E2}" type="presOf" srcId="{8DB56731-C5B4-45EE-8146-8821FEE9107E}" destId="{95500D3E-20F7-4931-A624-9154A111CE1B}" srcOrd="0" destOrd="4" presId="urn:microsoft.com/office/officeart/2005/8/layout/vList2"/>
    <dgm:cxn modelId="{920145BC-E0CE-427A-8083-B7D757766511}" type="presParOf" srcId="{6245224C-24B1-4EB6-89E4-DD24CF4C1E74}" destId="{B6AFAD86-D97F-49F3-991D-89CB1110D0FC}" srcOrd="0" destOrd="0" presId="urn:microsoft.com/office/officeart/2005/8/layout/vList2"/>
    <dgm:cxn modelId="{92C9B80A-1603-4C60-A9B3-5D0A6AF8F350}" type="presParOf" srcId="{6245224C-24B1-4EB6-89E4-DD24CF4C1E74}" destId="{95500D3E-20F7-4931-A624-9154A111CE1B}" srcOrd="1" destOrd="0" presId="urn:microsoft.com/office/officeart/2005/8/layout/vList2"/>
    <dgm:cxn modelId="{CC0E735B-002B-49C7-9D2E-620C8CCB9FC2}" type="presParOf" srcId="{6245224C-24B1-4EB6-89E4-DD24CF4C1E74}" destId="{7FB70556-8499-4A16-9503-7601EF30D601}" srcOrd="2" destOrd="0" presId="urn:microsoft.com/office/officeart/2005/8/layout/vList2"/>
    <dgm:cxn modelId="{67721BFA-888D-497A-B8A2-EF2E920D5405}" type="presParOf" srcId="{6245224C-24B1-4EB6-89E4-DD24CF4C1E74}" destId="{5661C2E9-7FB6-40F4-A401-8B2B73FC663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2A26BD-774D-41AB-8743-B4F5E553F129}"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US"/>
        </a:p>
      </dgm:t>
    </dgm:pt>
    <dgm:pt modelId="{B741DB56-2496-4126-B552-AFCB5E9E714A}">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Είδη Κινητικοτήτων</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79456CBB-EB60-4867-B22B-83544629F0D2}" type="parTrans" cxnId="{8AD1CEAA-42EE-4971-99C9-CA383A1BAAC9}">
      <dgm:prSet/>
      <dgm:spPr/>
      <dgm:t>
        <a:bodyPr/>
        <a:lstStyle/>
        <a:p>
          <a:endParaRPr lang="en-US" sz="1600"/>
        </a:p>
      </dgm:t>
    </dgm:pt>
    <dgm:pt modelId="{D82B9694-A546-4BD1-8666-0F8700B663E3}" type="sibTrans" cxnId="{8AD1CEAA-42EE-4971-99C9-CA383A1BAAC9}">
      <dgm:prSet/>
      <dgm:spPr/>
      <dgm:t>
        <a:bodyPr/>
        <a:lstStyle/>
        <a:p>
          <a:endParaRPr lang="en-US" sz="1600"/>
        </a:p>
      </dgm:t>
    </dgm:pt>
    <dgm:pt modelId="{3AFC6F47-9D43-41F5-828C-038BE9608B39}">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2</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9AEA3E15-52EB-4076-AA26-BA3BB9EE8C5B}" type="parTrans" cxnId="{DEFBB5FC-4F1C-4EDE-96C5-16D0EDD508C7}">
      <dgm:prSet/>
      <dgm:spPr/>
      <dgm:t>
        <a:bodyPr/>
        <a:lstStyle/>
        <a:p>
          <a:endParaRPr lang="en-US" sz="1600"/>
        </a:p>
      </dgm:t>
    </dgm:pt>
    <dgm:pt modelId="{69489504-8667-44FC-92E7-1D4BA997F5AF}" type="sibTrans" cxnId="{DEFBB5FC-4F1C-4EDE-96C5-16D0EDD508C7}">
      <dgm:prSet/>
      <dgm:spPr/>
      <dgm:t>
        <a:bodyPr/>
        <a:lstStyle/>
        <a:p>
          <a:endParaRPr lang="en-US" sz="1600"/>
        </a:p>
      </dgm:t>
    </dgm:pt>
    <dgm:pt modelId="{F57FD054-546F-41B9-A290-969208D4E0DB}">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Επιλέξιμοι συμμετέχοντες οργανισμοί</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90B27BA8-AA9B-408C-BAB5-2F03806D135C}" type="parTrans" cxnId="{7B3DEC6C-C9AA-4EAB-B994-AFE7D279C869}">
      <dgm:prSet/>
      <dgm:spPr/>
      <dgm:t>
        <a:bodyPr/>
        <a:lstStyle/>
        <a:p>
          <a:endParaRPr lang="en-US" sz="1600"/>
        </a:p>
      </dgm:t>
    </dgm:pt>
    <dgm:pt modelId="{CDA0D692-70FE-4D5E-88AB-1E4BEE196A40}" type="sibTrans" cxnId="{7B3DEC6C-C9AA-4EAB-B994-AFE7D279C869}">
      <dgm:prSet/>
      <dgm:spPr/>
      <dgm:t>
        <a:bodyPr/>
        <a:lstStyle/>
        <a:p>
          <a:endParaRPr lang="en-US" sz="1600"/>
        </a:p>
      </dgm:t>
    </dgm:pt>
    <dgm:pt modelId="{A293B9CF-4342-4B74-9671-67C20B2AB9C3}">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3</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E55BA654-97FF-4EA0-8E16-B0A0A8FFB589}" type="parTrans" cxnId="{741593B2-DFB8-4744-9D45-76FE41177E34}">
      <dgm:prSet/>
      <dgm:spPr/>
      <dgm:t>
        <a:bodyPr/>
        <a:lstStyle/>
        <a:p>
          <a:endParaRPr lang="en-US" sz="1600"/>
        </a:p>
      </dgm:t>
    </dgm:pt>
    <dgm:pt modelId="{C86B7AD5-20C3-42E5-B741-A53919AE9364}" type="sibTrans" cxnId="{741593B2-DFB8-4744-9D45-76FE41177E34}">
      <dgm:prSet/>
      <dgm:spPr/>
      <dgm:t>
        <a:bodyPr/>
        <a:lstStyle/>
        <a:p>
          <a:endParaRPr lang="en-US" sz="1600"/>
        </a:p>
      </dgm:t>
    </dgm:pt>
    <dgm:pt modelId="{63869A37-A428-4AC8-BE52-4E63B95EAFB1}">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Επιλέξιμοι συμμετέχοντες</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86C8D9A4-C05A-4247-AD15-A9148BCD46D4}" type="parTrans" cxnId="{ABCBBB19-4C84-4E06-A492-6CF40A1CC8A9}">
      <dgm:prSet/>
      <dgm:spPr/>
      <dgm:t>
        <a:bodyPr/>
        <a:lstStyle/>
        <a:p>
          <a:endParaRPr lang="en-US" sz="1600"/>
        </a:p>
      </dgm:t>
    </dgm:pt>
    <dgm:pt modelId="{919CF10F-BA39-40B8-9FEA-41795C35C9DF}" type="sibTrans" cxnId="{ABCBBB19-4C84-4E06-A492-6CF40A1CC8A9}">
      <dgm:prSet/>
      <dgm:spPr/>
      <dgm:t>
        <a:bodyPr/>
        <a:lstStyle/>
        <a:p>
          <a:endParaRPr lang="en-US" sz="1600"/>
        </a:p>
      </dgm:t>
    </dgm:pt>
    <dgm:pt modelId="{F677A3DA-47E9-415E-B84F-EFA779E59A8A}">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1</a:t>
          </a:r>
        </a:p>
      </dgm:t>
    </dgm:pt>
    <dgm:pt modelId="{B8DC6D7E-C3BD-4E7A-A4AB-3997ECA50264}" type="parTrans" cxnId="{540389AE-8F5E-4FAD-AA13-6BEF22B039F0}">
      <dgm:prSet/>
      <dgm:spPr/>
      <dgm:t>
        <a:bodyPr/>
        <a:lstStyle/>
        <a:p>
          <a:endParaRPr lang="en-US" sz="1600"/>
        </a:p>
      </dgm:t>
    </dgm:pt>
    <dgm:pt modelId="{73CF0AB8-6D96-4C70-A5D1-2397DA51BE1D}" type="sibTrans" cxnId="{540389AE-8F5E-4FAD-AA13-6BEF22B039F0}">
      <dgm:prSet/>
      <dgm:spPr/>
      <dgm:t>
        <a:bodyPr/>
        <a:lstStyle/>
        <a:p>
          <a:endParaRPr lang="en-US" sz="1600"/>
        </a:p>
      </dgm:t>
    </dgm:pt>
    <dgm:pt modelId="{49364BEA-8E39-4E8B-86DF-90AF64DCCEA3}">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4</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4727F5CE-79C4-418B-930B-01B64385F5CD}" type="parTrans" cxnId="{D4DFA234-951A-4AD1-AD6E-EDBE68D8DA74}">
      <dgm:prSet/>
      <dgm:spPr/>
      <dgm:t>
        <a:bodyPr/>
        <a:lstStyle/>
        <a:p>
          <a:endParaRPr lang="en-US" sz="1600"/>
        </a:p>
      </dgm:t>
    </dgm:pt>
    <dgm:pt modelId="{E38D8A40-B35B-4993-8145-3D37E852B8DA}" type="sibTrans" cxnId="{D4DFA234-951A-4AD1-AD6E-EDBE68D8DA74}">
      <dgm:prSet/>
      <dgm:spPr/>
      <dgm:t>
        <a:bodyPr/>
        <a:lstStyle/>
        <a:p>
          <a:endParaRPr lang="en-US" sz="1600"/>
        </a:p>
      </dgm:t>
    </dgm:pt>
    <dgm:pt modelId="{7EAAF95E-9643-4B69-B5CD-54CA735F106F}">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Επιλέξιμες Δραστηριότητες</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4D74564D-7333-4756-B704-1FA4CA367BAB}" type="parTrans" cxnId="{A1E0C92D-44CD-4967-88D7-311DBA913A4A}">
      <dgm:prSet/>
      <dgm:spPr/>
      <dgm:t>
        <a:bodyPr/>
        <a:lstStyle/>
        <a:p>
          <a:endParaRPr lang="en-US" sz="1600"/>
        </a:p>
      </dgm:t>
    </dgm:pt>
    <dgm:pt modelId="{E530D4E4-B09C-4F58-B636-6D27B2CF161B}" type="sibTrans" cxnId="{A1E0C92D-44CD-4967-88D7-311DBA913A4A}">
      <dgm:prSet/>
      <dgm:spPr/>
      <dgm:t>
        <a:bodyPr/>
        <a:lstStyle/>
        <a:p>
          <a:endParaRPr lang="en-US" sz="1600"/>
        </a:p>
      </dgm:t>
    </dgm:pt>
    <dgm:pt modelId="{992ACF84-0D59-4B4F-A8DA-9C7BED42AF3D}">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5</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F95105BC-D5B7-46C2-9A07-290407A00260}" type="parTrans" cxnId="{8567E91C-5BE3-40FB-8505-455B27691CEB}">
      <dgm:prSet/>
      <dgm:spPr/>
      <dgm:t>
        <a:bodyPr/>
        <a:lstStyle/>
        <a:p>
          <a:endParaRPr lang="en-US" sz="1600"/>
        </a:p>
      </dgm:t>
    </dgm:pt>
    <dgm:pt modelId="{8AE4CAF2-08DF-441F-8187-A5B2ACE5F812}" type="sibTrans" cxnId="{8567E91C-5BE3-40FB-8505-455B27691CEB}">
      <dgm:prSet/>
      <dgm:spPr/>
      <dgm:t>
        <a:bodyPr/>
        <a:lstStyle/>
        <a:p>
          <a:endParaRPr lang="en-US" sz="1600"/>
        </a:p>
      </dgm:t>
    </dgm:pt>
    <dgm:pt modelId="{7F413450-21DB-4AFD-969A-B3B4687CF0ED}">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Επιλέξιμες Κατηγορίες Δαπανών</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0BF5603D-D5F1-4443-B390-CBE0D6AF35B7}" type="parTrans" cxnId="{DA335B23-C9E1-49E5-A810-176D94C104CD}">
      <dgm:prSet/>
      <dgm:spPr/>
      <dgm:t>
        <a:bodyPr/>
        <a:lstStyle/>
        <a:p>
          <a:endParaRPr lang="en-US" sz="1600"/>
        </a:p>
      </dgm:t>
    </dgm:pt>
    <dgm:pt modelId="{EEFAD006-CB61-43BB-AE80-D560691F3E7E}" type="sibTrans" cxnId="{DA335B23-C9E1-49E5-A810-176D94C104CD}">
      <dgm:prSet/>
      <dgm:spPr/>
      <dgm:t>
        <a:bodyPr/>
        <a:lstStyle/>
        <a:p>
          <a:endParaRPr lang="en-US" sz="1600"/>
        </a:p>
      </dgm:t>
    </dgm:pt>
    <dgm:pt modelId="{C3AE66B1-A0F8-458D-BB08-9D13CA153CC4}" type="pres">
      <dgm:prSet presAssocID="{7B2A26BD-774D-41AB-8743-B4F5E553F129}" presName="linearFlow" presStyleCnt="0">
        <dgm:presLayoutVars>
          <dgm:dir/>
          <dgm:animLvl val="lvl"/>
          <dgm:resizeHandles val="exact"/>
        </dgm:presLayoutVars>
      </dgm:prSet>
      <dgm:spPr/>
      <dgm:t>
        <a:bodyPr/>
        <a:lstStyle/>
        <a:p>
          <a:endParaRPr lang="en-US"/>
        </a:p>
      </dgm:t>
    </dgm:pt>
    <dgm:pt modelId="{20FFDB0D-213A-4128-A0C5-E7874C2C111E}" type="pres">
      <dgm:prSet presAssocID="{F677A3DA-47E9-415E-B84F-EFA779E59A8A}" presName="composite" presStyleCnt="0"/>
      <dgm:spPr/>
    </dgm:pt>
    <dgm:pt modelId="{AF519F12-5FD1-4407-A0E5-1407D7A88B94}" type="pres">
      <dgm:prSet presAssocID="{F677A3DA-47E9-415E-B84F-EFA779E59A8A}" presName="parentText" presStyleLbl="alignNode1" presStyleIdx="0" presStyleCnt="5">
        <dgm:presLayoutVars>
          <dgm:chMax val="1"/>
          <dgm:bulletEnabled val="1"/>
        </dgm:presLayoutVars>
      </dgm:prSet>
      <dgm:spPr/>
      <dgm:t>
        <a:bodyPr/>
        <a:lstStyle/>
        <a:p>
          <a:endParaRPr lang="en-US"/>
        </a:p>
      </dgm:t>
    </dgm:pt>
    <dgm:pt modelId="{CB409F42-7B6B-4301-9BB3-BD98B12CD2C5}" type="pres">
      <dgm:prSet presAssocID="{F677A3DA-47E9-415E-B84F-EFA779E59A8A}" presName="descendantText" presStyleLbl="alignAcc1" presStyleIdx="0" presStyleCnt="5" custLinFactNeighborX="0" custLinFactNeighborY="-220">
        <dgm:presLayoutVars>
          <dgm:bulletEnabled val="1"/>
        </dgm:presLayoutVars>
      </dgm:prSet>
      <dgm:spPr/>
      <dgm:t>
        <a:bodyPr/>
        <a:lstStyle/>
        <a:p>
          <a:endParaRPr lang="en-US"/>
        </a:p>
      </dgm:t>
    </dgm:pt>
    <dgm:pt modelId="{AA91EEAF-A77C-4EA9-A3C0-5358139290D6}" type="pres">
      <dgm:prSet presAssocID="{73CF0AB8-6D96-4C70-A5D1-2397DA51BE1D}" presName="sp" presStyleCnt="0"/>
      <dgm:spPr/>
    </dgm:pt>
    <dgm:pt modelId="{D454AA8F-CFBC-402A-851D-DF186C0D87B5}" type="pres">
      <dgm:prSet presAssocID="{3AFC6F47-9D43-41F5-828C-038BE9608B39}" presName="composite" presStyleCnt="0"/>
      <dgm:spPr/>
    </dgm:pt>
    <dgm:pt modelId="{6A54E4C8-5792-4AD0-9598-DC53AB840D84}" type="pres">
      <dgm:prSet presAssocID="{3AFC6F47-9D43-41F5-828C-038BE9608B39}" presName="parentText" presStyleLbl="alignNode1" presStyleIdx="1" presStyleCnt="5">
        <dgm:presLayoutVars>
          <dgm:chMax val="1"/>
          <dgm:bulletEnabled val="1"/>
        </dgm:presLayoutVars>
      </dgm:prSet>
      <dgm:spPr/>
      <dgm:t>
        <a:bodyPr/>
        <a:lstStyle/>
        <a:p>
          <a:endParaRPr lang="en-US"/>
        </a:p>
      </dgm:t>
    </dgm:pt>
    <dgm:pt modelId="{E1348994-E205-4BCB-97CD-DA9628B015DC}" type="pres">
      <dgm:prSet presAssocID="{3AFC6F47-9D43-41F5-828C-038BE9608B39}" presName="descendantText" presStyleLbl="alignAcc1" presStyleIdx="1" presStyleCnt="5">
        <dgm:presLayoutVars>
          <dgm:bulletEnabled val="1"/>
        </dgm:presLayoutVars>
      </dgm:prSet>
      <dgm:spPr/>
      <dgm:t>
        <a:bodyPr/>
        <a:lstStyle/>
        <a:p>
          <a:endParaRPr lang="en-US"/>
        </a:p>
      </dgm:t>
    </dgm:pt>
    <dgm:pt modelId="{83F14BA9-684D-4318-9A32-02689D48BF53}" type="pres">
      <dgm:prSet presAssocID="{69489504-8667-44FC-92E7-1D4BA997F5AF}" presName="sp" presStyleCnt="0"/>
      <dgm:spPr/>
    </dgm:pt>
    <dgm:pt modelId="{B8402419-0702-4EB3-8C9C-805D025D8357}" type="pres">
      <dgm:prSet presAssocID="{A293B9CF-4342-4B74-9671-67C20B2AB9C3}" presName="composite" presStyleCnt="0"/>
      <dgm:spPr/>
    </dgm:pt>
    <dgm:pt modelId="{85413F35-E1EC-4058-A74F-E82C11A34F90}" type="pres">
      <dgm:prSet presAssocID="{A293B9CF-4342-4B74-9671-67C20B2AB9C3}" presName="parentText" presStyleLbl="alignNode1" presStyleIdx="2" presStyleCnt="5">
        <dgm:presLayoutVars>
          <dgm:chMax val="1"/>
          <dgm:bulletEnabled val="1"/>
        </dgm:presLayoutVars>
      </dgm:prSet>
      <dgm:spPr/>
      <dgm:t>
        <a:bodyPr/>
        <a:lstStyle/>
        <a:p>
          <a:endParaRPr lang="en-US"/>
        </a:p>
      </dgm:t>
    </dgm:pt>
    <dgm:pt modelId="{5A2A5FA6-2D7B-4D41-A98F-2D4DADF4BCA7}" type="pres">
      <dgm:prSet presAssocID="{A293B9CF-4342-4B74-9671-67C20B2AB9C3}" presName="descendantText" presStyleLbl="alignAcc1" presStyleIdx="2" presStyleCnt="5">
        <dgm:presLayoutVars>
          <dgm:bulletEnabled val="1"/>
        </dgm:presLayoutVars>
      </dgm:prSet>
      <dgm:spPr/>
      <dgm:t>
        <a:bodyPr/>
        <a:lstStyle/>
        <a:p>
          <a:endParaRPr lang="en-US"/>
        </a:p>
      </dgm:t>
    </dgm:pt>
    <dgm:pt modelId="{84A98261-1FE9-4AE5-8099-E269A9F90110}" type="pres">
      <dgm:prSet presAssocID="{C86B7AD5-20C3-42E5-B741-A53919AE9364}" presName="sp" presStyleCnt="0"/>
      <dgm:spPr/>
    </dgm:pt>
    <dgm:pt modelId="{326C7355-8BFA-4175-84E2-DE5A5B978AAC}" type="pres">
      <dgm:prSet presAssocID="{49364BEA-8E39-4E8B-86DF-90AF64DCCEA3}" presName="composite" presStyleCnt="0"/>
      <dgm:spPr/>
    </dgm:pt>
    <dgm:pt modelId="{39711B9E-3999-46C3-A5A2-99A4013E596D}" type="pres">
      <dgm:prSet presAssocID="{49364BEA-8E39-4E8B-86DF-90AF64DCCEA3}" presName="parentText" presStyleLbl="alignNode1" presStyleIdx="3" presStyleCnt="5">
        <dgm:presLayoutVars>
          <dgm:chMax val="1"/>
          <dgm:bulletEnabled val="1"/>
        </dgm:presLayoutVars>
      </dgm:prSet>
      <dgm:spPr/>
      <dgm:t>
        <a:bodyPr/>
        <a:lstStyle/>
        <a:p>
          <a:endParaRPr lang="en-US"/>
        </a:p>
      </dgm:t>
    </dgm:pt>
    <dgm:pt modelId="{1EB94850-9906-4DB6-9D6C-233C108F2B84}" type="pres">
      <dgm:prSet presAssocID="{49364BEA-8E39-4E8B-86DF-90AF64DCCEA3}" presName="descendantText" presStyleLbl="alignAcc1" presStyleIdx="3" presStyleCnt="5">
        <dgm:presLayoutVars>
          <dgm:bulletEnabled val="1"/>
        </dgm:presLayoutVars>
      </dgm:prSet>
      <dgm:spPr/>
      <dgm:t>
        <a:bodyPr/>
        <a:lstStyle/>
        <a:p>
          <a:endParaRPr lang="en-US"/>
        </a:p>
      </dgm:t>
    </dgm:pt>
    <dgm:pt modelId="{36FB7B07-A8BF-48F1-842E-2B17B6D184FB}" type="pres">
      <dgm:prSet presAssocID="{E38D8A40-B35B-4993-8145-3D37E852B8DA}" presName="sp" presStyleCnt="0"/>
      <dgm:spPr/>
    </dgm:pt>
    <dgm:pt modelId="{37941634-7D45-4FFF-BF8E-1AA39566C994}" type="pres">
      <dgm:prSet presAssocID="{992ACF84-0D59-4B4F-A8DA-9C7BED42AF3D}" presName="composite" presStyleCnt="0"/>
      <dgm:spPr/>
    </dgm:pt>
    <dgm:pt modelId="{C82F3C26-89DB-4869-88F7-19BADEABE4DB}" type="pres">
      <dgm:prSet presAssocID="{992ACF84-0D59-4B4F-A8DA-9C7BED42AF3D}" presName="parentText" presStyleLbl="alignNode1" presStyleIdx="4" presStyleCnt="5">
        <dgm:presLayoutVars>
          <dgm:chMax val="1"/>
          <dgm:bulletEnabled val="1"/>
        </dgm:presLayoutVars>
      </dgm:prSet>
      <dgm:spPr/>
      <dgm:t>
        <a:bodyPr/>
        <a:lstStyle/>
        <a:p>
          <a:endParaRPr lang="en-US"/>
        </a:p>
      </dgm:t>
    </dgm:pt>
    <dgm:pt modelId="{508C2801-37D3-439F-8EA0-DE1F58C0F1F7}" type="pres">
      <dgm:prSet presAssocID="{992ACF84-0D59-4B4F-A8DA-9C7BED42AF3D}" presName="descendantText" presStyleLbl="alignAcc1" presStyleIdx="4" presStyleCnt="5">
        <dgm:presLayoutVars>
          <dgm:bulletEnabled val="1"/>
        </dgm:presLayoutVars>
      </dgm:prSet>
      <dgm:spPr/>
      <dgm:t>
        <a:bodyPr/>
        <a:lstStyle/>
        <a:p>
          <a:endParaRPr lang="en-US"/>
        </a:p>
      </dgm:t>
    </dgm:pt>
  </dgm:ptLst>
  <dgm:cxnLst>
    <dgm:cxn modelId="{49D959EE-F73C-4591-B1D9-C50F027D8863}" type="presOf" srcId="{992ACF84-0D59-4B4F-A8DA-9C7BED42AF3D}" destId="{C82F3C26-89DB-4869-88F7-19BADEABE4DB}" srcOrd="0" destOrd="0" presId="urn:microsoft.com/office/officeart/2005/8/layout/chevron2"/>
    <dgm:cxn modelId="{321F5BC6-DC2D-4698-8C48-F22ABDA933C4}" type="presOf" srcId="{3AFC6F47-9D43-41F5-828C-038BE9608B39}" destId="{6A54E4C8-5792-4AD0-9598-DC53AB840D84}" srcOrd="0" destOrd="0" presId="urn:microsoft.com/office/officeart/2005/8/layout/chevron2"/>
    <dgm:cxn modelId="{DEFBB5FC-4F1C-4EDE-96C5-16D0EDD508C7}" srcId="{7B2A26BD-774D-41AB-8743-B4F5E553F129}" destId="{3AFC6F47-9D43-41F5-828C-038BE9608B39}" srcOrd="1" destOrd="0" parTransId="{9AEA3E15-52EB-4076-AA26-BA3BB9EE8C5B}" sibTransId="{69489504-8667-44FC-92E7-1D4BA997F5AF}"/>
    <dgm:cxn modelId="{257DED08-F22D-4816-99D9-54E5BD2B4530}" type="presOf" srcId="{A293B9CF-4342-4B74-9671-67C20B2AB9C3}" destId="{85413F35-E1EC-4058-A74F-E82C11A34F90}" srcOrd="0" destOrd="0" presId="urn:microsoft.com/office/officeart/2005/8/layout/chevron2"/>
    <dgm:cxn modelId="{540389AE-8F5E-4FAD-AA13-6BEF22B039F0}" srcId="{7B2A26BD-774D-41AB-8743-B4F5E553F129}" destId="{F677A3DA-47E9-415E-B84F-EFA779E59A8A}" srcOrd="0" destOrd="0" parTransId="{B8DC6D7E-C3BD-4E7A-A4AB-3997ECA50264}" sibTransId="{73CF0AB8-6D96-4C70-A5D1-2397DA51BE1D}"/>
    <dgm:cxn modelId="{741593B2-DFB8-4744-9D45-76FE41177E34}" srcId="{7B2A26BD-774D-41AB-8743-B4F5E553F129}" destId="{A293B9CF-4342-4B74-9671-67C20B2AB9C3}" srcOrd="2" destOrd="0" parTransId="{E55BA654-97FF-4EA0-8E16-B0A0A8FFB589}" sibTransId="{C86B7AD5-20C3-42E5-B741-A53919AE9364}"/>
    <dgm:cxn modelId="{C9030E1C-5CD8-4DE9-8FCA-3736A02236B9}" type="presOf" srcId="{63869A37-A428-4AC8-BE52-4E63B95EAFB1}" destId="{5A2A5FA6-2D7B-4D41-A98F-2D4DADF4BCA7}" srcOrd="0" destOrd="0" presId="urn:microsoft.com/office/officeart/2005/8/layout/chevron2"/>
    <dgm:cxn modelId="{A1E0C92D-44CD-4967-88D7-311DBA913A4A}" srcId="{49364BEA-8E39-4E8B-86DF-90AF64DCCEA3}" destId="{7EAAF95E-9643-4B69-B5CD-54CA735F106F}" srcOrd="0" destOrd="0" parTransId="{4D74564D-7333-4756-B704-1FA4CA367BAB}" sibTransId="{E530D4E4-B09C-4F58-B636-6D27B2CF161B}"/>
    <dgm:cxn modelId="{75297D1F-56EB-4C6D-9FED-4EFD7354E0FF}" type="presOf" srcId="{7EAAF95E-9643-4B69-B5CD-54CA735F106F}" destId="{1EB94850-9906-4DB6-9D6C-233C108F2B84}" srcOrd="0" destOrd="0" presId="urn:microsoft.com/office/officeart/2005/8/layout/chevron2"/>
    <dgm:cxn modelId="{D4DFA234-951A-4AD1-AD6E-EDBE68D8DA74}" srcId="{7B2A26BD-774D-41AB-8743-B4F5E553F129}" destId="{49364BEA-8E39-4E8B-86DF-90AF64DCCEA3}" srcOrd="3" destOrd="0" parTransId="{4727F5CE-79C4-418B-930B-01B64385F5CD}" sibTransId="{E38D8A40-B35B-4993-8145-3D37E852B8DA}"/>
    <dgm:cxn modelId="{7B3DEC6C-C9AA-4EAB-B994-AFE7D279C869}" srcId="{3AFC6F47-9D43-41F5-828C-038BE9608B39}" destId="{F57FD054-546F-41B9-A290-969208D4E0DB}" srcOrd="0" destOrd="0" parTransId="{90B27BA8-AA9B-408C-BAB5-2F03806D135C}" sibTransId="{CDA0D692-70FE-4D5E-88AB-1E4BEE196A40}"/>
    <dgm:cxn modelId="{8567E91C-5BE3-40FB-8505-455B27691CEB}" srcId="{7B2A26BD-774D-41AB-8743-B4F5E553F129}" destId="{992ACF84-0D59-4B4F-A8DA-9C7BED42AF3D}" srcOrd="4" destOrd="0" parTransId="{F95105BC-D5B7-46C2-9A07-290407A00260}" sibTransId="{8AE4CAF2-08DF-441F-8187-A5B2ACE5F812}"/>
    <dgm:cxn modelId="{FD40EB81-F2E5-41A8-9EC9-2ED97DD49E96}" type="presOf" srcId="{7F413450-21DB-4AFD-969A-B3B4687CF0ED}" destId="{508C2801-37D3-439F-8EA0-DE1F58C0F1F7}" srcOrd="0" destOrd="0" presId="urn:microsoft.com/office/officeart/2005/8/layout/chevron2"/>
    <dgm:cxn modelId="{A64995C2-F2C9-4447-8DAC-166105C7A3EC}" type="presOf" srcId="{F677A3DA-47E9-415E-B84F-EFA779E59A8A}" destId="{AF519F12-5FD1-4407-A0E5-1407D7A88B94}" srcOrd="0" destOrd="0" presId="urn:microsoft.com/office/officeart/2005/8/layout/chevron2"/>
    <dgm:cxn modelId="{8AD1CEAA-42EE-4971-99C9-CA383A1BAAC9}" srcId="{F677A3DA-47E9-415E-B84F-EFA779E59A8A}" destId="{B741DB56-2496-4126-B552-AFCB5E9E714A}" srcOrd="0" destOrd="0" parTransId="{79456CBB-EB60-4867-B22B-83544629F0D2}" sibTransId="{D82B9694-A546-4BD1-8666-0F8700B663E3}"/>
    <dgm:cxn modelId="{DA335B23-C9E1-49E5-A810-176D94C104CD}" srcId="{992ACF84-0D59-4B4F-A8DA-9C7BED42AF3D}" destId="{7F413450-21DB-4AFD-969A-B3B4687CF0ED}" srcOrd="0" destOrd="0" parTransId="{0BF5603D-D5F1-4443-B390-CBE0D6AF35B7}" sibTransId="{EEFAD006-CB61-43BB-AE80-D560691F3E7E}"/>
    <dgm:cxn modelId="{55843D88-70F3-46D4-B78B-CBADE5B7D4AA}" type="presOf" srcId="{49364BEA-8E39-4E8B-86DF-90AF64DCCEA3}" destId="{39711B9E-3999-46C3-A5A2-99A4013E596D}" srcOrd="0" destOrd="0" presId="urn:microsoft.com/office/officeart/2005/8/layout/chevron2"/>
    <dgm:cxn modelId="{ABCBBB19-4C84-4E06-A492-6CF40A1CC8A9}" srcId="{A293B9CF-4342-4B74-9671-67C20B2AB9C3}" destId="{63869A37-A428-4AC8-BE52-4E63B95EAFB1}" srcOrd="0" destOrd="0" parTransId="{86C8D9A4-C05A-4247-AD15-A9148BCD46D4}" sibTransId="{919CF10F-BA39-40B8-9FEA-41795C35C9DF}"/>
    <dgm:cxn modelId="{778D4852-9743-448A-B3E0-BD1AE530470E}" type="presOf" srcId="{7B2A26BD-774D-41AB-8743-B4F5E553F129}" destId="{C3AE66B1-A0F8-458D-BB08-9D13CA153CC4}" srcOrd="0" destOrd="0" presId="urn:microsoft.com/office/officeart/2005/8/layout/chevron2"/>
    <dgm:cxn modelId="{B66739AB-6C83-4C7A-807B-4F3BB493DCA8}" type="presOf" srcId="{B741DB56-2496-4126-B552-AFCB5E9E714A}" destId="{CB409F42-7B6B-4301-9BB3-BD98B12CD2C5}" srcOrd="0" destOrd="0" presId="urn:microsoft.com/office/officeart/2005/8/layout/chevron2"/>
    <dgm:cxn modelId="{42262856-EB83-46A5-85FC-624301FC9C24}" type="presOf" srcId="{F57FD054-546F-41B9-A290-969208D4E0DB}" destId="{E1348994-E205-4BCB-97CD-DA9628B015DC}" srcOrd="0" destOrd="0" presId="urn:microsoft.com/office/officeart/2005/8/layout/chevron2"/>
    <dgm:cxn modelId="{05E8C6E1-EDC7-4669-9708-6D110395203E}" type="presParOf" srcId="{C3AE66B1-A0F8-458D-BB08-9D13CA153CC4}" destId="{20FFDB0D-213A-4128-A0C5-E7874C2C111E}" srcOrd="0" destOrd="0" presId="urn:microsoft.com/office/officeart/2005/8/layout/chevron2"/>
    <dgm:cxn modelId="{B3329BDB-9641-40D9-AE9A-760AFA0EDE75}" type="presParOf" srcId="{20FFDB0D-213A-4128-A0C5-E7874C2C111E}" destId="{AF519F12-5FD1-4407-A0E5-1407D7A88B94}" srcOrd="0" destOrd="0" presId="urn:microsoft.com/office/officeart/2005/8/layout/chevron2"/>
    <dgm:cxn modelId="{F0FED8BD-DBE3-461B-8794-80A85963C8DD}" type="presParOf" srcId="{20FFDB0D-213A-4128-A0C5-E7874C2C111E}" destId="{CB409F42-7B6B-4301-9BB3-BD98B12CD2C5}" srcOrd="1" destOrd="0" presId="urn:microsoft.com/office/officeart/2005/8/layout/chevron2"/>
    <dgm:cxn modelId="{38C010F9-9A8E-4AF8-8C93-BC45274788E0}" type="presParOf" srcId="{C3AE66B1-A0F8-458D-BB08-9D13CA153CC4}" destId="{AA91EEAF-A77C-4EA9-A3C0-5358139290D6}" srcOrd="1" destOrd="0" presId="urn:microsoft.com/office/officeart/2005/8/layout/chevron2"/>
    <dgm:cxn modelId="{273548A4-92B8-4BBE-9FC7-A0F8974779F2}" type="presParOf" srcId="{C3AE66B1-A0F8-458D-BB08-9D13CA153CC4}" destId="{D454AA8F-CFBC-402A-851D-DF186C0D87B5}" srcOrd="2" destOrd="0" presId="urn:microsoft.com/office/officeart/2005/8/layout/chevron2"/>
    <dgm:cxn modelId="{100C7E8E-5EC0-458E-966F-62DA944B936A}" type="presParOf" srcId="{D454AA8F-CFBC-402A-851D-DF186C0D87B5}" destId="{6A54E4C8-5792-4AD0-9598-DC53AB840D84}" srcOrd="0" destOrd="0" presId="urn:microsoft.com/office/officeart/2005/8/layout/chevron2"/>
    <dgm:cxn modelId="{4A73D215-60FF-4A77-B771-2ECCD707A080}" type="presParOf" srcId="{D454AA8F-CFBC-402A-851D-DF186C0D87B5}" destId="{E1348994-E205-4BCB-97CD-DA9628B015DC}" srcOrd="1" destOrd="0" presId="urn:microsoft.com/office/officeart/2005/8/layout/chevron2"/>
    <dgm:cxn modelId="{B2CA0C05-E96F-41AF-9ED2-846F2BD77EC4}" type="presParOf" srcId="{C3AE66B1-A0F8-458D-BB08-9D13CA153CC4}" destId="{83F14BA9-684D-4318-9A32-02689D48BF53}" srcOrd="3" destOrd="0" presId="urn:microsoft.com/office/officeart/2005/8/layout/chevron2"/>
    <dgm:cxn modelId="{F62E2697-278C-411A-B126-452E5D1DA038}" type="presParOf" srcId="{C3AE66B1-A0F8-458D-BB08-9D13CA153CC4}" destId="{B8402419-0702-4EB3-8C9C-805D025D8357}" srcOrd="4" destOrd="0" presId="urn:microsoft.com/office/officeart/2005/8/layout/chevron2"/>
    <dgm:cxn modelId="{0A36B76E-5ECB-4EE2-9CEC-64AAEB8E3817}" type="presParOf" srcId="{B8402419-0702-4EB3-8C9C-805D025D8357}" destId="{85413F35-E1EC-4058-A74F-E82C11A34F90}" srcOrd="0" destOrd="0" presId="urn:microsoft.com/office/officeart/2005/8/layout/chevron2"/>
    <dgm:cxn modelId="{95534061-9E74-4B24-81BC-D299C82178AE}" type="presParOf" srcId="{B8402419-0702-4EB3-8C9C-805D025D8357}" destId="{5A2A5FA6-2D7B-4D41-A98F-2D4DADF4BCA7}" srcOrd="1" destOrd="0" presId="urn:microsoft.com/office/officeart/2005/8/layout/chevron2"/>
    <dgm:cxn modelId="{3BAE8E63-BD81-4A3D-A59F-B30B78F029D8}" type="presParOf" srcId="{C3AE66B1-A0F8-458D-BB08-9D13CA153CC4}" destId="{84A98261-1FE9-4AE5-8099-E269A9F90110}" srcOrd="5" destOrd="0" presId="urn:microsoft.com/office/officeart/2005/8/layout/chevron2"/>
    <dgm:cxn modelId="{93BBF35B-6C12-4E5F-8363-07AEB3FEE091}" type="presParOf" srcId="{C3AE66B1-A0F8-458D-BB08-9D13CA153CC4}" destId="{326C7355-8BFA-4175-84E2-DE5A5B978AAC}" srcOrd="6" destOrd="0" presId="urn:microsoft.com/office/officeart/2005/8/layout/chevron2"/>
    <dgm:cxn modelId="{0AFAF3AE-C99E-4E61-8CFD-097791EDDB0F}" type="presParOf" srcId="{326C7355-8BFA-4175-84E2-DE5A5B978AAC}" destId="{39711B9E-3999-46C3-A5A2-99A4013E596D}" srcOrd="0" destOrd="0" presId="urn:microsoft.com/office/officeart/2005/8/layout/chevron2"/>
    <dgm:cxn modelId="{39BAF251-461B-4193-BAE2-5D540D2BA0E4}" type="presParOf" srcId="{326C7355-8BFA-4175-84E2-DE5A5B978AAC}" destId="{1EB94850-9906-4DB6-9D6C-233C108F2B84}" srcOrd="1" destOrd="0" presId="urn:microsoft.com/office/officeart/2005/8/layout/chevron2"/>
    <dgm:cxn modelId="{2A96A406-20C7-465C-946E-C1E8EF2F25A2}" type="presParOf" srcId="{C3AE66B1-A0F8-458D-BB08-9D13CA153CC4}" destId="{36FB7B07-A8BF-48F1-842E-2B17B6D184FB}" srcOrd="7" destOrd="0" presId="urn:microsoft.com/office/officeart/2005/8/layout/chevron2"/>
    <dgm:cxn modelId="{DBEC1889-EE53-4A84-A92F-9C345EDA187D}" type="presParOf" srcId="{C3AE66B1-A0F8-458D-BB08-9D13CA153CC4}" destId="{37941634-7D45-4FFF-BF8E-1AA39566C994}" srcOrd="8" destOrd="0" presId="urn:microsoft.com/office/officeart/2005/8/layout/chevron2"/>
    <dgm:cxn modelId="{32DFC26B-7FB3-4E98-903A-44450B47C147}" type="presParOf" srcId="{37941634-7D45-4FFF-BF8E-1AA39566C994}" destId="{C82F3C26-89DB-4869-88F7-19BADEABE4DB}" srcOrd="0" destOrd="0" presId="urn:microsoft.com/office/officeart/2005/8/layout/chevron2"/>
    <dgm:cxn modelId="{9949A74D-44D2-466E-9DF0-EECA4CA83404}" type="presParOf" srcId="{37941634-7D45-4FFF-BF8E-1AA39566C994}" destId="{508C2801-37D3-439F-8EA0-DE1F58C0F1F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C5F37-04DF-4B76-9539-FB49DD5037E7}">
      <dsp:nvSpPr>
        <dsp:cNvPr id="0" name=""/>
        <dsp:cNvSpPr/>
      </dsp:nvSpPr>
      <dsp:spPr>
        <a:xfrm>
          <a:off x="2688939" y="214674"/>
          <a:ext cx="3291884" cy="1204287"/>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l-GR" sz="1800" kern="1200" dirty="0" smtClean="0">
              <a:latin typeface="Verdana" panose="020B0604030504040204" pitchFamily="34" charset="0"/>
              <a:ea typeface="Verdana" panose="020B0604030504040204" pitchFamily="34" charset="0"/>
            </a:rPr>
            <a:t>Πραγματοποιούνται με φυσική παρουσία των συμμετεχόντων</a:t>
          </a:r>
          <a:endParaRPr lang="en-US" sz="1800" kern="1200" dirty="0">
            <a:latin typeface="Verdana" panose="020B0604030504040204" pitchFamily="34" charset="0"/>
            <a:ea typeface="Verdana" panose="020B0604030504040204" pitchFamily="34" charset="0"/>
          </a:endParaRPr>
        </a:p>
      </dsp:txBody>
      <dsp:txXfrm>
        <a:off x="2688939" y="365210"/>
        <a:ext cx="2840276" cy="903215"/>
      </dsp:txXfrm>
    </dsp:sp>
    <dsp:sp modelId="{A1BCDEA2-9AA4-4DE4-B9B8-810C15EC9601}">
      <dsp:nvSpPr>
        <dsp:cNvPr id="0" name=""/>
        <dsp:cNvSpPr/>
      </dsp:nvSpPr>
      <dsp:spPr>
        <a:xfrm>
          <a:off x="211864" y="0"/>
          <a:ext cx="2477075" cy="163279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smtClean="0">
              <a:latin typeface="Verdana" panose="020B0604030504040204" pitchFamily="34" charset="0"/>
              <a:ea typeface="Verdana" panose="020B0604030504040204" pitchFamily="34" charset="0"/>
            </a:rPr>
            <a:t>Φυσικές </a:t>
          </a:r>
        </a:p>
        <a:p>
          <a:pPr lvl="0" algn="ctr" defTabSz="977900">
            <a:lnSpc>
              <a:spcPct val="90000"/>
            </a:lnSpc>
            <a:spcBef>
              <a:spcPct val="0"/>
            </a:spcBef>
            <a:spcAft>
              <a:spcPct val="35000"/>
            </a:spcAft>
          </a:pPr>
          <a:r>
            <a:rPr lang="el-GR" sz="1600" kern="1200" dirty="0" smtClean="0">
              <a:latin typeface="Verdana" panose="020B0604030504040204" pitchFamily="34" charset="0"/>
              <a:ea typeface="Verdana" panose="020B0604030504040204" pitchFamily="34" charset="0"/>
            </a:rPr>
            <a:t>(Κινητικότητες Προσωπικού και Εκπαιδευομένων)</a:t>
          </a:r>
          <a:endParaRPr lang="en-US" sz="1600" kern="1200" dirty="0">
            <a:latin typeface="Verdana" panose="020B0604030504040204" pitchFamily="34" charset="0"/>
            <a:ea typeface="Verdana" panose="020B0604030504040204" pitchFamily="34" charset="0"/>
          </a:endParaRPr>
        </a:p>
      </dsp:txBody>
      <dsp:txXfrm>
        <a:off x="291571" y="79707"/>
        <a:ext cx="2317661" cy="1473384"/>
      </dsp:txXfrm>
    </dsp:sp>
    <dsp:sp modelId="{B6F61BA7-A624-4B4C-A7DB-BE39D6A23DFC}">
      <dsp:nvSpPr>
        <dsp:cNvPr id="0" name=""/>
        <dsp:cNvSpPr/>
      </dsp:nvSpPr>
      <dsp:spPr>
        <a:xfrm>
          <a:off x="2748234" y="1848542"/>
          <a:ext cx="3150951" cy="1249336"/>
        </a:xfrm>
        <a:prstGeom prst="rightArrow">
          <a:avLst>
            <a:gd name="adj1" fmla="val 75000"/>
            <a:gd name="adj2" fmla="val 50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l-GR" sz="1800" kern="1200" dirty="0" smtClean="0">
              <a:latin typeface="Verdana" panose="020B0604030504040204" pitchFamily="34" charset="0"/>
              <a:ea typeface="Verdana" panose="020B0604030504040204" pitchFamily="34" charset="0"/>
            </a:rPr>
            <a:t>Συνδυασμός Φυσικής και Εικονικής Κινητικότητας</a:t>
          </a:r>
          <a:endParaRPr lang="en-US" sz="1800" kern="1200" dirty="0">
            <a:latin typeface="Verdana" panose="020B0604030504040204" pitchFamily="34" charset="0"/>
            <a:ea typeface="Verdana" panose="020B0604030504040204" pitchFamily="34" charset="0"/>
          </a:endParaRPr>
        </a:p>
      </dsp:txBody>
      <dsp:txXfrm>
        <a:off x="2748234" y="2004709"/>
        <a:ext cx="2682450" cy="937002"/>
      </dsp:txXfrm>
    </dsp:sp>
    <dsp:sp modelId="{3DE9BD8E-84BE-4CA1-B097-DDB9BAA33252}">
      <dsp:nvSpPr>
        <dsp:cNvPr id="0" name=""/>
        <dsp:cNvSpPr/>
      </dsp:nvSpPr>
      <dsp:spPr>
        <a:xfrm>
          <a:off x="216007" y="1778993"/>
          <a:ext cx="2477075" cy="163279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smtClean="0">
              <a:latin typeface="Verdana" panose="020B0604030504040204" pitchFamily="34" charset="0"/>
              <a:ea typeface="Verdana" panose="020B0604030504040204" pitchFamily="34" charset="0"/>
            </a:rPr>
            <a:t>Μεικτές</a:t>
          </a:r>
        </a:p>
        <a:p>
          <a:pPr lvl="0" algn="ctr" defTabSz="977900">
            <a:lnSpc>
              <a:spcPct val="90000"/>
            </a:lnSpc>
            <a:spcBef>
              <a:spcPct val="0"/>
            </a:spcBef>
            <a:spcAft>
              <a:spcPct val="35000"/>
            </a:spcAft>
          </a:pPr>
          <a:r>
            <a:rPr lang="el-GR" sz="1600" kern="1200" dirty="0" smtClean="0">
              <a:latin typeface="Verdana" panose="020B0604030504040204" pitchFamily="34" charset="0"/>
              <a:ea typeface="Verdana" panose="020B0604030504040204" pitchFamily="34" charset="0"/>
            </a:rPr>
            <a:t>(Κινητικότητες Προσωπικού και Εκπαιδευομένων)</a:t>
          </a:r>
          <a:endParaRPr lang="en-US" sz="1600" kern="1200" dirty="0">
            <a:latin typeface="Verdana" panose="020B0604030504040204" pitchFamily="34" charset="0"/>
            <a:ea typeface="Verdana" panose="020B0604030504040204" pitchFamily="34" charset="0"/>
          </a:endParaRPr>
        </a:p>
      </dsp:txBody>
      <dsp:txXfrm>
        <a:off x="295714" y="1858700"/>
        <a:ext cx="2317661" cy="1473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FAD86-D97F-49F3-991D-89CB1110D0FC}">
      <dsp:nvSpPr>
        <dsp:cNvPr id="0" name=""/>
        <dsp:cNvSpPr/>
      </dsp:nvSpPr>
      <dsp:spPr>
        <a:xfrm>
          <a:off x="454715" y="0"/>
          <a:ext cx="7520684" cy="46948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latin typeface="Verdana" panose="020B0604030504040204" pitchFamily="34" charset="0"/>
              <a:ea typeface="Verdana" panose="020B0604030504040204" pitchFamily="34" charset="0"/>
            </a:rPr>
            <a:t>Βάσει μοναδιαίου κόστους</a:t>
          </a:r>
          <a:endParaRPr lang="en-US" sz="2200" b="1" kern="1200" dirty="0">
            <a:latin typeface="Verdana" panose="020B0604030504040204" pitchFamily="34" charset="0"/>
            <a:ea typeface="Verdana" panose="020B0604030504040204" pitchFamily="34" charset="0"/>
          </a:endParaRPr>
        </a:p>
      </dsp:txBody>
      <dsp:txXfrm>
        <a:off x="477633" y="22918"/>
        <a:ext cx="7474848" cy="423647"/>
      </dsp:txXfrm>
    </dsp:sp>
    <dsp:sp modelId="{95500D3E-20F7-4931-A624-9154A111CE1B}">
      <dsp:nvSpPr>
        <dsp:cNvPr id="0" name=""/>
        <dsp:cNvSpPr/>
      </dsp:nvSpPr>
      <dsp:spPr>
        <a:xfrm>
          <a:off x="0" y="474666"/>
          <a:ext cx="8496944" cy="3456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22860" rIns="128016" bIns="22860" numCol="1" spcCol="1270" anchor="t" anchorCtr="0">
          <a:noAutofit/>
        </a:bodyPr>
        <a:lstStyle/>
        <a:p>
          <a:pPr marL="268288" lvl="1" indent="-268288"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Οργανωτικά έξοδα </a:t>
          </a:r>
          <a:endParaRPr lang="en-US" sz="1800" kern="1200" dirty="0">
            <a:solidFill>
              <a:schemeClr val="tx1">
                <a:lumMod val="75000"/>
                <a:lumOff val="25000"/>
              </a:schemeClr>
            </a:solidFill>
            <a:latin typeface="Verdana" panose="020B0604030504040204" pitchFamily="34" charset="0"/>
            <a:ea typeface="Verdana" panose="020B0604030504040204" pitchFamily="34" charset="0"/>
          </a:endParaRP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Έξοδα </a:t>
          </a:r>
          <a:r>
            <a:rPr lang="el-GR" sz="1800" kern="1200" dirty="0" err="1" smtClean="0">
              <a:solidFill>
                <a:schemeClr val="tx1">
                  <a:lumMod val="75000"/>
                  <a:lumOff val="25000"/>
                </a:schemeClr>
              </a:solidFill>
              <a:latin typeface="Verdana" panose="020B0604030504040204" pitchFamily="34" charset="0"/>
              <a:ea typeface="Verdana" panose="020B0604030504040204" pitchFamily="34" charset="0"/>
            </a:rPr>
            <a:t>ταξιδίου</a:t>
          </a: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a:t>
          </a: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Έξοδα ατομικής στήριξης (διαβίωσης)</a:t>
          </a: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Στήριξη για την ένταξη</a:t>
          </a: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Δίδακτρα σεμιναρίων</a:t>
          </a:r>
          <a:r>
            <a:rPr lang="en-US" sz="1800" kern="1200" dirty="0" smtClean="0">
              <a:solidFill>
                <a:schemeClr val="tx1">
                  <a:lumMod val="75000"/>
                  <a:lumOff val="25000"/>
                </a:schemeClr>
              </a:solidFill>
              <a:latin typeface="Verdana" panose="020B0604030504040204" pitchFamily="34" charset="0"/>
              <a:ea typeface="Verdana" panose="020B0604030504040204" pitchFamily="34" charset="0"/>
            </a:rPr>
            <a:t> (</a:t>
          </a: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Μόνο για Προσωπικό</a:t>
          </a:r>
          <a:r>
            <a:rPr lang="en-US" sz="1800" kern="1200" dirty="0" smtClean="0">
              <a:solidFill>
                <a:schemeClr val="tx1">
                  <a:lumMod val="75000"/>
                  <a:lumOff val="25000"/>
                </a:schemeClr>
              </a:solidFill>
              <a:latin typeface="Verdana" panose="020B0604030504040204" pitchFamily="34" charset="0"/>
              <a:ea typeface="Verdana" panose="020B0604030504040204" pitchFamily="34" charset="0"/>
            </a:rPr>
            <a:t>)</a:t>
          </a:r>
          <a:endParaRPr lang="el-GR" sz="1800" kern="1200" dirty="0" smtClean="0">
            <a:solidFill>
              <a:schemeClr val="tx1">
                <a:lumMod val="75000"/>
                <a:lumOff val="25000"/>
              </a:schemeClr>
            </a:solidFill>
            <a:latin typeface="Verdana" panose="020B0604030504040204" pitchFamily="34" charset="0"/>
            <a:ea typeface="Verdana" panose="020B0604030504040204" pitchFamily="34" charset="0"/>
          </a:endParaRP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Προπαρασκευαστικές επισκέψεις</a:t>
          </a: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Έξοδα γλωσσικής προετοιμασίας (όπου εφαρμόζεται)</a:t>
          </a:r>
        </a:p>
      </dsp:txBody>
      <dsp:txXfrm>
        <a:off x="0" y="474666"/>
        <a:ext cx="8496944" cy="3456490"/>
      </dsp:txXfrm>
    </dsp:sp>
    <dsp:sp modelId="{7FB70556-8499-4A16-9503-7601EF30D601}">
      <dsp:nvSpPr>
        <dsp:cNvPr id="0" name=""/>
        <dsp:cNvSpPr/>
      </dsp:nvSpPr>
      <dsp:spPr>
        <a:xfrm>
          <a:off x="488129" y="3931157"/>
          <a:ext cx="7520684" cy="46948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latin typeface="Verdana" panose="020B0604030504040204" pitchFamily="34" charset="0"/>
              <a:ea typeface="Verdana" panose="020B0604030504040204" pitchFamily="34" charset="0"/>
            </a:rPr>
            <a:t>Βάσει πραγματικών εξόδων</a:t>
          </a:r>
          <a:endParaRPr lang="en-US" sz="2200" b="1" kern="1200" dirty="0">
            <a:latin typeface="Verdana" panose="020B0604030504040204" pitchFamily="34" charset="0"/>
            <a:ea typeface="Verdana" panose="020B0604030504040204" pitchFamily="34" charset="0"/>
          </a:endParaRPr>
        </a:p>
      </dsp:txBody>
      <dsp:txXfrm>
        <a:off x="511047" y="3954075"/>
        <a:ext cx="7474848" cy="423647"/>
      </dsp:txXfrm>
    </dsp:sp>
    <dsp:sp modelId="{5661C2E9-7FB6-40F4-A401-8B2B73FC6636}">
      <dsp:nvSpPr>
        <dsp:cNvPr id="0" name=""/>
        <dsp:cNvSpPr/>
      </dsp:nvSpPr>
      <dsp:spPr>
        <a:xfrm>
          <a:off x="0" y="4400640"/>
          <a:ext cx="8496944" cy="8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22860" rIns="128016" bIns="22860" numCol="1" spcCol="1270" anchor="t" anchorCtr="0">
          <a:noAutofit/>
        </a:bodyPr>
        <a:lstStyle/>
        <a:p>
          <a:pPr marL="171450" lvl="1" indent="-171450" algn="l" defTabSz="80010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Επιχορήγηση ατόμων από ευάλωτες ομάδες</a:t>
          </a:r>
          <a:endParaRPr lang="en-US" sz="1800" kern="1200" dirty="0">
            <a:solidFill>
              <a:schemeClr val="tx1">
                <a:lumMod val="75000"/>
                <a:lumOff val="25000"/>
              </a:schemeClr>
            </a:solidFill>
            <a:latin typeface="Verdana" panose="020B0604030504040204" pitchFamily="34" charset="0"/>
            <a:ea typeface="Verdana" panose="020B0604030504040204" pitchFamily="34" charset="0"/>
          </a:endParaRPr>
        </a:p>
        <a:p>
          <a:pPr marL="171450" lvl="1" indent="-171450" algn="l" defTabSz="80010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Ειδικές δαπάνες</a:t>
          </a:r>
          <a:endParaRPr lang="en-GB" sz="18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a:off x="0" y="4400640"/>
        <a:ext cx="8496944" cy="8490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519F12-5FD1-4407-A0E5-1407D7A88B94}">
      <dsp:nvSpPr>
        <dsp:cNvPr id="0" name=""/>
        <dsp:cNvSpPr/>
      </dsp:nvSpPr>
      <dsp:spPr>
        <a:xfrm rot="5400000">
          <a:off x="-176410" y="178091"/>
          <a:ext cx="1176072" cy="823251"/>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1</a:t>
          </a:r>
        </a:p>
      </dsp:txBody>
      <dsp:txXfrm rot="-5400000">
        <a:off x="1" y="413307"/>
        <a:ext cx="823251" cy="352821"/>
      </dsp:txXfrm>
    </dsp:sp>
    <dsp:sp modelId="{CB409F42-7B6B-4301-9BB3-BD98B12CD2C5}">
      <dsp:nvSpPr>
        <dsp:cNvPr id="0" name=""/>
        <dsp:cNvSpPr/>
      </dsp:nvSpPr>
      <dsp:spPr>
        <a:xfrm rot="5400000">
          <a:off x="4525201" y="-3701950"/>
          <a:ext cx="764447" cy="8168348"/>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Είδη Κινητικοτήτων</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37317"/>
        <a:ext cx="8131031" cy="689813"/>
      </dsp:txXfrm>
    </dsp:sp>
    <dsp:sp modelId="{6A54E4C8-5792-4AD0-9598-DC53AB840D84}">
      <dsp:nvSpPr>
        <dsp:cNvPr id="0" name=""/>
        <dsp:cNvSpPr/>
      </dsp:nvSpPr>
      <dsp:spPr>
        <a:xfrm rot="5400000">
          <a:off x="-176410" y="1237899"/>
          <a:ext cx="1176072" cy="823251"/>
        </a:xfrm>
        <a:prstGeom prst="chevron">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2</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1" y="1473115"/>
        <a:ext cx="823251" cy="352821"/>
      </dsp:txXfrm>
    </dsp:sp>
    <dsp:sp modelId="{E1348994-E205-4BCB-97CD-DA9628B015DC}">
      <dsp:nvSpPr>
        <dsp:cNvPr id="0" name=""/>
        <dsp:cNvSpPr/>
      </dsp:nvSpPr>
      <dsp:spPr>
        <a:xfrm rot="5400000">
          <a:off x="4525201" y="-2640462"/>
          <a:ext cx="764447" cy="8168348"/>
        </a:xfrm>
        <a:prstGeom prst="round2SameRect">
          <a:avLst/>
        </a:prstGeom>
        <a:solidFill>
          <a:schemeClr val="lt1">
            <a:alpha val="90000"/>
            <a:hueOff val="0"/>
            <a:satOff val="0"/>
            <a:lumOff val="0"/>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Επιλέξιμοι συμμετέχοντες οργανισμοί</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1098805"/>
        <a:ext cx="8131031" cy="689813"/>
      </dsp:txXfrm>
    </dsp:sp>
    <dsp:sp modelId="{85413F35-E1EC-4058-A74F-E82C11A34F90}">
      <dsp:nvSpPr>
        <dsp:cNvPr id="0" name=""/>
        <dsp:cNvSpPr/>
      </dsp:nvSpPr>
      <dsp:spPr>
        <a:xfrm rot="5400000">
          <a:off x="-176410" y="2297707"/>
          <a:ext cx="1176072" cy="823251"/>
        </a:xfrm>
        <a:prstGeom prst="chevron">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3</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1" y="2532923"/>
        <a:ext cx="823251" cy="352821"/>
      </dsp:txXfrm>
    </dsp:sp>
    <dsp:sp modelId="{5A2A5FA6-2D7B-4D41-A98F-2D4DADF4BCA7}">
      <dsp:nvSpPr>
        <dsp:cNvPr id="0" name=""/>
        <dsp:cNvSpPr/>
      </dsp:nvSpPr>
      <dsp:spPr>
        <a:xfrm rot="5400000">
          <a:off x="4525201" y="-1580653"/>
          <a:ext cx="764447" cy="8168348"/>
        </a:xfrm>
        <a:prstGeom prst="round2Same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Επιλέξιμοι συμμετέχοντες</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2158614"/>
        <a:ext cx="8131031" cy="689813"/>
      </dsp:txXfrm>
    </dsp:sp>
    <dsp:sp modelId="{39711B9E-3999-46C3-A5A2-99A4013E596D}">
      <dsp:nvSpPr>
        <dsp:cNvPr id="0" name=""/>
        <dsp:cNvSpPr/>
      </dsp:nvSpPr>
      <dsp:spPr>
        <a:xfrm rot="5400000">
          <a:off x="-176410" y="3357516"/>
          <a:ext cx="1176072" cy="823251"/>
        </a:xfrm>
        <a:prstGeom prst="chevron">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4</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1" y="3592732"/>
        <a:ext cx="823251" cy="352821"/>
      </dsp:txXfrm>
    </dsp:sp>
    <dsp:sp modelId="{1EB94850-9906-4DB6-9D6C-233C108F2B84}">
      <dsp:nvSpPr>
        <dsp:cNvPr id="0" name=""/>
        <dsp:cNvSpPr/>
      </dsp:nvSpPr>
      <dsp:spPr>
        <a:xfrm rot="5400000">
          <a:off x="4525201" y="-520845"/>
          <a:ext cx="764447" cy="8168348"/>
        </a:xfrm>
        <a:prstGeom prst="round2SameRect">
          <a:avLst/>
        </a:prstGeom>
        <a:solidFill>
          <a:schemeClr val="lt1">
            <a:alpha val="90000"/>
            <a:hueOff val="0"/>
            <a:satOff val="0"/>
            <a:lumOff val="0"/>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Επιλέξιμες Δραστηριότητες</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3218422"/>
        <a:ext cx="8131031" cy="689813"/>
      </dsp:txXfrm>
    </dsp:sp>
    <dsp:sp modelId="{C82F3C26-89DB-4869-88F7-19BADEABE4DB}">
      <dsp:nvSpPr>
        <dsp:cNvPr id="0" name=""/>
        <dsp:cNvSpPr/>
      </dsp:nvSpPr>
      <dsp:spPr>
        <a:xfrm rot="5400000">
          <a:off x="-176410" y="4417324"/>
          <a:ext cx="1176072" cy="823251"/>
        </a:xfrm>
        <a:prstGeom prst="chevron">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5</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1" y="4652540"/>
        <a:ext cx="823251" cy="352821"/>
      </dsp:txXfrm>
    </dsp:sp>
    <dsp:sp modelId="{508C2801-37D3-439F-8EA0-DE1F58C0F1F7}">
      <dsp:nvSpPr>
        <dsp:cNvPr id="0" name=""/>
        <dsp:cNvSpPr/>
      </dsp:nvSpPr>
      <dsp:spPr>
        <a:xfrm rot="5400000">
          <a:off x="4525201" y="538963"/>
          <a:ext cx="764447" cy="8168348"/>
        </a:xfrm>
        <a:prstGeom prst="round2Same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Επιλέξιμες Κατηγορίες Δαπανών</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4278231"/>
        <a:ext cx="8131031" cy="68981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3C1AA808-9F5D-44DB-BF95-AAC796319848}" type="datetimeFigureOut">
              <a:rPr lang="en-GB" smtClean="0"/>
              <a:t>17/12/2021</a:t>
            </a:fld>
            <a:endParaRPr lang="en-GB"/>
          </a:p>
        </p:txBody>
      </p:sp>
      <p:sp>
        <p:nvSpPr>
          <p:cNvPr id="4" name="Footer Placeholder 3"/>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8969D9C2-34D6-4F0F-A8C7-66C3FDB36643}" type="slidenum">
              <a:rPr lang="en-GB" smtClean="0"/>
              <a:t>‹#›</a:t>
            </a:fld>
            <a:endParaRPr lang="en-GB"/>
          </a:p>
        </p:txBody>
      </p:sp>
    </p:spTree>
    <p:extLst>
      <p:ext uri="{BB962C8B-B14F-4D97-AF65-F5344CB8AC3E}">
        <p14:creationId xmlns:p14="http://schemas.microsoft.com/office/powerpoint/2010/main" val="211951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5AB6D2-0EC7-41FA-82BC-343726EE8E93}" type="datetimeFigureOut">
              <a:rPr lang="en-GB" smtClean="0"/>
              <a:t>17/12/2021</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288419F-9657-4D23-BA10-ED39C05145D8}" type="slidenum">
              <a:rPr lang="en-GB" smtClean="0"/>
              <a:t>‹#›</a:t>
            </a:fld>
            <a:endParaRPr lang="en-GB"/>
          </a:p>
        </p:txBody>
      </p:sp>
    </p:spTree>
    <p:extLst>
      <p:ext uri="{BB962C8B-B14F-4D97-AF65-F5344CB8AC3E}">
        <p14:creationId xmlns:p14="http://schemas.microsoft.com/office/powerpoint/2010/main" val="236564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smtClean="0"/>
          </a:p>
        </p:txBody>
      </p:sp>
      <p:sp>
        <p:nvSpPr>
          <p:cNvPr id="4" name="Slide Number Placeholder 3"/>
          <p:cNvSpPr>
            <a:spLocks noGrp="1"/>
          </p:cNvSpPr>
          <p:nvPr>
            <p:ph type="sldNum" sz="quarter" idx="10"/>
          </p:nvPr>
        </p:nvSpPr>
        <p:spPr/>
        <p:txBody>
          <a:bodyPr/>
          <a:lstStyle/>
          <a:p>
            <a:fld id="{A288419F-9657-4D23-BA10-ED39C05145D8}" type="slidenum">
              <a:rPr lang="en-GB" smtClean="0"/>
              <a:t>2</a:t>
            </a:fld>
            <a:endParaRPr lang="en-GB"/>
          </a:p>
        </p:txBody>
      </p:sp>
    </p:spTree>
    <p:extLst>
      <p:ext uri="{BB962C8B-B14F-4D97-AF65-F5344CB8AC3E}">
        <p14:creationId xmlns:p14="http://schemas.microsoft.com/office/powerpoint/2010/main" val="602724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11</a:t>
            </a:fld>
            <a:endParaRPr lang="en-GB"/>
          </a:p>
        </p:txBody>
      </p:sp>
    </p:spTree>
    <p:extLst>
      <p:ext uri="{BB962C8B-B14F-4D97-AF65-F5344CB8AC3E}">
        <p14:creationId xmlns:p14="http://schemas.microsoft.com/office/powerpoint/2010/main" val="22979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12</a:t>
            </a:fld>
            <a:endParaRPr lang="en-US"/>
          </a:p>
        </p:txBody>
      </p:sp>
    </p:spTree>
    <p:extLst>
      <p:ext uri="{BB962C8B-B14F-4D97-AF65-F5344CB8AC3E}">
        <p14:creationId xmlns:p14="http://schemas.microsoft.com/office/powerpoint/2010/main" val="4169251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4EDA589F-84CA-4069-B718-FA6F2CB8EE53}" type="slidenum">
              <a:rPr lang="en-US" smtClean="0"/>
              <a:t>13</a:t>
            </a:fld>
            <a:endParaRPr lang="en-US"/>
          </a:p>
        </p:txBody>
      </p:sp>
    </p:spTree>
    <p:extLst>
      <p:ext uri="{BB962C8B-B14F-4D97-AF65-F5344CB8AC3E}">
        <p14:creationId xmlns:p14="http://schemas.microsoft.com/office/powerpoint/2010/main" val="4249186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14</a:t>
            </a:fld>
            <a:endParaRPr lang="en-US"/>
          </a:p>
        </p:txBody>
      </p:sp>
    </p:spTree>
    <p:extLst>
      <p:ext uri="{BB962C8B-B14F-4D97-AF65-F5344CB8AC3E}">
        <p14:creationId xmlns:p14="http://schemas.microsoft.com/office/powerpoint/2010/main" val="48663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dirty="0" smtClean="0">
              <a:solidFill>
                <a:schemeClr val="tx1">
                  <a:lumMod val="75000"/>
                  <a:lumOff val="25000"/>
                </a:schemeClr>
              </a:solidFill>
              <a:latin typeface="Verdana Pro" panose="020B0604030504040204" pitchFamily="34" charset="0"/>
            </a:endParaRPr>
          </a:p>
        </p:txBody>
      </p:sp>
      <p:sp>
        <p:nvSpPr>
          <p:cNvPr id="4" name="Slide Number Placeholder 3"/>
          <p:cNvSpPr>
            <a:spLocks noGrp="1"/>
          </p:cNvSpPr>
          <p:nvPr>
            <p:ph type="sldNum" sz="quarter" idx="10"/>
          </p:nvPr>
        </p:nvSpPr>
        <p:spPr/>
        <p:txBody>
          <a:bodyPr/>
          <a:lstStyle/>
          <a:p>
            <a:fld id="{4EDA589F-84CA-4069-B718-FA6F2CB8EE53}" type="slidenum">
              <a:rPr lang="en-US" smtClean="0"/>
              <a:t>15</a:t>
            </a:fld>
            <a:endParaRPr lang="en-US"/>
          </a:p>
        </p:txBody>
      </p:sp>
    </p:spTree>
    <p:extLst>
      <p:ext uri="{BB962C8B-B14F-4D97-AF65-F5344CB8AC3E}">
        <p14:creationId xmlns:p14="http://schemas.microsoft.com/office/powerpoint/2010/main" val="1841155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16</a:t>
            </a:fld>
            <a:endParaRPr lang="en-GB"/>
          </a:p>
        </p:txBody>
      </p:sp>
    </p:spTree>
    <p:extLst>
      <p:ext uri="{BB962C8B-B14F-4D97-AF65-F5344CB8AC3E}">
        <p14:creationId xmlns:p14="http://schemas.microsoft.com/office/powerpoint/2010/main" val="280931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17</a:t>
            </a:fld>
            <a:endParaRPr lang="en-US"/>
          </a:p>
        </p:txBody>
      </p:sp>
    </p:spTree>
    <p:extLst>
      <p:ext uri="{BB962C8B-B14F-4D97-AF65-F5344CB8AC3E}">
        <p14:creationId xmlns:p14="http://schemas.microsoft.com/office/powerpoint/2010/main" val="2994792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18</a:t>
            </a:fld>
            <a:endParaRPr lang="en-GB"/>
          </a:p>
        </p:txBody>
      </p:sp>
    </p:spTree>
    <p:extLst>
      <p:ext uri="{BB962C8B-B14F-4D97-AF65-F5344CB8AC3E}">
        <p14:creationId xmlns:p14="http://schemas.microsoft.com/office/powerpoint/2010/main" val="28517708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19</a:t>
            </a:fld>
            <a:endParaRPr lang="en-GB"/>
          </a:p>
        </p:txBody>
      </p:sp>
    </p:spTree>
    <p:extLst>
      <p:ext uri="{BB962C8B-B14F-4D97-AF65-F5344CB8AC3E}">
        <p14:creationId xmlns:p14="http://schemas.microsoft.com/office/powerpoint/2010/main" val="806440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88419F-9657-4D23-BA10-ED39C05145D8}" type="slidenum">
              <a:rPr lang="en-GB" smtClean="0"/>
              <a:t>20</a:t>
            </a:fld>
            <a:endParaRPr lang="en-GB"/>
          </a:p>
        </p:txBody>
      </p:sp>
    </p:spTree>
    <p:extLst>
      <p:ext uri="{BB962C8B-B14F-4D97-AF65-F5344CB8AC3E}">
        <p14:creationId xmlns:p14="http://schemas.microsoft.com/office/powerpoint/2010/main" val="402487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3</a:t>
            </a:fld>
            <a:endParaRPr lang="en-US"/>
          </a:p>
        </p:txBody>
      </p:sp>
    </p:spTree>
    <p:extLst>
      <p:ext uri="{BB962C8B-B14F-4D97-AF65-F5344CB8AC3E}">
        <p14:creationId xmlns:p14="http://schemas.microsoft.com/office/powerpoint/2010/main" val="3260838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Font typeface="Wingdings" panose="05000000000000000000" pitchFamily="2" charset="2"/>
              <a:buNone/>
            </a:pPr>
            <a:endParaRPr lang="el-GR" dirty="0">
              <a:latin typeface="Century Gothic" panose="020B0502020202020204" pitchFamily="34" charset="0"/>
            </a:endParaRPr>
          </a:p>
          <a:p>
            <a:pPr algn="just">
              <a:buFont typeface="Wingdings" panose="05000000000000000000" pitchFamily="2" charset="2"/>
              <a:buChar char="Ø"/>
            </a:pPr>
            <a:endParaRPr lang="el-GR" dirty="0">
              <a:latin typeface="Century Gothic" panose="020B0502020202020204" pitchFamily="34" charset="0"/>
            </a:endParaRPr>
          </a:p>
          <a:p>
            <a:pPr algn="just">
              <a:buFont typeface="Wingdings" panose="05000000000000000000" pitchFamily="2" charset="2"/>
              <a:buNone/>
            </a:pPr>
            <a:endParaRPr lang="el-GR" sz="800" dirty="0">
              <a:latin typeface="Century Gothic" panose="020B0502020202020204" pitchFamily="34" charset="0"/>
            </a:endParaRPr>
          </a:p>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21</a:t>
            </a:fld>
            <a:endParaRPr lang="en-US"/>
          </a:p>
        </p:txBody>
      </p:sp>
    </p:spTree>
    <p:extLst>
      <p:ext uri="{BB962C8B-B14F-4D97-AF65-F5344CB8AC3E}">
        <p14:creationId xmlns:p14="http://schemas.microsoft.com/office/powerpoint/2010/main" val="2421548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22</a:t>
            </a:fld>
            <a:endParaRPr lang="en-GB"/>
          </a:p>
        </p:txBody>
      </p:sp>
    </p:spTree>
    <p:extLst>
      <p:ext uri="{BB962C8B-B14F-4D97-AF65-F5344CB8AC3E}">
        <p14:creationId xmlns:p14="http://schemas.microsoft.com/office/powerpoint/2010/main" val="8322710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23</a:t>
            </a:fld>
            <a:endParaRPr lang="en-GB"/>
          </a:p>
        </p:txBody>
      </p:sp>
    </p:spTree>
    <p:extLst>
      <p:ext uri="{BB962C8B-B14F-4D97-AF65-F5344CB8AC3E}">
        <p14:creationId xmlns:p14="http://schemas.microsoft.com/office/powerpoint/2010/main" val="9410722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24</a:t>
            </a:fld>
            <a:endParaRPr lang="en-GB"/>
          </a:p>
        </p:txBody>
      </p:sp>
    </p:spTree>
    <p:extLst>
      <p:ext uri="{BB962C8B-B14F-4D97-AF65-F5344CB8AC3E}">
        <p14:creationId xmlns:p14="http://schemas.microsoft.com/office/powerpoint/2010/main" val="6086855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25</a:t>
            </a:fld>
            <a:endParaRPr lang="en-GB"/>
          </a:p>
        </p:txBody>
      </p:sp>
    </p:spTree>
    <p:extLst>
      <p:ext uri="{BB962C8B-B14F-4D97-AF65-F5344CB8AC3E}">
        <p14:creationId xmlns:p14="http://schemas.microsoft.com/office/powerpoint/2010/main" val="26667216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26</a:t>
            </a:fld>
            <a:endParaRPr lang="en-GB"/>
          </a:p>
        </p:txBody>
      </p:sp>
    </p:spTree>
    <p:extLst>
      <p:ext uri="{BB962C8B-B14F-4D97-AF65-F5344CB8AC3E}">
        <p14:creationId xmlns:p14="http://schemas.microsoft.com/office/powerpoint/2010/main" val="327076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4</a:t>
            </a:fld>
            <a:endParaRPr lang="en-GB"/>
          </a:p>
        </p:txBody>
      </p:sp>
    </p:spTree>
    <p:extLst>
      <p:ext uri="{BB962C8B-B14F-4D97-AF65-F5344CB8AC3E}">
        <p14:creationId xmlns:p14="http://schemas.microsoft.com/office/powerpoint/2010/main" val="2123338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5</a:t>
            </a:fld>
            <a:endParaRPr lang="en-GB"/>
          </a:p>
        </p:txBody>
      </p:sp>
    </p:spTree>
    <p:extLst>
      <p:ext uri="{BB962C8B-B14F-4D97-AF65-F5344CB8AC3E}">
        <p14:creationId xmlns:p14="http://schemas.microsoft.com/office/powerpoint/2010/main" val="404047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solidFill>
                <a:schemeClr val="bg1"/>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10"/>
          </p:nvPr>
        </p:nvSpPr>
        <p:spPr/>
        <p:txBody>
          <a:bodyPr/>
          <a:lstStyle/>
          <a:p>
            <a:fld id="{A288419F-9657-4D23-BA10-ED39C05145D8}" type="slidenum">
              <a:rPr lang="en-GB" smtClean="0"/>
              <a:t>6</a:t>
            </a:fld>
            <a:endParaRPr lang="en-GB"/>
          </a:p>
        </p:txBody>
      </p:sp>
    </p:spTree>
    <p:extLst>
      <p:ext uri="{BB962C8B-B14F-4D97-AF65-F5344CB8AC3E}">
        <p14:creationId xmlns:p14="http://schemas.microsoft.com/office/powerpoint/2010/main" val="1903324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7</a:t>
            </a:fld>
            <a:endParaRPr lang="en-US"/>
          </a:p>
        </p:txBody>
      </p:sp>
    </p:spTree>
    <p:extLst>
      <p:ext uri="{BB962C8B-B14F-4D97-AF65-F5344CB8AC3E}">
        <p14:creationId xmlns:p14="http://schemas.microsoft.com/office/powerpoint/2010/main" val="1213520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8</a:t>
            </a:fld>
            <a:endParaRPr lang="en-US"/>
          </a:p>
        </p:txBody>
      </p:sp>
    </p:spTree>
    <p:extLst>
      <p:ext uri="{BB962C8B-B14F-4D97-AF65-F5344CB8AC3E}">
        <p14:creationId xmlns:p14="http://schemas.microsoft.com/office/powerpoint/2010/main" val="2848176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9</a:t>
            </a:fld>
            <a:endParaRPr lang="en-GB"/>
          </a:p>
        </p:txBody>
      </p:sp>
    </p:spTree>
    <p:extLst>
      <p:ext uri="{BB962C8B-B14F-4D97-AF65-F5344CB8AC3E}">
        <p14:creationId xmlns:p14="http://schemas.microsoft.com/office/powerpoint/2010/main" val="1986712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10</a:t>
            </a:fld>
            <a:endParaRPr lang="en-GB"/>
          </a:p>
        </p:txBody>
      </p:sp>
    </p:spTree>
    <p:extLst>
      <p:ext uri="{BB962C8B-B14F-4D97-AF65-F5344CB8AC3E}">
        <p14:creationId xmlns:p14="http://schemas.microsoft.com/office/powerpoint/2010/main" val="41052741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74358-4FA4-1043-9CF0-A5EB916FA97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D7B7953E-9639-1B44-921F-9E6EF8E9383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CE9D6581-556C-204C-A097-A45235D2A8E9}"/>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5" name="Footer Placeholder 4">
            <a:extLst>
              <a:ext uri="{FF2B5EF4-FFF2-40B4-BE49-F238E27FC236}">
                <a16:creationId xmlns:a16="http://schemas.microsoft.com/office/drawing/2014/main" id="{5987E223-9B4C-F74D-B84F-E5A3EF737303}"/>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8E681428-1EA8-F940-BFD6-F5AEA8666473}"/>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pic>
        <p:nvPicPr>
          <p:cNvPr id="8" name="Picture 7" descr="Shape, rectangle&#10;&#10;Description automatically generated">
            <a:extLst>
              <a:ext uri="{FF2B5EF4-FFF2-40B4-BE49-F238E27FC236}">
                <a16:creationId xmlns:a16="http://schemas.microsoft.com/office/drawing/2014/main" id="{94280839-D00A-1D44-B483-865F54D351FD}"/>
              </a:ext>
            </a:extLst>
          </p:cNvPr>
          <p:cNvPicPr>
            <a:picLocks noChangeAspect="1"/>
          </p:cNvPicPr>
          <p:nvPr userDrawn="1"/>
        </p:nvPicPr>
        <p:blipFill>
          <a:blip r:embed="rId2"/>
          <a:stretch>
            <a:fillRect/>
          </a:stretch>
        </p:blipFill>
        <p:spPr>
          <a:xfrm>
            <a:off x="0" y="0"/>
            <a:ext cx="12264887" cy="6905665"/>
          </a:xfrm>
          <a:prstGeom prst="rect">
            <a:avLst/>
          </a:prstGeom>
        </p:spPr>
      </p:pic>
    </p:spTree>
    <p:extLst>
      <p:ext uri="{BB962C8B-B14F-4D97-AF65-F5344CB8AC3E}">
        <p14:creationId xmlns:p14="http://schemas.microsoft.com/office/powerpoint/2010/main" val="46025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EF76B-EF4C-5745-99E9-8775E5CD0E0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86B95257-9D08-D540-BC3C-BDCC6DC30FB9}"/>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E2EE99EB-35E2-2E47-8FD8-DC5316FB748C}"/>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5" name="Footer Placeholder 4">
            <a:extLst>
              <a:ext uri="{FF2B5EF4-FFF2-40B4-BE49-F238E27FC236}">
                <a16:creationId xmlns:a16="http://schemas.microsoft.com/office/drawing/2014/main" id="{62EEA0EB-25BD-A04D-939E-6DA99C041212}"/>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C2EFEF67-9F70-4B44-B6F8-3D1472F5F91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13473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C2EE8-3AA1-4144-B432-622523C7CC8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63874DE2-D75E-F349-A2D4-806C850BEFAB}"/>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B5F1A686-6317-044B-8124-4E4D0F97B67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5" name="Footer Placeholder 4">
            <a:extLst>
              <a:ext uri="{FF2B5EF4-FFF2-40B4-BE49-F238E27FC236}">
                <a16:creationId xmlns:a16="http://schemas.microsoft.com/office/drawing/2014/main" id="{3AF2C3AD-6075-E248-A216-A4573FC1C567}"/>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6137662B-4F43-0642-81DA-C97C43ED355A}"/>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66199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793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D073-3E6D-3D41-AB40-9E6CD5B90EA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04FCE4A2-DDFE-B24F-BB26-E01258EAA7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D915C1-7CB3-4443-9708-51ECE645486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5" name="Footer Placeholder 4">
            <a:extLst>
              <a:ext uri="{FF2B5EF4-FFF2-40B4-BE49-F238E27FC236}">
                <a16:creationId xmlns:a16="http://schemas.microsoft.com/office/drawing/2014/main" id="{D872A8DB-775D-A34A-A693-D9B1DA203FD4}"/>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99C8FE6D-52BD-AB46-BFDF-6EF3F53DDE7F}"/>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17490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AB2A-7878-4844-BA08-416A55557E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A6B7DB9F-9A1E-B848-B96E-F391011A3ADD}"/>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D3EAF323-17E3-0C4F-84D3-38B71922044D}"/>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18C4102A-60B2-4048-885E-D9CFD015D3D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6" name="Footer Placeholder 5">
            <a:extLst>
              <a:ext uri="{FF2B5EF4-FFF2-40B4-BE49-F238E27FC236}">
                <a16:creationId xmlns:a16="http://schemas.microsoft.com/office/drawing/2014/main" id="{0360DC49-B76E-2F47-8D3D-9D25F060FA38}"/>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8CEDD485-4E32-3748-9C5B-3FCB25DE41FD}"/>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39129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621-AA32-B44C-B313-00E0F739F93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693AB5A5-B625-5E46-B358-E380D776380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312E03-27EF-2C42-97F4-B0290E7F1780}"/>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CBBDC275-0773-244F-A08F-B2ED1D2D3F6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BC9FE3-4E92-2D4A-A0CF-B8E868258001}"/>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2061C273-E337-C74A-B848-56C8F4AA489B}"/>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8" name="Footer Placeholder 7">
            <a:extLst>
              <a:ext uri="{FF2B5EF4-FFF2-40B4-BE49-F238E27FC236}">
                <a16:creationId xmlns:a16="http://schemas.microsoft.com/office/drawing/2014/main" id="{384D205C-D2CF-1243-9ED7-F49F03500A4D}"/>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9" name="Slide Number Placeholder 8">
            <a:extLst>
              <a:ext uri="{FF2B5EF4-FFF2-40B4-BE49-F238E27FC236}">
                <a16:creationId xmlns:a16="http://schemas.microsoft.com/office/drawing/2014/main" id="{2C589C88-B31B-5848-A8A1-311ADA268746}"/>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12112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EBD9-A0A6-C14F-9B6D-8F0C3BEC359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CF2AFEA0-5F97-4646-A704-0541B6D63AA8}"/>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4" name="Footer Placeholder 3">
            <a:extLst>
              <a:ext uri="{FF2B5EF4-FFF2-40B4-BE49-F238E27FC236}">
                <a16:creationId xmlns:a16="http://schemas.microsoft.com/office/drawing/2014/main" id="{678E5281-2418-0E46-A6DA-7FFB5280B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5" name="Slide Number Placeholder 4">
            <a:extLst>
              <a:ext uri="{FF2B5EF4-FFF2-40B4-BE49-F238E27FC236}">
                <a16:creationId xmlns:a16="http://schemas.microsoft.com/office/drawing/2014/main" id="{1E0C70B6-8DE4-6F4F-B7AF-3BCDA906EAE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96561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7D59B9-3B35-0A42-9C2B-72CC89B23C1E}"/>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3" name="Footer Placeholder 2">
            <a:extLst>
              <a:ext uri="{FF2B5EF4-FFF2-40B4-BE49-F238E27FC236}">
                <a16:creationId xmlns:a16="http://schemas.microsoft.com/office/drawing/2014/main" id="{A6D3369C-571D-2F42-848D-00A4E2027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4" name="Slide Number Placeholder 3">
            <a:extLst>
              <a:ext uri="{FF2B5EF4-FFF2-40B4-BE49-F238E27FC236}">
                <a16:creationId xmlns:a16="http://schemas.microsoft.com/office/drawing/2014/main" id="{200DDCF2-E586-234A-8414-053DA3AC89A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61695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5764-87A6-9D4A-9783-C69D203D3CD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1B5470FB-CC44-7A4C-B140-AE2D8D67FBA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2B36462B-5B47-7A48-A7DC-D204CD66148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142014-F4A9-1645-8C52-533AA176FFE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6" name="Footer Placeholder 5">
            <a:extLst>
              <a:ext uri="{FF2B5EF4-FFF2-40B4-BE49-F238E27FC236}">
                <a16:creationId xmlns:a16="http://schemas.microsoft.com/office/drawing/2014/main" id="{ADB87C68-4E9E-F14F-B3B6-F2271F87942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D780F8C8-5835-F046-8E1B-BCF4EB37A13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25053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09CC5-8BFF-124D-BE37-C232C8D3905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EC4EBB8B-FA2F-E940-A4F9-AB35CD2DC61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DBB946CA-91C5-1C4B-8CC6-DCD190B3918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2B849-18CF-184F-9084-78E931BF3F0F}"/>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12/17/2021</a:t>
            </a:fld>
            <a:endParaRPr lang="en-CY"/>
          </a:p>
        </p:txBody>
      </p:sp>
      <p:sp>
        <p:nvSpPr>
          <p:cNvPr id="6" name="Footer Placeholder 5">
            <a:extLst>
              <a:ext uri="{FF2B5EF4-FFF2-40B4-BE49-F238E27FC236}">
                <a16:creationId xmlns:a16="http://schemas.microsoft.com/office/drawing/2014/main" id="{15ABE2F3-0EBD-6D40-9987-999A290D353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2411CC77-2F99-0D4E-BE58-A636B481986C}"/>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35709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Logo, company name&#10;&#10;Description automatically generated">
            <a:extLst>
              <a:ext uri="{FF2B5EF4-FFF2-40B4-BE49-F238E27FC236}">
                <a16:creationId xmlns:a16="http://schemas.microsoft.com/office/drawing/2014/main" id="{3504FB8A-8652-4341-8586-79CD5E16DF6C}"/>
              </a:ext>
            </a:extLst>
          </p:cNvPr>
          <p:cNvPicPr>
            <a:picLocks noChangeAspect="1"/>
          </p:cNvPicPr>
          <p:nvPr userDrawn="1"/>
        </p:nvPicPr>
        <p:blipFill>
          <a:blip r:embed="rId13"/>
          <a:stretch>
            <a:fillRect/>
          </a:stretch>
        </p:blipFill>
        <p:spPr>
          <a:xfrm>
            <a:off x="0" y="0"/>
            <a:ext cx="12165496" cy="6849704"/>
          </a:xfrm>
          <a:prstGeom prst="rect">
            <a:avLst/>
          </a:prstGeom>
        </p:spPr>
      </p:pic>
    </p:spTree>
    <p:extLst>
      <p:ext uri="{BB962C8B-B14F-4D97-AF65-F5344CB8AC3E}">
        <p14:creationId xmlns:p14="http://schemas.microsoft.com/office/powerpoint/2010/main" val="2683192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programmes/erasmus-plus/resources/quality-standards-courses-under-key-action-1-learning-mobility-individuals_e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schooleducationgateway.eu/en/pub/index.htm" TargetMode="External"/><Relationship Id="rId7"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ec.europa.eu/programmes/erasmus-plus/projects/" TargetMode="External"/><Relationship Id="rId5" Type="http://schemas.openxmlformats.org/officeDocument/2006/relationships/hyperlink" Target="https://epale.ec.europa.eu/en" TargetMode="External"/><Relationship Id="rId10" Type="http://schemas.openxmlformats.org/officeDocument/2006/relationships/image" Target="../media/image6.png"/><Relationship Id="rId4" Type="http://schemas.openxmlformats.org/officeDocument/2006/relationships/hyperlink" Target="https://www.etwinning.net/en/pub/index.htm" TargetMode="External"/><Relationship Id="rId9"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hyperlink" Target="https://idep.org.cy/wp-content/uploads/2022-erasmusplus-programme-guide_el.pdf"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webgate.ec.europa.eu/erasmus-esc/inde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sapserou@idep.org.cy"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hyperlink" Target="mailto:tchristodoulidou@idep.org.cy"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dep.org.cy/wp-content/uploads/2022-erasmusplus-programme-guide_el.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programmes/erasmus-plus/resources/documents/erasmus-quality-standards-mobility-projects-vet-adults-schools_e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dep.org.cy/wp-content/uploads/Rev.-Accreditation_Template-for-eligible-organization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937206" y="32823"/>
            <a:ext cx="12012345" cy="523220"/>
          </a:xfrm>
          <a:prstGeom prst="rect">
            <a:avLst/>
          </a:prstGeom>
          <a:noFill/>
        </p:spPr>
        <p:txBody>
          <a:bodyPr wrap="square" rtlCol="0">
            <a:spAutoFit/>
          </a:bodyPr>
          <a:lstStyle/>
          <a:p>
            <a:pPr algn="ctr"/>
            <a:r>
              <a:rPr lang="el-GR" sz="2800" b="1" dirty="0" smtClean="0">
                <a:solidFill>
                  <a:schemeClr val="bg1"/>
                </a:solidFill>
              </a:rPr>
              <a:t>ΜΑΓΝΗΤΟΣΚΟΠΗΣΗ ΣΕΜΙΝΑΡΙΩΝ</a:t>
            </a:r>
            <a:endParaRPr lang="en-GB" sz="2800" b="1" dirty="0">
              <a:solidFill>
                <a:schemeClr val="bg1"/>
              </a:solidFill>
            </a:endParaRPr>
          </a:p>
        </p:txBody>
      </p:sp>
      <p:sp>
        <p:nvSpPr>
          <p:cNvPr id="3" name="Rectangle 2"/>
          <p:cNvSpPr/>
          <p:nvPr/>
        </p:nvSpPr>
        <p:spPr>
          <a:xfrm>
            <a:off x="487587" y="993521"/>
            <a:ext cx="11323476" cy="6140142"/>
          </a:xfrm>
          <a:prstGeom prst="rect">
            <a:avLst/>
          </a:prstGeom>
        </p:spPr>
        <p:txBody>
          <a:bodyPr wrap="square">
            <a:spAutoFit/>
          </a:bodyPr>
          <a:lstStyle/>
          <a:p>
            <a:pPr marL="342900" lvl="1" indent="-342900" algn="ctr" defTabSz="1061355">
              <a:lnSpc>
                <a:spcPct val="90000"/>
              </a:lnSpc>
              <a:spcBef>
                <a:spcPct val="0"/>
              </a:spcBef>
              <a:spcAft>
                <a:spcPct val="15000"/>
              </a:spcAft>
              <a:buFont typeface="Wingdings" panose="05000000000000000000" pitchFamily="2" charset="2"/>
              <a:buChar char="ü"/>
            </a:pPr>
            <a:r>
              <a:rPr lang="el-GR" sz="2000" b="1" dirty="0" smtClean="0">
                <a:solidFill>
                  <a:schemeClr val="tx1">
                    <a:lumMod val="75000"/>
                    <a:lumOff val="25000"/>
                  </a:schemeClr>
                </a:solidFill>
                <a:latin typeface="Verdana Pro"/>
                <a:cs typeface="Calibri" pitchFamily="34" charset="0"/>
              </a:rPr>
              <a:t>Η ΠΑΡΟΥΣΙΑΣΗ ΠΟΥ ΘΑ ΑΚΟΛΟΥΘΗΣΕΙ ΘΑ ΜΑΓΝΗΤΟΣΚΟΠΕΙΤΑΙ</a:t>
            </a:r>
            <a:r>
              <a:rPr lang="el-GR" sz="2000" dirty="0" smtClean="0">
                <a:solidFill>
                  <a:schemeClr val="tx1">
                    <a:lumMod val="75000"/>
                    <a:lumOff val="25000"/>
                  </a:schemeClr>
                </a:solidFill>
                <a:latin typeface="Verdana Pro"/>
                <a:cs typeface="Calibri" pitchFamily="34" charset="0"/>
              </a:rPr>
              <a:t>.</a:t>
            </a:r>
          </a:p>
          <a:p>
            <a:pPr marL="0" lvl="1" algn="ctr" defTabSz="1061355">
              <a:lnSpc>
                <a:spcPct val="90000"/>
              </a:lnSpc>
              <a:spcBef>
                <a:spcPct val="0"/>
              </a:spcBef>
              <a:spcAft>
                <a:spcPct val="15000"/>
              </a:spcAft>
            </a:pPr>
            <a:endParaRPr lang="el-GR" sz="2000" dirty="0">
              <a:solidFill>
                <a:schemeClr val="tx1">
                  <a:lumMod val="75000"/>
                  <a:lumOff val="25000"/>
                </a:schemeClr>
              </a:solidFill>
              <a:latin typeface="Verdana Pro"/>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000" dirty="0" smtClean="0">
                <a:solidFill>
                  <a:schemeClr val="tx1">
                    <a:lumMod val="75000"/>
                    <a:lumOff val="25000"/>
                  </a:schemeClr>
                </a:solidFill>
                <a:latin typeface="Verdana Pro"/>
                <a:cs typeface="Calibri" pitchFamily="34" charset="0"/>
              </a:rPr>
              <a:t>ΟΙ ΕΡΩΤΗΣΕΙΣ ΠΟΥ ΘΑ ΥΠΟΒΑΛΛΟΝΤΑΙ ΜΕΣΩ </a:t>
            </a:r>
            <a:r>
              <a:rPr lang="en-GB" sz="2000" dirty="0" smtClean="0">
                <a:solidFill>
                  <a:schemeClr val="tx1">
                    <a:lumMod val="75000"/>
                    <a:lumOff val="25000"/>
                  </a:schemeClr>
                </a:solidFill>
                <a:latin typeface="Verdana Pro"/>
                <a:cs typeface="Calibri" pitchFamily="34" charset="0"/>
              </a:rPr>
              <a:t>CHAT</a:t>
            </a:r>
            <a:r>
              <a:rPr lang="el-GR" sz="2000" dirty="0" smtClean="0">
                <a:solidFill>
                  <a:schemeClr val="tx1">
                    <a:lumMod val="75000"/>
                    <a:lumOff val="25000"/>
                  </a:schemeClr>
                </a:solidFill>
                <a:latin typeface="Verdana Pro"/>
                <a:cs typeface="Calibri" pitchFamily="34" charset="0"/>
              </a:rPr>
              <a:t>, ΚΑΤΑ ΤΗ ΔΙΑΡΚΕΙΑ ΤΗΣ ΠΑΡΟΥΣΙΑΣΗΣ,</a:t>
            </a:r>
            <a:r>
              <a:rPr lang="en-GB" sz="2000" dirty="0" smtClean="0">
                <a:solidFill>
                  <a:schemeClr val="tx1">
                    <a:lumMod val="75000"/>
                    <a:lumOff val="25000"/>
                  </a:schemeClr>
                </a:solidFill>
                <a:latin typeface="Verdana Pro"/>
                <a:cs typeface="Calibri" pitchFamily="34" charset="0"/>
              </a:rPr>
              <a:t> </a:t>
            </a:r>
            <a:r>
              <a:rPr lang="el-GR" sz="2000" u="sng" dirty="0" smtClean="0">
                <a:solidFill>
                  <a:schemeClr val="tx1">
                    <a:lumMod val="75000"/>
                    <a:lumOff val="25000"/>
                  </a:schemeClr>
                </a:solidFill>
                <a:latin typeface="Verdana Pro"/>
                <a:cs typeface="Calibri" pitchFamily="34" charset="0"/>
              </a:rPr>
              <a:t>ΔΕ ΘΑ ΦΑΙΝΟΝΤΑΙ</a:t>
            </a:r>
            <a:r>
              <a:rPr lang="el-GR" sz="2000" dirty="0" smtClean="0">
                <a:solidFill>
                  <a:schemeClr val="tx1">
                    <a:lumMod val="75000"/>
                    <a:lumOff val="25000"/>
                  </a:schemeClr>
                </a:solidFill>
                <a:latin typeface="Verdana Pro"/>
                <a:cs typeface="Calibri" pitchFamily="34" charset="0"/>
              </a:rPr>
              <a:t> ΣΤΗ ΜΑΓΝΗΤΟΣΚΟΠΗΣΗ.</a:t>
            </a:r>
          </a:p>
          <a:p>
            <a:pPr marL="0" lvl="1" algn="ctr" defTabSz="1061355">
              <a:lnSpc>
                <a:spcPct val="90000"/>
              </a:lnSpc>
              <a:spcBef>
                <a:spcPct val="0"/>
              </a:spcBef>
              <a:spcAft>
                <a:spcPct val="15000"/>
              </a:spcAft>
            </a:pPr>
            <a:endParaRPr lang="el-GR" sz="2000" dirty="0">
              <a:solidFill>
                <a:schemeClr val="tx1">
                  <a:lumMod val="75000"/>
                  <a:lumOff val="25000"/>
                </a:schemeClr>
              </a:solidFill>
              <a:latin typeface="Verdana Pro"/>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000" dirty="0" smtClean="0">
                <a:solidFill>
                  <a:schemeClr val="tx1">
                    <a:lumMod val="75000"/>
                    <a:lumOff val="25000"/>
                  </a:schemeClr>
                </a:solidFill>
                <a:latin typeface="Verdana Pro"/>
                <a:cs typeface="Calibri" pitchFamily="34" charset="0"/>
              </a:rPr>
              <a:t>ΟΙ ΕΡΩΤΗΣΕΙΣ ΠΟΥ ΘΑ ΥΠΟΒΑΛΛΟΝΤΑΙ ΠΡΟΦΟΡΙΚΑ, ΚΑΤΑ ΤΗ ΔΙΑΡΚΕΙΑ ΤΗΣ ΠΑΡΟΥΣΙΑΣΗΣ, </a:t>
            </a:r>
            <a:r>
              <a:rPr lang="el-GR" sz="2000" u="sng" dirty="0" smtClean="0">
                <a:solidFill>
                  <a:schemeClr val="tx1">
                    <a:lumMod val="75000"/>
                    <a:lumOff val="25000"/>
                  </a:schemeClr>
                </a:solidFill>
                <a:latin typeface="Verdana Pro"/>
                <a:cs typeface="Calibri" pitchFamily="34" charset="0"/>
              </a:rPr>
              <a:t>ΘΑ ΦΑΙΝΟΝΤΑΙ</a:t>
            </a:r>
            <a:r>
              <a:rPr lang="el-GR" sz="2000" dirty="0" smtClean="0">
                <a:solidFill>
                  <a:schemeClr val="tx1">
                    <a:lumMod val="75000"/>
                    <a:lumOff val="25000"/>
                  </a:schemeClr>
                </a:solidFill>
                <a:latin typeface="Verdana Pro"/>
                <a:cs typeface="Calibri" pitchFamily="34" charset="0"/>
              </a:rPr>
              <a:t>  ΣΤΗ ΜΑΓΝΗΤΟΣΚΟΠΗΣΗ. </a:t>
            </a:r>
            <a:endParaRPr lang="el-GR" sz="2000" dirty="0">
              <a:solidFill>
                <a:schemeClr val="tx1">
                  <a:lumMod val="75000"/>
                  <a:lumOff val="25000"/>
                </a:schemeClr>
              </a:solidFill>
              <a:latin typeface="Verdana Pro"/>
              <a:cs typeface="Calibri" pitchFamily="34" charset="0"/>
            </a:endParaRPr>
          </a:p>
          <a:p>
            <a:pPr marL="0" lvl="1" algn="ctr" defTabSz="1061355">
              <a:lnSpc>
                <a:spcPct val="90000"/>
              </a:lnSpc>
              <a:spcBef>
                <a:spcPct val="0"/>
              </a:spcBef>
              <a:spcAft>
                <a:spcPct val="15000"/>
              </a:spcAft>
            </a:pPr>
            <a:endParaRPr lang="el-GR" sz="2000" dirty="0" smtClean="0">
              <a:solidFill>
                <a:schemeClr val="tx1">
                  <a:lumMod val="75000"/>
                  <a:lumOff val="25000"/>
                </a:schemeClr>
              </a:solidFill>
              <a:latin typeface="Verdana Pro"/>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000" dirty="0" smtClean="0">
                <a:solidFill>
                  <a:schemeClr val="tx1">
                    <a:lumMod val="75000"/>
                    <a:lumOff val="25000"/>
                  </a:schemeClr>
                </a:solidFill>
                <a:latin typeface="Verdana Pro"/>
                <a:cs typeface="Calibri" pitchFamily="34" charset="0"/>
              </a:rPr>
              <a:t>ΘΑ ΔΟΘΕΙ ΕΥΛΟΓΟΣ ΧΡΟΝΟΣ ΓΙΑ ΥΠΟΒΟΛΗ ΕΡΩΤΗΣΕΩΝ, ΑΦΟΥ ΟΛΟΚΛΗΡΩΘΕΙ Η ΠΑΡΟΥΣΙΑΣΗ. </a:t>
            </a:r>
            <a:r>
              <a:rPr lang="el-GR" sz="2000" b="1" dirty="0" smtClean="0">
                <a:solidFill>
                  <a:schemeClr val="tx1">
                    <a:lumMod val="75000"/>
                    <a:lumOff val="25000"/>
                  </a:schemeClr>
                </a:solidFill>
                <a:latin typeface="Verdana Pro"/>
                <a:cs typeface="Calibri" pitchFamily="34" charset="0"/>
              </a:rPr>
              <a:t>Η ΕΝΟΤΗΤΑ ΕΡΩΤΗΣΕΩΝ-ΑΠΑΝΤΗΣΕΩΝ ΔΕ ΘΑ ΜΑΓΝΗΤΟΣΚΟΠΕΙΤΑΙ.  </a:t>
            </a:r>
          </a:p>
          <a:p>
            <a:pPr marL="0" lvl="1" algn="ctr" defTabSz="1061355">
              <a:lnSpc>
                <a:spcPct val="90000"/>
              </a:lnSpc>
              <a:spcBef>
                <a:spcPct val="0"/>
              </a:spcBef>
              <a:spcAft>
                <a:spcPct val="15000"/>
              </a:spcAft>
            </a:pPr>
            <a:endParaRPr lang="en-GB" sz="2000" b="1" dirty="0">
              <a:solidFill>
                <a:schemeClr val="tx1">
                  <a:lumMod val="75000"/>
                  <a:lumOff val="25000"/>
                </a:schemeClr>
              </a:solidFill>
              <a:latin typeface="Verdana Pro"/>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000" b="1" dirty="0" smtClean="0">
                <a:solidFill>
                  <a:schemeClr val="tx1">
                    <a:lumMod val="75000"/>
                    <a:lumOff val="25000"/>
                  </a:schemeClr>
                </a:solidFill>
                <a:latin typeface="Verdana Pro"/>
                <a:cs typeface="Calibri" pitchFamily="34" charset="0"/>
              </a:rPr>
              <a:t>ΟΣΟΙ ΥΠΟΒΑΛΕΤΕ </a:t>
            </a:r>
            <a:r>
              <a:rPr lang="el-GR" sz="2000" b="1" dirty="0">
                <a:solidFill>
                  <a:schemeClr val="tx1">
                    <a:lumMod val="75000"/>
                    <a:lumOff val="25000"/>
                  </a:schemeClr>
                </a:solidFill>
                <a:latin typeface="Verdana Pro"/>
                <a:cs typeface="Calibri" pitchFamily="34" charset="0"/>
              </a:rPr>
              <a:t>ΠΡΟΦΟΡΙΚΑ </a:t>
            </a:r>
            <a:r>
              <a:rPr lang="el-GR" sz="2000" b="1" dirty="0" smtClean="0">
                <a:solidFill>
                  <a:schemeClr val="tx1">
                    <a:lumMod val="75000"/>
                    <a:lumOff val="25000"/>
                  </a:schemeClr>
                </a:solidFill>
                <a:latin typeface="Verdana Pro"/>
                <a:cs typeface="Calibri" pitchFamily="34" charset="0"/>
              </a:rPr>
              <a:t>ΕΡΩΤΗΜΑΤΑ, ΚΑΤΑ ΤΗ ΔΙΑΡΚΕΙΑ ΤΗΣ ΠΑΡΟΥΣΙΑΣΗΣ ΚΑΙ ΟΧΙ ΜΕ ΤΟ ΠΕΡΑΣ ΤΗΣ, ΠΑΡΕΧΕΤΕ ΑΥΤΟΜΑΤΑ ΤΗ ΣΥΓΚΑΤΑΘΕΣΗ ΣΑΣ ΣΤΟ ΙΔΕΠ ΔΙΑ ΒΙΟΥ ΜΑΘΗΣΗΣ ΓΙΑ ΠΡΟΒΟΛΗ ΤΩΝ ΠΡΟΣΩΠΙΚΩΝ ΣΑΣ ΔΕΔΟΜΕΝΩΝ</a:t>
            </a:r>
            <a:r>
              <a:rPr lang="en-GB" sz="2000" b="1" dirty="0" smtClean="0">
                <a:solidFill>
                  <a:schemeClr val="tx1">
                    <a:lumMod val="75000"/>
                    <a:lumOff val="25000"/>
                  </a:schemeClr>
                </a:solidFill>
                <a:latin typeface="Verdana Pro"/>
                <a:cs typeface="Calibri" pitchFamily="34" charset="0"/>
              </a:rPr>
              <a:t> </a:t>
            </a:r>
            <a:r>
              <a:rPr lang="el-GR" sz="2000" b="1" dirty="0" smtClean="0">
                <a:solidFill>
                  <a:schemeClr val="tx1">
                    <a:lumMod val="75000"/>
                    <a:lumOff val="25000"/>
                  </a:schemeClr>
                </a:solidFill>
                <a:latin typeface="Verdana Pro"/>
                <a:cs typeface="Calibri" pitchFamily="34" charset="0"/>
              </a:rPr>
              <a:t>ΣΤΟ ΜΑΓΝΗΤΟΣΚΟΠΗΜΕΝΟ ΑΡΧΕΙΟ</a:t>
            </a:r>
            <a:endParaRPr lang="en-GB" sz="2000" b="1" dirty="0" smtClean="0">
              <a:solidFill>
                <a:schemeClr val="tx1">
                  <a:lumMod val="75000"/>
                  <a:lumOff val="25000"/>
                </a:schemeClr>
              </a:solidFill>
              <a:latin typeface="Verdana Pro"/>
              <a:cs typeface="Calibri" pitchFamily="34" charset="0"/>
            </a:endParaRPr>
          </a:p>
          <a:p>
            <a:pPr marL="0" lvl="1" algn="ctr" defTabSz="1061355">
              <a:lnSpc>
                <a:spcPct val="90000"/>
              </a:lnSpc>
              <a:spcBef>
                <a:spcPct val="0"/>
              </a:spcBef>
              <a:spcAft>
                <a:spcPct val="15000"/>
              </a:spcAft>
            </a:pPr>
            <a:endParaRPr lang="el-GR" sz="2200" dirty="0">
              <a:solidFill>
                <a:srgbClr val="002060"/>
              </a:solidFill>
              <a:cs typeface="Calibri" pitchFamily="34" charset="0"/>
            </a:endParaRPr>
          </a:p>
          <a:p>
            <a:pPr marL="285750" lvl="1" indent="-285750" defTabSz="1061355">
              <a:lnSpc>
                <a:spcPct val="90000"/>
              </a:lnSpc>
              <a:spcBef>
                <a:spcPct val="0"/>
              </a:spcBef>
              <a:spcAft>
                <a:spcPct val="15000"/>
              </a:spcAft>
              <a:buFont typeface="Wingdings" panose="05000000000000000000" pitchFamily="2" charset="2"/>
              <a:buChar char="Ø"/>
            </a:pPr>
            <a:r>
              <a:rPr lang="en-GB" b="1" dirty="0" smtClean="0">
                <a:solidFill>
                  <a:schemeClr val="bg1"/>
                </a:solidFill>
              </a:rPr>
              <a:t>UM</a:t>
            </a:r>
            <a:endParaRPr lang="en-GB" b="1" dirty="0">
              <a:solidFill>
                <a:schemeClr val="bg1"/>
              </a:solidFill>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a:t>
            </a:r>
            <a:r>
              <a:rPr lang="en-GB" b="1" dirty="0" smtClean="0">
                <a:solidFill>
                  <a:schemeClr val="bg1"/>
                </a:solidFill>
              </a:rPr>
              <a:t>IPSUM</a:t>
            </a:r>
            <a:endParaRPr lang="en-GB" b="1" dirty="0">
              <a:solidFill>
                <a:schemeClr val="bg1"/>
              </a:solidFill>
            </a:endParaRP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Tree>
    <p:extLst>
      <p:ext uri="{BB962C8B-B14F-4D97-AF65-F5344CB8AC3E}">
        <p14:creationId xmlns:p14="http://schemas.microsoft.com/office/powerpoint/2010/main" val="2943861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79654" y="67634"/>
            <a:ext cx="12383406"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Επιλέξιμοι Συμμετέχοντες - ΠΡΟΣΩΠΙΚΟ</a:t>
            </a:r>
            <a:endParaRPr lang="en-GB" sz="2800" dirty="0">
              <a:solidFill>
                <a:schemeClr val="bg1"/>
              </a:solidFill>
              <a:latin typeface="Verdana" panose="020B0604030504040204" pitchFamily="34" charset="0"/>
              <a:ea typeface="Verdana" panose="020B0604030504040204" pitchFamily="34" charset="0"/>
            </a:endParaRPr>
          </a:p>
        </p:txBody>
      </p:sp>
      <p:sp>
        <p:nvSpPr>
          <p:cNvPr id="5" name="Content Placeholder 2"/>
          <p:cNvSpPr txBox="1">
            <a:spLocks/>
          </p:cNvSpPr>
          <p:nvPr/>
        </p:nvSpPr>
        <p:spPr>
          <a:xfrm>
            <a:off x="320041" y="974659"/>
            <a:ext cx="11624912" cy="53732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
              <a:defRPr/>
            </a:pPr>
            <a:r>
              <a:rPr lang="el-GR" sz="1800" u="sng" dirty="0" smtClean="0">
                <a:solidFill>
                  <a:schemeClr val="tx1">
                    <a:lumMod val="75000"/>
                    <a:lumOff val="25000"/>
                  </a:schemeClr>
                </a:solidFill>
                <a:latin typeface="Verdana" panose="020B0604030504040204" pitchFamily="34" charset="0"/>
                <a:ea typeface="Verdana" panose="020B0604030504040204" pitchFamily="34" charset="0"/>
              </a:rPr>
              <a:t>Εκπαιδευτικοί</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Δευτεροβάθμιων Τεχνικών και Επαγγελματικών Σχολών Εκπαίδευσης και Κατάρτισης (ΤΕΣΕΚ)</a:t>
            </a:r>
          </a:p>
          <a:p>
            <a:pPr marL="0" indent="0">
              <a:buNone/>
              <a:defRPr/>
            </a:pPr>
            <a:endParaRPr lang="el-GR" sz="1800" dirty="0">
              <a:solidFill>
                <a:schemeClr val="tx1">
                  <a:lumMod val="75000"/>
                  <a:lumOff val="25000"/>
                </a:schemeClr>
              </a:solidFill>
              <a:latin typeface="Verdana" panose="020B0604030504040204" pitchFamily="34" charset="0"/>
              <a:ea typeface="Verdana" panose="020B0604030504040204" pitchFamily="34" charset="0"/>
            </a:endParaRPr>
          </a:p>
          <a:p>
            <a:pPr>
              <a:buFont typeface="Wingdings" panose="05000000000000000000" pitchFamily="2" charset="2"/>
              <a:buChar char="§"/>
              <a:defRPr/>
            </a:pPr>
            <a:r>
              <a:rPr lang="el-GR" sz="1800" u="sng" dirty="0" smtClean="0">
                <a:solidFill>
                  <a:schemeClr val="tx1">
                    <a:lumMod val="75000"/>
                    <a:lumOff val="25000"/>
                  </a:schemeClr>
                </a:solidFill>
                <a:latin typeface="Verdana" panose="020B0604030504040204" pitchFamily="34" charset="0"/>
                <a:ea typeface="Verdana" panose="020B0604030504040204" pitchFamily="34" charset="0"/>
              </a:rPr>
              <a:t>Εκπαιδευτές</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 σε ιδρύματα/κέντρα αρχικής και συνεχούς ΕΕΚ</a:t>
            </a:r>
          </a:p>
          <a:p>
            <a:pPr marL="0" indent="0">
              <a:buNone/>
              <a:defRPr/>
            </a:pPr>
            <a:endParaRPr lang="el-GR" sz="1800" dirty="0">
              <a:solidFill>
                <a:schemeClr val="tx1">
                  <a:lumMod val="75000"/>
                  <a:lumOff val="25000"/>
                </a:schemeClr>
              </a:solidFill>
              <a:latin typeface="Verdana" panose="020B0604030504040204" pitchFamily="34" charset="0"/>
              <a:ea typeface="Verdana" panose="020B0604030504040204" pitchFamily="34" charset="0"/>
            </a:endParaRPr>
          </a:p>
          <a:p>
            <a:pPr>
              <a:buFont typeface="Wingdings" panose="05000000000000000000" pitchFamily="2" charset="2"/>
              <a:buChar char="§"/>
              <a:defRPr/>
            </a:pPr>
            <a:r>
              <a:rPr lang="el-GR" sz="1800" u="sng" dirty="0" smtClean="0">
                <a:solidFill>
                  <a:schemeClr val="tx1">
                    <a:lumMod val="75000"/>
                    <a:lumOff val="25000"/>
                  </a:schemeClr>
                </a:solidFill>
                <a:latin typeface="Verdana" panose="020B0604030504040204" pitchFamily="34" charset="0"/>
                <a:ea typeface="Verdana" panose="020B0604030504040204" pitchFamily="34" charset="0"/>
              </a:rPr>
              <a:t>Μη διδακτικό προσωπικό</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 ΤΕΣΕΚ και ιδρυμάτων/κέντρων αρχικής και συνεχούς ΕΕΚ:</a:t>
            </a:r>
          </a:p>
          <a:p>
            <a:pPr>
              <a:buFont typeface="Wingdings" panose="05000000000000000000" pitchFamily="2" charset="2"/>
              <a:buChar char="ü"/>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Διοικητικό/Διευθυντικό Προσωπικό</a:t>
            </a:r>
          </a:p>
          <a:p>
            <a:pPr>
              <a:buFont typeface="Wingdings" panose="05000000000000000000" pitchFamily="2" charset="2"/>
              <a:buChar char="ü"/>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Λειτουργοί Διεθνούς Κινητικότητας (</a:t>
            </a:r>
            <a:r>
              <a:rPr lang="en-GB" sz="1800" dirty="0" smtClean="0">
                <a:solidFill>
                  <a:schemeClr val="tx1">
                    <a:lumMod val="75000"/>
                    <a:lumOff val="25000"/>
                  </a:schemeClr>
                </a:solidFill>
                <a:latin typeface="Verdana" panose="020B0604030504040204" pitchFamily="34" charset="0"/>
                <a:ea typeface="Verdana" panose="020B0604030504040204" pitchFamily="34" charset="0"/>
              </a:rPr>
              <a:t>International Mobility Officers)</a:t>
            </a:r>
          </a:p>
          <a:p>
            <a:pPr>
              <a:buFont typeface="Wingdings" panose="05000000000000000000" pitchFamily="2" charset="2"/>
              <a:buChar char="ü"/>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Σύμβουλοι κτλ.   </a:t>
            </a:r>
            <a:endParaRPr lang="en-GB" sz="1800" dirty="0" smtClean="0">
              <a:solidFill>
                <a:schemeClr val="tx1">
                  <a:lumMod val="75000"/>
                  <a:lumOff val="25000"/>
                </a:schemeClr>
              </a:solidFill>
              <a:latin typeface="Verdana" panose="020B0604030504040204" pitchFamily="34" charset="0"/>
              <a:ea typeface="Verdana" panose="020B0604030504040204" pitchFamily="34" charset="0"/>
            </a:endParaRPr>
          </a:p>
          <a:p>
            <a:pPr marL="0" indent="0">
              <a:buNone/>
              <a:defRPr/>
            </a:pPr>
            <a:endParaRPr lang="en-GB" sz="1800" dirty="0">
              <a:solidFill>
                <a:schemeClr val="tx1">
                  <a:lumMod val="75000"/>
                  <a:lumOff val="25000"/>
                </a:schemeClr>
              </a:solidFill>
              <a:latin typeface="Verdana" panose="020B0604030504040204" pitchFamily="34" charset="0"/>
              <a:ea typeface="Verdana" panose="020B0604030504040204" pitchFamily="34" charset="0"/>
            </a:endParaRPr>
          </a:p>
          <a:p>
            <a:pPr>
              <a:spcBef>
                <a:spcPts val="0"/>
              </a:spcBef>
              <a:buFont typeface="Wingdings" panose="05000000000000000000" pitchFamily="2" charset="2"/>
              <a:buChar char="§"/>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Άτομα που συνεργάζονται σε μόνιμη βάση με οργανισμούς που είναι επιλέξιμοι για συμμετοχή σε Σχέδια ΕΕΚ, π.χ. εξωτερικοί εμπειρογνώμονες</a:t>
            </a:r>
          </a:p>
          <a:p>
            <a:pPr>
              <a:spcBef>
                <a:spcPts val="0"/>
              </a:spcBef>
              <a:buFont typeface="Wingdings" panose="05000000000000000000" pitchFamily="2" charset="2"/>
              <a:buChar char="ü"/>
              <a:defRPr/>
            </a:pPr>
            <a:endParaRPr lang="el-GR" sz="2000" dirty="0" smtClean="0"/>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0" i="0" u="none" strike="noStrike" kern="1200" cap="none" spc="0" normalizeH="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lang="el-GR" sz="2000" baseline="0" dirty="0">
              <a:solidFill>
                <a:sysClr val="windowText" lastClr="000000"/>
              </a:solidFill>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a:ln>
                <a:noFill/>
              </a:ln>
              <a:solidFill>
                <a:sysClr val="windowText" lastClr="000000"/>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643232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6F8AAC-2DAA-0346-B3D2-B832D159BF4C}"/>
              </a:ext>
            </a:extLst>
          </p:cNvPr>
          <p:cNvSpPr txBox="1"/>
          <p:nvPr/>
        </p:nvSpPr>
        <p:spPr>
          <a:xfrm flipH="1">
            <a:off x="20445" y="57880"/>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Επιλέξιμοι Συμμετέχοντες – ΕΚΠΑΙΔΕΥΟΜΕΝΟΙ</a:t>
            </a:r>
            <a:endParaRPr lang="en-GB" sz="2800" dirty="0">
              <a:solidFill>
                <a:schemeClr val="bg1"/>
              </a:solidFill>
              <a:latin typeface="Verdana" panose="020B0604030504040204" pitchFamily="34" charset="0"/>
              <a:ea typeface="Verdana" panose="020B0604030504040204" pitchFamily="34" charset="0"/>
            </a:endParaRPr>
          </a:p>
        </p:txBody>
      </p:sp>
      <p:sp>
        <p:nvSpPr>
          <p:cNvPr id="6" name="Content Placeholder 2"/>
          <p:cNvSpPr txBox="1">
            <a:spLocks/>
          </p:cNvSpPr>
          <p:nvPr/>
        </p:nvSpPr>
        <p:spPr>
          <a:xfrm>
            <a:off x="320039" y="1063365"/>
            <a:ext cx="11413156" cy="53732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
              <a:defRPr/>
            </a:pPr>
            <a:r>
              <a:rPr lang="el-GR" sz="1800" u="sng" dirty="0" smtClean="0">
                <a:solidFill>
                  <a:schemeClr val="tx1">
                    <a:lumMod val="75000"/>
                    <a:lumOff val="25000"/>
                  </a:schemeClr>
                </a:solidFill>
                <a:latin typeface="Verdana" panose="020B0604030504040204" pitchFamily="34" charset="0"/>
                <a:ea typeface="Verdana" panose="020B0604030504040204" pitchFamily="34" charset="0"/>
              </a:rPr>
              <a:t>Εκπαιδευόμενοι και Μαθητευόμενοι</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αρχικής και συνεχούς ΕΕΚ (εγγεγραμμένοι σε επιλέξιμο πρόγραμμα αρχικής ή συνεχούς ΕΕΚ)</a:t>
            </a:r>
            <a:endParaRPr lang="el-GR" sz="1800" dirty="0">
              <a:solidFill>
                <a:schemeClr val="tx1">
                  <a:lumMod val="75000"/>
                  <a:lumOff val="25000"/>
                </a:schemeClr>
              </a:solidFill>
              <a:latin typeface="Verdana" panose="020B0604030504040204" pitchFamily="34" charset="0"/>
              <a:ea typeface="Verdana" panose="020B0604030504040204" pitchFamily="34" charset="0"/>
            </a:endParaRPr>
          </a:p>
          <a:p>
            <a:pPr marL="0" indent="0">
              <a:buNone/>
              <a:defRPr/>
            </a:pPr>
            <a:endParaRPr lang="el-GR" sz="1800" dirty="0">
              <a:solidFill>
                <a:schemeClr val="tx1">
                  <a:lumMod val="75000"/>
                  <a:lumOff val="25000"/>
                </a:schemeClr>
              </a:solidFill>
              <a:latin typeface="Verdana" panose="020B0604030504040204" pitchFamily="34" charset="0"/>
              <a:ea typeface="Verdana" panose="020B060403050404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lang="el-GR" sz="1800" u="sng" dirty="0" smtClean="0">
                <a:solidFill>
                  <a:schemeClr val="tx1">
                    <a:lumMod val="75000"/>
                    <a:lumOff val="25000"/>
                  </a:schemeClr>
                </a:solidFill>
                <a:latin typeface="Verdana" panose="020B0604030504040204" pitchFamily="34" charset="0"/>
                <a:ea typeface="Verdana" panose="020B0604030504040204" pitchFamily="34" charset="0"/>
              </a:rPr>
              <a:t>Πρόσφατοι απόφοιτοι</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επιλέξιμων προγραμμάτων αρχικής ή συνεχούς ΕΕΚ, </a:t>
            </a:r>
            <a:r>
              <a:rPr lang="el-GR" sz="1800" u="sng" dirty="0" smtClean="0">
                <a:solidFill>
                  <a:schemeClr val="tx1">
                    <a:lumMod val="75000"/>
                    <a:lumOff val="25000"/>
                  </a:schemeClr>
                </a:solidFill>
                <a:latin typeface="Verdana" panose="020B0604030504040204" pitchFamily="34" charset="0"/>
                <a:ea typeface="Verdana" panose="020B0604030504040204" pitchFamily="34" charset="0"/>
              </a:rPr>
              <a:t>εντός 12 μηνών</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μετά την αποφοίτησή τους</a:t>
            </a:r>
          </a:p>
          <a:p>
            <a:pPr marL="0" marR="0" lvl="0" indent="0" algn="l" defTabSz="914400" rtl="0" eaLnBrk="1" fontAlgn="auto" latinLnBrk="0" hangingPunct="1">
              <a:lnSpc>
                <a:spcPct val="100000"/>
              </a:lnSpc>
              <a:spcBef>
                <a:spcPct val="20000"/>
              </a:spcBef>
              <a:spcAft>
                <a:spcPts val="0"/>
              </a:spcAft>
              <a:buClrTx/>
              <a:buSzTx/>
              <a:buNone/>
              <a:tabLst/>
              <a:defRPr/>
            </a:pPr>
            <a:endParaRPr lang="el-GR" sz="1800" dirty="0" smtClean="0">
              <a:solidFill>
                <a:schemeClr val="tx1">
                  <a:lumMod val="75000"/>
                  <a:lumOff val="2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ct val="20000"/>
              </a:spcBef>
              <a:spcAft>
                <a:spcPts val="0"/>
              </a:spcAft>
              <a:buClrTx/>
              <a:buSzTx/>
              <a:buNone/>
              <a:tabLst/>
              <a:defRPr/>
            </a:pPr>
            <a:endParaRPr lang="el-GR" sz="1800" dirty="0">
              <a:solidFill>
                <a:schemeClr val="tx1">
                  <a:lumMod val="75000"/>
                  <a:lumOff val="2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ct val="20000"/>
              </a:spcBef>
              <a:spcAft>
                <a:spcPts val="0"/>
              </a:spcAft>
              <a:buClrTx/>
              <a:buSzTx/>
              <a:buNone/>
              <a:tabLst/>
              <a:defRPr/>
            </a:pPr>
            <a:r>
              <a:rPr kumimoji="0" lang="el-GR" sz="1800" b="0" i="1" u="none" strike="noStrike" kern="1200" cap="none" spc="0" normalizeH="0" noProof="0" dirty="0" smtClean="0">
                <a:ln>
                  <a:noFill/>
                </a:ln>
                <a:solidFill>
                  <a:schemeClr val="tx1">
                    <a:lumMod val="75000"/>
                    <a:lumOff val="25000"/>
                  </a:schemeClr>
                </a:solidFill>
                <a:effectLst/>
                <a:uLnTx/>
                <a:uFillTx/>
                <a:latin typeface="Verdana" panose="020B0604030504040204" pitchFamily="34" charset="0"/>
                <a:ea typeface="Verdana" panose="020B0604030504040204" pitchFamily="34" charset="0"/>
              </a:rPr>
              <a:t>!  Στην περίπτωση αποφοίτων που εκτίουν τη στρατιωτική τους θητεία, η περίοδος των 12 μηνών ξεκινά να μετρά </a:t>
            </a:r>
            <a:r>
              <a:rPr lang="el-GR" sz="1800" i="1" dirty="0" smtClean="0">
                <a:solidFill>
                  <a:schemeClr val="tx1">
                    <a:lumMod val="75000"/>
                    <a:lumOff val="25000"/>
                  </a:schemeClr>
                </a:solidFill>
                <a:latin typeface="Verdana" panose="020B0604030504040204" pitchFamily="34" charset="0"/>
                <a:ea typeface="Verdana" panose="020B0604030504040204" pitchFamily="34" charset="0"/>
              </a:rPr>
              <a:t>με τη λήξη της</a:t>
            </a:r>
            <a:r>
              <a:rPr kumimoji="0" lang="el-GR" sz="1800" b="0" i="1" u="none" strike="noStrike" kern="1200" cap="none" spc="0" normalizeH="0" noProof="0" dirty="0" smtClean="0">
                <a:ln>
                  <a:noFill/>
                </a:ln>
                <a:solidFill>
                  <a:schemeClr val="tx1">
                    <a:lumMod val="75000"/>
                    <a:lumOff val="25000"/>
                  </a:schemeClr>
                </a:solidFill>
                <a:effectLst/>
                <a:uLnTx/>
                <a:uFillTx/>
                <a:latin typeface="Verdana" panose="020B0604030504040204" pitchFamily="34" charset="0"/>
                <a:ea typeface="Verdana" panose="020B0604030504040204" pitchFamily="34" charset="0"/>
              </a:rPr>
              <a:t> θητείας τους. </a:t>
            </a:r>
          </a:p>
          <a:p>
            <a:pPr marL="0" marR="0" lvl="0" indent="0" algn="l" defTabSz="914400" rtl="0" eaLnBrk="1" fontAlgn="auto" latinLnBrk="0" hangingPunct="1">
              <a:lnSpc>
                <a:spcPct val="100000"/>
              </a:lnSpc>
              <a:spcBef>
                <a:spcPct val="20000"/>
              </a:spcBef>
              <a:spcAft>
                <a:spcPts val="0"/>
              </a:spcAft>
              <a:buClrTx/>
              <a:buSzTx/>
              <a:buNone/>
              <a:tabLst/>
              <a:defRPr/>
            </a:pPr>
            <a:endParaRPr lang="el-GR" sz="1800" i="1" dirty="0">
              <a:solidFill>
                <a:schemeClr val="tx1">
                  <a:lumMod val="75000"/>
                  <a:lumOff val="2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ct val="20000"/>
              </a:spcBef>
              <a:spcAft>
                <a:spcPts val="0"/>
              </a:spcAft>
              <a:buClrTx/>
              <a:buSzTx/>
              <a:buNone/>
              <a:tabLst/>
              <a:defRPr/>
            </a:pPr>
            <a:r>
              <a:rPr kumimoji="0" lang="el-GR" sz="1800" b="0" i="1" u="none" strike="noStrike" kern="1200" cap="none" spc="0" normalizeH="0" noProof="0" dirty="0" smtClean="0">
                <a:ln>
                  <a:noFill/>
                </a:ln>
                <a:solidFill>
                  <a:schemeClr val="tx1">
                    <a:lumMod val="75000"/>
                    <a:lumOff val="25000"/>
                  </a:schemeClr>
                </a:solidFill>
                <a:effectLst/>
                <a:uLnTx/>
                <a:uFillTx/>
                <a:latin typeface="Verdana" panose="020B0604030504040204" pitchFamily="34" charset="0"/>
                <a:ea typeface="Verdana" panose="020B0604030504040204" pitchFamily="34" charset="0"/>
              </a:rPr>
              <a:t>!! Λόγω των νέων δεδομένων της πανδημίας, έχει δοθεί η δυνατότητα συμμετοχής 18 μήνες </a:t>
            </a:r>
            <a:r>
              <a:rPr kumimoji="0" lang="el-GR" sz="1800" b="0" i="1" u="none" strike="noStrike" kern="1200" cap="none" spc="0" normalizeH="0" noProof="0" dirty="0" err="1" smtClean="0">
                <a:ln>
                  <a:noFill/>
                </a:ln>
                <a:solidFill>
                  <a:schemeClr val="tx1">
                    <a:lumMod val="75000"/>
                    <a:lumOff val="25000"/>
                  </a:schemeClr>
                </a:solidFill>
                <a:effectLst/>
                <a:uLnTx/>
                <a:uFillTx/>
                <a:latin typeface="Verdana" panose="020B0604030504040204" pitchFamily="34" charset="0"/>
                <a:ea typeface="Verdana" panose="020B0604030504040204" pitchFamily="34" charset="0"/>
              </a:rPr>
              <a:t>μετ</a:t>
            </a:r>
            <a:r>
              <a:rPr lang="el-GR" sz="1800" i="1" dirty="0" smtClean="0">
                <a:solidFill>
                  <a:schemeClr val="tx1">
                    <a:lumMod val="75000"/>
                    <a:lumOff val="25000"/>
                  </a:schemeClr>
                </a:solidFill>
                <a:latin typeface="Verdana" panose="020B0604030504040204" pitchFamily="34" charset="0"/>
                <a:ea typeface="Verdana" panose="020B0604030504040204" pitchFamily="34" charset="0"/>
              </a:rPr>
              <a:t>ά την αποφοίτησή τους.</a:t>
            </a:r>
            <a:endParaRPr kumimoji="0" lang="el-GR" sz="1800" b="0" i="1" u="none" strike="noStrike" kern="1200" cap="none" spc="0" normalizeH="0" noProof="0" dirty="0" smtClean="0">
              <a:ln>
                <a:noFill/>
              </a:ln>
              <a:solidFill>
                <a:schemeClr val="tx1">
                  <a:lumMod val="75000"/>
                  <a:lumOff val="25000"/>
                </a:schemeClr>
              </a:solidFill>
              <a:effectLst/>
              <a:uLnTx/>
              <a:uFillTx/>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ct val="20000"/>
              </a:spcBef>
              <a:spcAft>
                <a:spcPts val="0"/>
              </a:spcAft>
              <a:buClrTx/>
              <a:buSzTx/>
              <a:buNone/>
              <a:tabLst/>
              <a:defRPr/>
            </a:pPr>
            <a:endParaRPr lang="el-GR" sz="1700" i="1" baseline="0" dirty="0" smtClean="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None/>
              <a:tabLst/>
              <a:defRPr/>
            </a:pPr>
            <a:endParaRPr lang="el-GR" sz="1700" i="1" baseline="0"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a:ln>
                <a:noFill/>
              </a:ln>
              <a:solidFill>
                <a:sysClr val="windowText" lastClr="000000"/>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098093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60190"/>
            <a:ext cx="10198629" cy="523220"/>
          </a:xfrm>
          <a:prstGeom prst="rect">
            <a:avLst/>
          </a:prstGeom>
          <a:noFill/>
        </p:spPr>
        <p:txBody>
          <a:bodyPr wrap="square" rtlCol="0">
            <a:spAutoFit/>
          </a:bodyPr>
          <a:lstStyle/>
          <a:p>
            <a:pPr algn="ctr"/>
            <a:r>
              <a:rPr lang="el-GR" sz="2800" dirty="0" smtClean="0">
                <a:solidFill>
                  <a:schemeClr val="bg1"/>
                </a:solidFill>
                <a:latin typeface="Verdana" panose="020B0604030504040204" pitchFamily="34" charset="0"/>
                <a:ea typeface="Verdana" panose="020B0604030504040204" pitchFamily="34" charset="0"/>
              </a:rPr>
              <a:t>Επιλέξιμες Δραστηριότητες Κινητικότητας Προσωπικού</a:t>
            </a:r>
            <a:endParaRPr lang="en-GB" sz="28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967843"/>
            <a:ext cx="10593363" cy="632481"/>
          </a:xfrm>
          <a:prstGeom prst="rect">
            <a:avLst/>
          </a:prstGeom>
        </p:spPr>
        <p:txBody>
          <a:bodyPr wrap="square">
            <a:spAutoFit/>
          </a:bodyPr>
          <a:lstStyle/>
          <a:p>
            <a:pPr marL="0" lvl="1" defTabSz="1061355">
              <a:lnSpc>
                <a:spcPct val="90000"/>
              </a:lnSpc>
              <a:spcBef>
                <a:spcPct val="0"/>
              </a:spcBef>
              <a:spcAft>
                <a:spcPct val="15000"/>
              </a:spcAft>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4" name="Content Placeholder 4"/>
          <p:cNvGraphicFramePr>
            <a:graphicFrameLocks/>
          </p:cNvGraphicFramePr>
          <p:nvPr>
            <p:extLst>
              <p:ext uri="{D42A27DB-BD31-4B8C-83A1-F6EECF244321}">
                <p14:modId xmlns:p14="http://schemas.microsoft.com/office/powerpoint/2010/main" val="4160206357"/>
              </p:ext>
            </p:extLst>
          </p:nvPr>
        </p:nvGraphicFramePr>
        <p:xfrm>
          <a:off x="1845699" y="991729"/>
          <a:ext cx="8352929" cy="2291080"/>
        </p:xfrm>
        <a:graphic>
          <a:graphicData uri="http://schemas.openxmlformats.org/drawingml/2006/table">
            <a:tbl>
              <a:tblPr firstRow="1" bandRow="1">
                <a:tableStyleId>{93296810-A885-4BE3-A3E7-6D5BEEA58F35}</a:tableStyleId>
              </a:tblPr>
              <a:tblGrid>
                <a:gridCol w="864096">
                  <a:extLst>
                    <a:ext uri="{9D8B030D-6E8A-4147-A177-3AD203B41FA5}">
                      <a16:colId xmlns:a16="http://schemas.microsoft.com/office/drawing/2014/main" val="20000"/>
                    </a:ext>
                  </a:extLst>
                </a:gridCol>
                <a:gridCol w="3157605">
                  <a:extLst>
                    <a:ext uri="{9D8B030D-6E8A-4147-A177-3AD203B41FA5}">
                      <a16:colId xmlns:a16="http://schemas.microsoft.com/office/drawing/2014/main" val="20001"/>
                    </a:ext>
                  </a:extLst>
                </a:gridCol>
                <a:gridCol w="4331228">
                  <a:extLst>
                    <a:ext uri="{9D8B030D-6E8A-4147-A177-3AD203B41FA5}">
                      <a16:colId xmlns:a16="http://schemas.microsoft.com/office/drawing/2014/main" val="20002"/>
                    </a:ext>
                  </a:extLst>
                </a:gridCol>
              </a:tblGrid>
              <a:tr h="370840">
                <a:tc>
                  <a:txBody>
                    <a:bodyPr/>
                    <a:lstStyle/>
                    <a:p>
                      <a:endParaRPr lang="en-US" dirty="0">
                        <a:latin typeface="Verdana" panose="020B0604030504040204" pitchFamily="34" charset="0"/>
                        <a:ea typeface="Verdana" panose="020B060403050404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Δραστηριότητα</a:t>
                      </a:r>
                      <a:endParaRPr lang="en-US" sz="1800" kern="1200" dirty="0" smtClean="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txBody>
                  <a:tcPr anchor="ctr"/>
                </a:tc>
                <a:tc>
                  <a:txBody>
                    <a:bodyPr/>
                    <a:lstStyle/>
                    <a:p>
                      <a:pPr marL="0" algn="ctr" defTabSz="914400" rtl="0" eaLnBrk="1" latinLnBrk="0" hangingPunct="1"/>
                      <a:r>
                        <a:rPr lang="el-GR" sz="1800" kern="1200" dirty="0" smtClean="0">
                          <a:solidFill>
                            <a:schemeClr val="bg1"/>
                          </a:solidFill>
                          <a:latin typeface="Verdana" panose="020B0604030504040204" pitchFamily="34" charset="0"/>
                          <a:ea typeface="Verdana" panose="020B0604030504040204" pitchFamily="34" charset="0"/>
                          <a:cs typeface="+mn-cs"/>
                        </a:rPr>
                        <a:t>Διάρκεια</a:t>
                      </a:r>
                      <a:endParaRPr lang="en-US" sz="1800" kern="1200" dirty="0">
                        <a:solidFill>
                          <a:schemeClr val="bg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0"/>
                  </a:ext>
                </a:extLst>
              </a:tr>
              <a:tr h="37084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Εξερχόμενες Κινητικότητες</a:t>
                      </a:r>
                      <a:endParaRPr lang="en-US" sz="1800" kern="1200" dirty="0">
                        <a:solidFill>
                          <a:srgbClr val="FF0000"/>
                        </a:solidFill>
                        <a:latin typeface="Verdana" panose="020B0604030504040204" pitchFamily="34" charset="0"/>
                        <a:ea typeface="Verdana" panose="020B0604030504040204" pitchFamily="34" charset="0"/>
                        <a:cs typeface="+mn-cs"/>
                      </a:endParaRPr>
                    </a:p>
                  </a:txBody>
                  <a:tcPr vert="vert27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Συμμετοχή</a:t>
                      </a:r>
                      <a:r>
                        <a:rPr lang="el-GR" sz="1800" kern="1200" baseline="0" dirty="0" smtClean="0">
                          <a:latin typeface="Verdana" panose="020B0604030504040204" pitchFamily="34" charset="0"/>
                          <a:ea typeface="Verdana" panose="020B0604030504040204" pitchFamily="34" charset="0"/>
                        </a:rPr>
                        <a:t> σε σεμινάρια επιμόρφωσης</a:t>
                      </a:r>
                      <a:endParaRPr lang="en-US" sz="18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a:t>
                      </a:r>
                      <a:r>
                        <a:rPr lang="el-GR" sz="1600" kern="1200" baseline="0" dirty="0" smtClean="0">
                          <a:latin typeface="Verdana" panose="020B0604030504040204" pitchFamily="34" charset="0"/>
                          <a:ea typeface="Verdana" panose="020B0604030504040204" pitchFamily="34" charset="0"/>
                        </a:rPr>
                        <a:t> – 30 ημέρες</a:t>
                      </a:r>
                      <a:r>
                        <a:rPr lang="en-US" sz="1600" kern="1200" baseline="0" dirty="0" smtClean="0">
                          <a:latin typeface="Verdana" panose="020B0604030504040204" pitchFamily="34" charset="0"/>
                          <a:ea typeface="Verdana" panose="020B0604030504040204" pitchFamily="34" charset="0"/>
                        </a:rPr>
                        <a:t>* (max 10 </a:t>
                      </a:r>
                      <a:r>
                        <a:rPr lang="el-GR" sz="1600" kern="1200" baseline="0" dirty="0" smtClean="0">
                          <a:latin typeface="Verdana" panose="020B0604030504040204" pitchFamily="34" charset="0"/>
                          <a:ea typeface="Verdana" panose="020B0604030504040204" pitchFamily="34" charset="0"/>
                        </a:rPr>
                        <a:t>ημέρες Δίδακτρα Σεμιναρίων</a:t>
                      </a:r>
                      <a:r>
                        <a:rPr lang="en-US" sz="1600" kern="1200" baseline="0" dirty="0" smtClean="0">
                          <a:latin typeface="Verdana" panose="020B0604030504040204" pitchFamily="34" charset="0"/>
                          <a:ea typeface="Verdana" panose="020B0604030504040204" pitchFamily="34" charset="0"/>
                        </a:rPr>
                        <a:t>)</a:t>
                      </a:r>
                      <a:endParaRPr lang="en-US" sz="1600" b="1" kern="1200" dirty="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1"/>
                  </a:ext>
                </a:extLst>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Century Gothic" panose="020B0502020202020204"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Άσκηση καθηκόντων διδασκαλίας</a:t>
                      </a:r>
                      <a:endParaRPr lang="en-US" sz="1800" kern="1200" dirty="0" smtClean="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 –</a:t>
                      </a:r>
                      <a:r>
                        <a:rPr lang="el-GR" sz="1600" kern="1200" baseline="0" dirty="0" smtClean="0">
                          <a:latin typeface="Verdana" panose="020B0604030504040204" pitchFamily="34" charset="0"/>
                          <a:ea typeface="Verdana" panose="020B0604030504040204" pitchFamily="34" charset="0"/>
                        </a:rPr>
                        <a:t> 365 ημέρες</a:t>
                      </a:r>
                      <a:r>
                        <a:rPr lang="en-US" sz="1600" kern="1200" baseline="0" dirty="0" smtClean="0">
                          <a:latin typeface="Verdana" panose="020B0604030504040204" pitchFamily="34" charset="0"/>
                          <a:ea typeface="Verdana" panose="020B0604030504040204" pitchFamily="34" charset="0"/>
                        </a:rPr>
                        <a:t>*</a:t>
                      </a:r>
                      <a:endParaRPr lang="en-US" sz="1600" b="1" kern="1200" dirty="0">
                        <a:solidFill>
                          <a:schemeClr val="dk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2"/>
                  </a:ext>
                </a:extLst>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Century Gothic" panose="020B0502020202020204"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latin typeface="Verdana" panose="020B0604030504040204" pitchFamily="34" charset="0"/>
                          <a:ea typeface="Verdana" panose="020B0604030504040204" pitchFamily="34" charset="0"/>
                        </a:rPr>
                        <a:t>Job</a:t>
                      </a:r>
                      <a:r>
                        <a:rPr lang="en-US" sz="1800" kern="1200" baseline="0" dirty="0" smtClean="0">
                          <a:latin typeface="Verdana" panose="020B0604030504040204" pitchFamily="34" charset="0"/>
                          <a:ea typeface="Verdana" panose="020B0604030504040204" pitchFamily="34" charset="0"/>
                        </a:rPr>
                        <a:t> shadowing</a:t>
                      </a:r>
                      <a:endParaRPr lang="en-US" sz="18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a:t>
                      </a:r>
                      <a:r>
                        <a:rPr lang="el-GR" sz="1600" kern="1200" baseline="0" dirty="0" smtClean="0">
                          <a:latin typeface="Verdana" panose="020B0604030504040204" pitchFamily="34" charset="0"/>
                          <a:ea typeface="Verdana" panose="020B0604030504040204" pitchFamily="34" charset="0"/>
                        </a:rPr>
                        <a:t> – </a:t>
                      </a:r>
                      <a:r>
                        <a:rPr lang="en-US" sz="1600" kern="1200" baseline="0" dirty="0" smtClean="0">
                          <a:latin typeface="Verdana" panose="020B0604030504040204" pitchFamily="34" charset="0"/>
                          <a:ea typeface="Verdana" panose="020B0604030504040204" pitchFamily="34" charset="0"/>
                        </a:rPr>
                        <a:t>6</a:t>
                      </a:r>
                      <a:r>
                        <a:rPr lang="el-GR" sz="1600" kern="1200" baseline="0" dirty="0" smtClean="0">
                          <a:latin typeface="Verdana" panose="020B0604030504040204" pitchFamily="34" charset="0"/>
                          <a:ea typeface="Verdana" panose="020B0604030504040204" pitchFamily="34" charset="0"/>
                        </a:rPr>
                        <a:t>0 ημέρες</a:t>
                      </a:r>
                      <a:r>
                        <a:rPr lang="en-US" sz="1600" kern="1200" baseline="0" dirty="0" smtClean="0">
                          <a:latin typeface="Verdana" panose="020B0604030504040204" pitchFamily="34" charset="0"/>
                          <a:ea typeface="Verdana" panose="020B0604030504040204" pitchFamily="34" charset="0"/>
                        </a:rPr>
                        <a:t>*</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3"/>
                  </a:ext>
                </a:extLst>
              </a:tr>
            </a:tbl>
          </a:graphicData>
        </a:graphic>
      </p:graphicFrame>
      <p:sp>
        <p:nvSpPr>
          <p:cNvPr id="5" name="Rectangle 4"/>
          <p:cNvSpPr/>
          <p:nvPr/>
        </p:nvSpPr>
        <p:spPr>
          <a:xfrm>
            <a:off x="2081299" y="3875361"/>
            <a:ext cx="7881730" cy="923330"/>
          </a:xfrm>
          <a:prstGeom prst="rect">
            <a:avLst/>
          </a:prstGeom>
          <a:solidFill>
            <a:schemeClr val="accent6">
              <a:lumMod val="75000"/>
            </a:schemeClr>
          </a:solidFill>
        </p:spPr>
        <p:txBody>
          <a:bodyPr wrap="square">
            <a:spAutoFit/>
          </a:bodyPr>
          <a:lstStyle/>
          <a:p>
            <a:pPr algn="ctr"/>
            <a:r>
              <a:rPr lang="el-GR" dirty="0">
                <a:solidFill>
                  <a:schemeClr val="dk1"/>
                </a:solidFill>
                <a:latin typeface="Verdana" panose="020B0604030504040204" pitchFamily="34" charset="0"/>
                <a:ea typeface="Verdana" panose="020B0604030504040204" pitchFamily="34" charset="0"/>
              </a:rPr>
              <a:t>Ο οργανισμός θα πρέπει να είναι σε θέση να αποδείξει τη σχέση του με το προσωπικό που συμμετέχει σε κινητικότητες </a:t>
            </a:r>
            <a:endParaRPr lang="el-GR" dirty="0" smtClean="0">
              <a:solidFill>
                <a:schemeClr val="dk1"/>
              </a:solidFill>
              <a:latin typeface="Verdana" panose="020B0604030504040204" pitchFamily="34" charset="0"/>
              <a:ea typeface="Verdana" panose="020B0604030504040204" pitchFamily="34" charset="0"/>
            </a:endParaRPr>
          </a:p>
          <a:p>
            <a:pPr algn="ctr"/>
            <a:r>
              <a:rPr lang="el-GR" dirty="0" smtClean="0">
                <a:solidFill>
                  <a:schemeClr val="dk1"/>
                </a:solidFill>
                <a:latin typeface="Verdana" panose="020B0604030504040204" pitchFamily="34" charset="0"/>
                <a:ea typeface="Verdana" panose="020B0604030504040204" pitchFamily="34" charset="0"/>
              </a:rPr>
              <a:t>(</a:t>
            </a:r>
            <a:r>
              <a:rPr lang="en-US" dirty="0">
                <a:solidFill>
                  <a:schemeClr val="dk1"/>
                </a:solidFill>
                <a:latin typeface="Verdana" panose="020B0604030504040204" pitchFamily="34" charset="0"/>
                <a:ea typeface="Verdana" panose="020B0604030504040204" pitchFamily="34" charset="0"/>
              </a:rPr>
              <a:t>payroll/</a:t>
            </a:r>
            <a:r>
              <a:rPr lang="el-GR" dirty="0">
                <a:solidFill>
                  <a:schemeClr val="dk1"/>
                </a:solidFill>
                <a:latin typeface="Verdana" panose="020B0604030504040204" pitchFamily="34" charset="0"/>
                <a:ea typeface="Verdana" panose="020B0604030504040204" pitchFamily="34" charset="0"/>
              </a:rPr>
              <a:t>συμβόλαιο</a:t>
            </a:r>
            <a:r>
              <a:rPr lang="en-US" dirty="0">
                <a:solidFill>
                  <a:schemeClr val="dk1"/>
                </a:solidFill>
                <a:latin typeface="Verdana" panose="020B0604030504040204" pitchFamily="34" charset="0"/>
                <a:ea typeface="Verdana" panose="020B0604030504040204" pitchFamily="34" charset="0"/>
              </a:rPr>
              <a:t> </a:t>
            </a:r>
            <a:r>
              <a:rPr lang="el-GR" dirty="0" err="1">
                <a:solidFill>
                  <a:schemeClr val="dk1"/>
                </a:solidFill>
                <a:latin typeface="Verdana" panose="020B0604030504040204" pitchFamily="34" charset="0"/>
                <a:ea typeface="Verdana" panose="020B0604030504040204" pitchFamily="34" charset="0"/>
              </a:rPr>
              <a:t>εργοδότησης</a:t>
            </a:r>
            <a:r>
              <a:rPr lang="en-US" dirty="0">
                <a:solidFill>
                  <a:schemeClr val="dk1"/>
                </a:solidFill>
                <a:latin typeface="Verdana" panose="020B0604030504040204" pitchFamily="34" charset="0"/>
                <a:ea typeface="Verdana" panose="020B0604030504040204" pitchFamily="34" charset="0"/>
              </a:rPr>
              <a:t> </a:t>
            </a:r>
            <a:r>
              <a:rPr lang="el-GR" dirty="0">
                <a:solidFill>
                  <a:schemeClr val="dk1"/>
                </a:solidFill>
                <a:latin typeface="Verdana" panose="020B0604030504040204" pitchFamily="34" charset="0"/>
                <a:ea typeface="Verdana" panose="020B0604030504040204" pitchFamily="34" charset="0"/>
              </a:rPr>
              <a:t>κτλ.)</a:t>
            </a:r>
            <a:endParaRPr lang="en-US" dirty="0">
              <a:solidFill>
                <a:schemeClr val="dk1"/>
              </a:solidFill>
              <a:latin typeface="Verdana" panose="020B0604030504040204" pitchFamily="34" charset="0"/>
              <a:ea typeface="Verdana" panose="020B0604030504040204" pitchFamily="34" charset="0"/>
            </a:endParaRPr>
          </a:p>
        </p:txBody>
      </p:sp>
      <p:sp>
        <p:nvSpPr>
          <p:cNvPr id="6" name="TextBox 5"/>
          <p:cNvSpPr txBox="1"/>
          <p:nvPr/>
        </p:nvSpPr>
        <p:spPr>
          <a:xfrm>
            <a:off x="2313752" y="4886515"/>
            <a:ext cx="7416824" cy="461665"/>
          </a:xfrm>
          <a:prstGeom prst="rect">
            <a:avLst/>
          </a:prstGeom>
          <a:solidFill>
            <a:schemeClr val="accent6">
              <a:lumMod val="60000"/>
              <a:lumOff val="40000"/>
            </a:schemeClr>
          </a:solidFill>
        </p:spPr>
        <p:txBody>
          <a:bodyPr wrap="square" rtlCol="0">
            <a:spAutoFit/>
          </a:bodyPr>
          <a:lstStyle/>
          <a:p>
            <a:pPr algn="ctr"/>
            <a:r>
              <a:rPr lang="en-US" sz="1200" dirty="0">
                <a:solidFill>
                  <a:schemeClr val="dk1"/>
                </a:solidFill>
                <a:latin typeface="Verdana" panose="020B0604030504040204" pitchFamily="34" charset="0"/>
                <a:ea typeface="Verdana" panose="020B0604030504040204" pitchFamily="34" charset="0"/>
              </a:rPr>
              <a:t>* </a:t>
            </a:r>
            <a:r>
              <a:rPr lang="el-GR" sz="1200" dirty="0">
                <a:solidFill>
                  <a:schemeClr val="dk1"/>
                </a:solidFill>
                <a:latin typeface="Verdana" panose="020B0604030504040204" pitchFamily="34" charset="0"/>
                <a:ea typeface="Verdana" panose="020B0604030504040204" pitchFamily="34" charset="0"/>
              </a:rPr>
              <a:t>Διάρκεια φυσικής κινητικότητας. Οι δραστηριότητες μπορούν σε όλες τις περιπτώσεις να </a:t>
            </a:r>
            <a:r>
              <a:rPr lang="el-GR" sz="1200" dirty="0" smtClean="0">
                <a:solidFill>
                  <a:schemeClr val="dk1"/>
                </a:solidFill>
                <a:latin typeface="Verdana" panose="020B0604030504040204" pitchFamily="34" charset="0"/>
                <a:ea typeface="Verdana" panose="020B0604030504040204" pitchFamily="34" charset="0"/>
              </a:rPr>
              <a:t>συνδυαστούν </a:t>
            </a:r>
            <a:r>
              <a:rPr lang="el-GR" sz="1200" dirty="0">
                <a:solidFill>
                  <a:schemeClr val="dk1"/>
                </a:solidFill>
                <a:latin typeface="Verdana" panose="020B0604030504040204" pitchFamily="34" charset="0"/>
                <a:ea typeface="Verdana" panose="020B0604030504040204" pitchFamily="34" charset="0"/>
              </a:rPr>
              <a:t>με επιπλέον διαδικτυακές δραστηριότητες (</a:t>
            </a:r>
            <a:r>
              <a:rPr lang="en-US" sz="1200" dirty="0">
                <a:solidFill>
                  <a:schemeClr val="dk1"/>
                </a:solidFill>
                <a:latin typeface="Verdana" panose="020B0604030504040204" pitchFamily="34" charset="0"/>
                <a:ea typeface="Verdana" panose="020B0604030504040204" pitchFamily="34" charset="0"/>
              </a:rPr>
              <a:t>“blended activities”)</a:t>
            </a:r>
          </a:p>
        </p:txBody>
      </p:sp>
      <p:sp>
        <p:nvSpPr>
          <p:cNvPr id="7" name="Rectangle 6"/>
          <p:cNvSpPr/>
          <p:nvPr/>
        </p:nvSpPr>
        <p:spPr>
          <a:xfrm>
            <a:off x="1683380" y="5579013"/>
            <a:ext cx="8677568" cy="1077218"/>
          </a:xfrm>
          <a:prstGeom prst="rect">
            <a:avLst/>
          </a:prstGeom>
        </p:spPr>
        <p:txBody>
          <a:bodyPr wrap="square">
            <a:spAutoFit/>
          </a:bodyPr>
          <a:lstStyle/>
          <a:p>
            <a:pPr marL="357188" lvl="0" indent="-357188" algn="ctr">
              <a:buNone/>
              <a:defRPr/>
            </a:pPr>
            <a:r>
              <a:rPr lang="en-US" sz="1600" i="1" dirty="0" smtClean="0">
                <a:solidFill>
                  <a:sysClr val="windowText" lastClr="000000"/>
                </a:solidFill>
                <a:latin typeface="Verdana" panose="020B0604030504040204" pitchFamily="34" charset="0"/>
                <a:ea typeface="Verdana" panose="020B0604030504040204" pitchFamily="34" charset="0"/>
              </a:rPr>
              <a:t>! </a:t>
            </a:r>
            <a:r>
              <a:rPr lang="el-GR" sz="1600" i="1" dirty="0" smtClean="0">
                <a:solidFill>
                  <a:sysClr val="windowText" lastClr="000000"/>
                </a:solidFill>
                <a:latin typeface="Verdana" panose="020B0604030504040204" pitchFamily="34" charset="0"/>
                <a:ea typeface="Verdana" panose="020B0604030504040204" pitchFamily="34" charset="0"/>
              </a:rPr>
              <a:t>Η </a:t>
            </a:r>
            <a:r>
              <a:rPr lang="el-GR" sz="1600" i="1" dirty="0">
                <a:solidFill>
                  <a:sysClr val="windowText" lastClr="000000"/>
                </a:solidFill>
                <a:latin typeface="Verdana" panose="020B0604030504040204" pitchFamily="34" charset="0"/>
                <a:ea typeface="Verdana" panose="020B0604030504040204" pitchFamily="34" charset="0"/>
              </a:rPr>
              <a:t>επιλογή των σεμιναρίων και των εκπαιδεύσεων είναι αποκλειστική ευθύνη του   </a:t>
            </a:r>
            <a:r>
              <a:rPr lang="el-GR" sz="1600" i="1" dirty="0" err="1">
                <a:solidFill>
                  <a:sysClr val="windowText" lastClr="000000"/>
                </a:solidFill>
                <a:latin typeface="Verdana" panose="020B0604030504040204" pitchFamily="34" charset="0"/>
                <a:ea typeface="Verdana" panose="020B0604030504040204" pitchFamily="34" charset="0"/>
              </a:rPr>
              <a:t>αιτητή</a:t>
            </a:r>
            <a:r>
              <a:rPr lang="el-GR" sz="1600" i="1" dirty="0">
                <a:solidFill>
                  <a:sysClr val="windowText" lastClr="000000"/>
                </a:solidFill>
                <a:latin typeface="Verdana" panose="020B0604030504040204" pitchFamily="34" charset="0"/>
                <a:ea typeface="Verdana" panose="020B0604030504040204" pitchFamily="34" charset="0"/>
              </a:rPr>
              <a:t>. Εντούτοις, </a:t>
            </a:r>
            <a:r>
              <a:rPr lang="el-GR" sz="1600" i="1" dirty="0">
                <a:solidFill>
                  <a:sysClr val="windowText" lastClr="000000"/>
                </a:solidFill>
                <a:latin typeface="Verdana" panose="020B0604030504040204" pitchFamily="34" charset="0"/>
                <a:ea typeface="Verdana" panose="020B0604030504040204" pitchFamily="34" charset="0"/>
                <a:hlinkClick r:id="rId3"/>
              </a:rPr>
              <a:t>ειδικά σχεδιασμένα πρότυπα ποιότητας</a:t>
            </a:r>
            <a:r>
              <a:rPr lang="el-GR" sz="1600" i="1" dirty="0">
                <a:solidFill>
                  <a:sysClr val="windowText" lastClr="000000"/>
                </a:solidFill>
                <a:latin typeface="Verdana" panose="020B0604030504040204" pitchFamily="34" charset="0"/>
                <a:ea typeface="Verdana" panose="020B0604030504040204" pitchFamily="34" charset="0"/>
              </a:rPr>
              <a:t> βοηθούν τους </a:t>
            </a:r>
            <a:r>
              <a:rPr lang="el-GR" sz="1600" i="1" dirty="0" err="1">
                <a:solidFill>
                  <a:sysClr val="windowText" lastClr="000000"/>
                </a:solidFill>
                <a:latin typeface="Verdana" panose="020B0604030504040204" pitchFamily="34" charset="0"/>
                <a:ea typeface="Verdana" panose="020B0604030504040204" pitchFamily="34" charset="0"/>
              </a:rPr>
              <a:t>αιτητές</a:t>
            </a:r>
            <a:r>
              <a:rPr lang="el-GR" sz="1600" i="1" dirty="0">
                <a:solidFill>
                  <a:sysClr val="windowText" lastClr="000000"/>
                </a:solidFill>
                <a:latin typeface="Verdana" panose="020B0604030504040204" pitchFamily="34" charset="0"/>
                <a:ea typeface="Verdana" panose="020B0604030504040204" pitchFamily="34" charset="0"/>
              </a:rPr>
              <a:t> </a:t>
            </a:r>
          </a:p>
          <a:p>
            <a:pPr marL="357188" lvl="0" indent="0" algn="ctr">
              <a:buNone/>
              <a:defRPr/>
            </a:pPr>
            <a:r>
              <a:rPr lang="el-GR" sz="1600" i="1" dirty="0">
                <a:solidFill>
                  <a:sysClr val="windowText" lastClr="000000"/>
                </a:solidFill>
                <a:latin typeface="Verdana" panose="020B0604030504040204" pitchFamily="34" charset="0"/>
                <a:ea typeface="Verdana" panose="020B0604030504040204" pitchFamily="34" charset="0"/>
              </a:rPr>
              <a:t>να επιλέξουν τους κατάλληλους </a:t>
            </a:r>
            <a:r>
              <a:rPr lang="el-GR" sz="1600" i="1" dirty="0" err="1">
                <a:solidFill>
                  <a:sysClr val="windowText" lastClr="000000"/>
                </a:solidFill>
                <a:latin typeface="Verdana" panose="020B0604030504040204" pitchFamily="34" charset="0"/>
                <a:ea typeface="Verdana" panose="020B0604030504040204" pitchFamily="34" charset="0"/>
              </a:rPr>
              <a:t>παρόχους</a:t>
            </a:r>
            <a:r>
              <a:rPr lang="el-GR" sz="1600" i="1" dirty="0">
                <a:solidFill>
                  <a:sysClr val="windowText" lastClr="000000"/>
                </a:solidFill>
                <a:latin typeface="Verdana" panose="020B0604030504040204" pitchFamily="34" charset="0"/>
                <a:ea typeface="Verdana" panose="020B0604030504040204" pitchFamily="34" charset="0"/>
              </a:rPr>
              <a:t> τέτοιων σεμιναρίων και εκπαιδεύσεων</a:t>
            </a:r>
          </a:p>
        </p:txBody>
      </p:sp>
    </p:spTree>
    <p:extLst>
      <p:ext uri="{BB962C8B-B14F-4D97-AF65-F5344CB8AC3E}">
        <p14:creationId xmlns:p14="http://schemas.microsoft.com/office/powerpoint/2010/main" val="2044371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 y="60190"/>
            <a:ext cx="12095923"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Επιλέξιμες Δραστηριότητες Κινητικότητας Εκπαιδευομένων</a:t>
            </a:r>
            <a:endParaRPr lang="en-GB" sz="28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967843"/>
            <a:ext cx="10593363" cy="632481"/>
          </a:xfrm>
          <a:prstGeom prst="rect">
            <a:avLst/>
          </a:prstGeom>
        </p:spPr>
        <p:txBody>
          <a:bodyPr wrap="square">
            <a:spAutoFit/>
          </a:bodyPr>
          <a:lstStyle/>
          <a:p>
            <a:pPr marL="0" lvl="1" defTabSz="1061355">
              <a:lnSpc>
                <a:spcPct val="90000"/>
              </a:lnSpc>
              <a:spcBef>
                <a:spcPct val="0"/>
              </a:spcBef>
              <a:spcAft>
                <a:spcPct val="15000"/>
              </a:spcAft>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7" name="Content Placeholder 4"/>
          <p:cNvGraphicFramePr>
            <a:graphicFrameLocks/>
          </p:cNvGraphicFramePr>
          <p:nvPr>
            <p:extLst>
              <p:ext uri="{D42A27DB-BD31-4B8C-83A1-F6EECF244321}">
                <p14:modId xmlns:p14="http://schemas.microsoft.com/office/powerpoint/2010/main" val="1213122176"/>
              </p:ext>
            </p:extLst>
          </p:nvPr>
        </p:nvGraphicFramePr>
        <p:xfrm>
          <a:off x="1701681" y="741519"/>
          <a:ext cx="8799169" cy="2791832"/>
        </p:xfrm>
        <a:graphic>
          <a:graphicData uri="http://schemas.openxmlformats.org/drawingml/2006/table">
            <a:tbl>
              <a:tblPr firstRow="1" bandRow="1">
                <a:tableStyleId>{93296810-A885-4BE3-A3E7-6D5BEEA58F35}</a:tableStyleId>
              </a:tblPr>
              <a:tblGrid>
                <a:gridCol w="451238">
                  <a:extLst>
                    <a:ext uri="{9D8B030D-6E8A-4147-A177-3AD203B41FA5}">
                      <a16:colId xmlns:a16="http://schemas.microsoft.com/office/drawing/2014/main" val="20000"/>
                    </a:ext>
                  </a:extLst>
                </a:gridCol>
                <a:gridCol w="5586349">
                  <a:extLst>
                    <a:ext uri="{9D8B030D-6E8A-4147-A177-3AD203B41FA5}">
                      <a16:colId xmlns:a16="http://schemas.microsoft.com/office/drawing/2014/main" val="20001"/>
                    </a:ext>
                  </a:extLst>
                </a:gridCol>
                <a:gridCol w="2761582">
                  <a:extLst>
                    <a:ext uri="{9D8B030D-6E8A-4147-A177-3AD203B41FA5}">
                      <a16:colId xmlns:a16="http://schemas.microsoft.com/office/drawing/2014/main" val="20003"/>
                    </a:ext>
                  </a:extLst>
                </a:gridCol>
              </a:tblGrid>
              <a:tr h="648072">
                <a:tc>
                  <a:txBody>
                    <a:bodyPr/>
                    <a:lstStyle/>
                    <a:p>
                      <a:endParaRPr lang="en-US" dirty="0">
                        <a:latin typeface="Verdana" panose="020B0604030504040204" pitchFamily="34" charset="0"/>
                        <a:ea typeface="Verdana" panose="020B0604030504040204" pitchFamily="34" charset="0"/>
                      </a:endParaRPr>
                    </a:p>
                  </a:txBody>
                  <a:tcPr/>
                </a:tc>
                <a:tc>
                  <a:txBody>
                    <a:bodyPr/>
                    <a:lstStyle/>
                    <a:p>
                      <a:pPr marL="0" algn="ctr" defTabSz="914400" rtl="0" eaLnBrk="1" latinLnBrk="0" hangingPunct="1"/>
                      <a:r>
                        <a:rPr lang="el-GR" sz="1800" kern="1200" dirty="0" smtClean="0">
                          <a:latin typeface="Verdana" panose="020B0604030504040204" pitchFamily="34" charset="0"/>
                          <a:ea typeface="Verdana" panose="020B0604030504040204" pitchFamily="34" charset="0"/>
                        </a:rPr>
                        <a:t>Δραστηριότητα</a:t>
                      </a:r>
                      <a:endParaRPr lang="en-US" sz="1800" b="1" kern="1200" dirty="0">
                        <a:solidFill>
                          <a:schemeClr val="bg1"/>
                        </a:solidFill>
                        <a:latin typeface="Verdana" panose="020B0604030504040204" pitchFamily="34" charset="0"/>
                        <a:ea typeface="Verdana" panose="020B0604030504040204" pitchFamily="34" charset="0"/>
                        <a:cs typeface="+mn-cs"/>
                      </a:endParaRPr>
                    </a:p>
                  </a:txBody>
                  <a:tcPr anchor="ctr"/>
                </a:tc>
                <a:tc>
                  <a:txBody>
                    <a:bodyPr/>
                    <a:lstStyle/>
                    <a:p>
                      <a:pPr marL="0" algn="ctr" defTabSz="914400" rtl="0" eaLnBrk="1" latinLnBrk="0" hangingPunct="1"/>
                      <a:r>
                        <a:rPr lang="el-GR" sz="1800" kern="1200" dirty="0" smtClean="0">
                          <a:solidFill>
                            <a:schemeClr val="lt1"/>
                          </a:solidFill>
                          <a:latin typeface="Verdana" panose="020B0604030504040204" pitchFamily="34" charset="0"/>
                          <a:ea typeface="Verdana" panose="020B0604030504040204" pitchFamily="34" charset="0"/>
                          <a:cs typeface="+mn-cs"/>
                        </a:rPr>
                        <a:t>Διάρκεια</a:t>
                      </a:r>
                      <a:endParaRPr lang="en-US" sz="1800" kern="1200" dirty="0">
                        <a:solidFill>
                          <a:schemeClr val="bg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0"/>
                  </a:ext>
                </a:extLst>
              </a:tr>
              <a:tr h="74168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Εξερχόμενες Κινητικότητες</a:t>
                      </a:r>
                      <a:endParaRPr lang="en-US" sz="1600" kern="1200" dirty="0">
                        <a:solidFill>
                          <a:srgbClr val="FF0000"/>
                        </a:solidFill>
                        <a:latin typeface="Verdana" panose="020B0604030504040204" pitchFamily="34" charset="0"/>
                        <a:ea typeface="Verdana" panose="020B0604030504040204" pitchFamily="34" charset="0"/>
                        <a:cs typeface="+mn-cs"/>
                      </a:endParaRPr>
                    </a:p>
                  </a:txBody>
                  <a:tcPr vert="vert27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Συμμετοχή σε διαγωνισμούς δεξιοτήτων</a:t>
                      </a:r>
                      <a:endParaRPr lang="en-US" sz="1600" kern="1200" dirty="0" smtClean="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1 – 10 ημέρες*</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1"/>
                  </a:ext>
                </a:extLst>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Century Gothic" panose="020B0502020202020204"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Συμμετοχή</a:t>
                      </a:r>
                      <a:r>
                        <a:rPr lang="el-GR" sz="1600" kern="1200" baseline="0" dirty="0" smtClean="0">
                          <a:latin typeface="Verdana" panose="020B0604030504040204" pitchFamily="34" charset="0"/>
                          <a:ea typeface="Verdana" panose="020B0604030504040204" pitchFamily="34" charset="0"/>
                        </a:rPr>
                        <a:t> σε σύντομης διάρκειας κινητικότητες</a:t>
                      </a:r>
                      <a:endParaRPr lang="en-US" sz="16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10</a:t>
                      </a:r>
                      <a:r>
                        <a:rPr lang="el-GR" sz="1600" kern="1200" baseline="0" dirty="0" smtClean="0">
                          <a:latin typeface="Verdana" panose="020B0604030504040204" pitchFamily="34" charset="0"/>
                          <a:ea typeface="Verdana" panose="020B0604030504040204" pitchFamily="34" charset="0"/>
                        </a:rPr>
                        <a:t> </a:t>
                      </a:r>
                      <a:r>
                        <a:rPr lang="el-GR" sz="1600" kern="1200" dirty="0" smtClean="0">
                          <a:latin typeface="Verdana" panose="020B0604030504040204" pitchFamily="34" charset="0"/>
                          <a:ea typeface="Verdana" panose="020B0604030504040204" pitchFamily="34" charset="0"/>
                        </a:rPr>
                        <a:t>- 89 ημέρες**</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dk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3"/>
                  </a:ext>
                </a:extLst>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Century Gothic" panose="020B0502020202020204"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Συμμετοχή</a:t>
                      </a:r>
                      <a:r>
                        <a:rPr lang="el-GR" sz="1600" kern="1200" baseline="0" dirty="0" smtClean="0">
                          <a:latin typeface="Verdana" panose="020B0604030504040204" pitchFamily="34" charset="0"/>
                          <a:ea typeface="Verdana" panose="020B0604030504040204" pitchFamily="34" charset="0"/>
                        </a:rPr>
                        <a:t> σε μεγάλης διάρκειας κινητικότητες</a:t>
                      </a:r>
                      <a:endParaRPr lang="en-US" sz="16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90 – 365 ημέρες**</a:t>
                      </a:r>
                    </a:p>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a:t>
                      </a:r>
                      <a:r>
                        <a:rPr lang="en-US" sz="1600" kern="1200" dirty="0" smtClean="0">
                          <a:latin typeface="Verdana" panose="020B0604030504040204" pitchFamily="34" charset="0"/>
                          <a:ea typeface="Verdana" panose="020B0604030504040204" pitchFamily="34" charset="0"/>
                        </a:rPr>
                        <a:t>Erasmus</a:t>
                      </a:r>
                      <a:r>
                        <a:rPr lang="en-US" sz="1600" kern="1200" baseline="0" dirty="0" smtClean="0">
                          <a:latin typeface="Verdana" panose="020B0604030504040204" pitchFamily="34" charset="0"/>
                          <a:ea typeface="Verdana" panose="020B0604030504040204" pitchFamily="34" charset="0"/>
                        </a:rPr>
                        <a:t>Pro)</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4"/>
                  </a:ext>
                </a:extLst>
              </a:tr>
            </a:tbl>
          </a:graphicData>
        </a:graphic>
      </p:graphicFrame>
      <p:sp>
        <p:nvSpPr>
          <p:cNvPr id="8" name="TextBox 7"/>
          <p:cNvSpPr txBox="1"/>
          <p:nvPr/>
        </p:nvSpPr>
        <p:spPr>
          <a:xfrm>
            <a:off x="1948613" y="3889560"/>
            <a:ext cx="8305303" cy="1600438"/>
          </a:xfrm>
          <a:prstGeom prst="rect">
            <a:avLst/>
          </a:prstGeom>
          <a:solidFill>
            <a:schemeClr val="accent6">
              <a:lumMod val="75000"/>
            </a:schemeClr>
          </a:solidFill>
        </p:spPr>
        <p:txBody>
          <a:bodyPr wrap="square" rtlCol="0">
            <a:spAutoFit/>
          </a:bodyPr>
          <a:lstStyle/>
          <a:p>
            <a:pPr algn="ctr"/>
            <a:r>
              <a:rPr lang="en-US" sz="1600" dirty="0">
                <a:solidFill>
                  <a:schemeClr val="dk1"/>
                </a:solidFill>
                <a:latin typeface="Verdana" panose="020B0604030504040204" pitchFamily="34" charset="0"/>
                <a:ea typeface="Verdana" panose="020B0604030504040204" pitchFamily="34" charset="0"/>
              </a:rPr>
              <a:t>O</a:t>
            </a:r>
            <a:r>
              <a:rPr lang="el-GR" sz="1600" dirty="0" smtClean="0">
                <a:solidFill>
                  <a:schemeClr val="dk1"/>
                </a:solidFill>
                <a:latin typeface="Verdana" panose="020B0604030504040204" pitchFamily="34" charset="0"/>
                <a:ea typeface="Verdana" panose="020B0604030504040204" pitchFamily="34" charset="0"/>
              </a:rPr>
              <a:t>ι κινητικότητες σύντομης/μεγάλης διάρκειας</a:t>
            </a:r>
            <a:r>
              <a:rPr lang="en-US" sz="1600" dirty="0" smtClean="0">
                <a:solidFill>
                  <a:schemeClr val="dk1"/>
                </a:solidFill>
                <a:latin typeface="Verdana" panose="020B0604030504040204" pitchFamily="34" charset="0"/>
                <a:ea typeface="Verdana" panose="020B0604030504040204" pitchFamily="34" charset="0"/>
              </a:rPr>
              <a:t> </a:t>
            </a:r>
            <a:r>
              <a:rPr lang="el-GR" sz="1600" dirty="0" smtClean="0">
                <a:solidFill>
                  <a:schemeClr val="dk1"/>
                </a:solidFill>
                <a:latin typeface="Verdana" panose="020B0604030504040204" pitchFamily="34" charset="0"/>
                <a:ea typeface="Verdana" panose="020B0604030504040204" pitchFamily="34" charset="0"/>
              </a:rPr>
              <a:t>πραγματοποιούνται </a:t>
            </a:r>
            <a:r>
              <a:rPr lang="el-GR" sz="1600" dirty="0" smtClean="0">
                <a:latin typeface="Verdana" panose="020B0604030504040204" pitchFamily="34" charset="0"/>
                <a:ea typeface="Verdana" panose="020B0604030504040204" pitchFamily="34" charset="0"/>
              </a:rPr>
              <a:t>σε </a:t>
            </a:r>
            <a:r>
              <a:rPr lang="el-GR" sz="1600" dirty="0">
                <a:latin typeface="Verdana" panose="020B0604030504040204" pitchFamily="34" charset="0"/>
                <a:ea typeface="Verdana" panose="020B0604030504040204" pitchFamily="34" charset="0"/>
              </a:rPr>
              <a:t>παρόχους ή/και επιχειρήσεις </a:t>
            </a:r>
            <a:r>
              <a:rPr lang="el-GR" sz="1600" dirty="0" smtClean="0">
                <a:latin typeface="Verdana" panose="020B0604030504040204" pitchFamily="34" charset="0"/>
                <a:ea typeface="Verdana" panose="020B0604030504040204" pitchFamily="34" charset="0"/>
              </a:rPr>
              <a:t>ΕΕΚ</a:t>
            </a:r>
            <a:r>
              <a:rPr lang="en-US" sz="1600" dirty="0" smtClean="0">
                <a:latin typeface="Verdana" panose="020B0604030504040204" pitchFamily="34" charset="0"/>
                <a:ea typeface="Verdana" panose="020B0604030504040204" pitchFamily="34" charset="0"/>
              </a:rPr>
              <a:t>. </a:t>
            </a:r>
          </a:p>
          <a:p>
            <a:pPr algn="ctr"/>
            <a:endParaRPr lang="en-US" sz="1600" dirty="0">
              <a:latin typeface="Verdana" panose="020B0604030504040204" pitchFamily="34" charset="0"/>
              <a:ea typeface="Verdana" panose="020B0604030504040204" pitchFamily="34" charset="0"/>
            </a:endParaRPr>
          </a:p>
          <a:p>
            <a:pPr algn="ctr"/>
            <a:r>
              <a:rPr lang="el-GR" sz="1600" dirty="0" smtClean="0">
                <a:latin typeface="Verdana" panose="020B0604030504040204" pitchFamily="34" charset="0"/>
                <a:ea typeface="Verdana" panose="020B0604030504040204" pitchFamily="34" charset="0"/>
              </a:rPr>
              <a:t>Έμφαση για </a:t>
            </a:r>
            <a:r>
              <a:rPr lang="el-GR" sz="1600" dirty="0">
                <a:latin typeface="Verdana" panose="020B0604030504040204" pitchFamily="34" charset="0"/>
                <a:ea typeface="Verdana" panose="020B0604030504040204" pitchFamily="34" charset="0"/>
              </a:rPr>
              <a:t>κατάρτιση </a:t>
            </a:r>
            <a:r>
              <a:rPr lang="el-GR" sz="1600" dirty="0" smtClean="0">
                <a:latin typeface="Verdana" panose="020B0604030504040204" pitchFamily="34" charset="0"/>
                <a:ea typeface="Verdana" panose="020B0604030504040204" pitchFamily="34" charset="0"/>
              </a:rPr>
              <a:t>στο </a:t>
            </a:r>
            <a:r>
              <a:rPr lang="el-GR" sz="1600" dirty="0">
                <a:latin typeface="Verdana" panose="020B0604030504040204" pitchFamily="34" charset="0"/>
                <a:ea typeface="Verdana" panose="020B0604030504040204" pitchFamily="34" charset="0"/>
              </a:rPr>
              <a:t>χώρο εργασίας με τη μορφή τοποθέτησης σε μία </a:t>
            </a:r>
            <a:r>
              <a:rPr lang="el-GR" sz="1600" dirty="0" smtClean="0">
                <a:latin typeface="Verdana" panose="020B0604030504040204" pitchFamily="34" charset="0"/>
                <a:ea typeface="Verdana" panose="020B0604030504040204" pitchFamily="34" charset="0"/>
              </a:rPr>
              <a:t>επιχείρηση</a:t>
            </a:r>
            <a:endParaRPr lang="en-US" dirty="0" smtClean="0">
              <a:latin typeface="Century Gothic" panose="020B0502020202020204" pitchFamily="34" charset="0"/>
            </a:endParaRPr>
          </a:p>
          <a:p>
            <a:pPr algn="ctr"/>
            <a:endParaRPr lang="el-GR" dirty="0">
              <a:latin typeface="Century Gothic" panose="020B0502020202020204" pitchFamily="34" charset="0"/>
            </a:endParaRPr>
          </a:p>
        </p:txBody>
      </p:sp>
      <p:sp>
        <p:nvSpPr>
          <p:cNvPr id="9" name="TextBox 8"/>
          <p:cNvSpPr txBox="1"/>
          <p:nvPr/>
        </p:nvSpPr>
        <p:spPr>
          <a:xfrm>
            <a:off x="2392854" y="5702191"/>
            <a:ext cx="7416824" cy="646331"/>
          </a:xfrm>
          <a:prstGeom prst="rect">
            <a:avLst/>
          </a:prstGeom>
          <a:solidFill>
            <a:schemeClr val="accent6">
              <a:lumMod val="40000"/>
              <a:lumOff val="60000"/>
            </a:schemeClr>
          </a:solidFill>
        </p:spPr>
        <p:txBody>
          <a:bodyPr wrap="square" rtlCol="0">
            <a:spAutoFit/>
          </a:bodyPr>
          <a:lstStyle/>
          <a:p>
            <a:pPr algn="ctr"/>
            <a:r>
              <a:rPr lang="el-GR" sz="1200" dirty="0" smtClean="0">
                <a:solidFill>
                  <a:schemeClr val="dk1"/>
                </a:solidFill>
                <a:latin typeface="Verdana" panose="020B0604030504040204" pitchFamily="34" charset="0"/>
                <a:ea typeface="Verdana" panose="020B0604030504040204" pitchFamily="34" charset="0"/>
              </a:rPr>
              <a:t>*Διάρκεια </a:t>
            </a:r>
            <a:r>
              <a:rPr lang="el-GR" sz="1200" dirty="0">
                <a:solidFill>
                  <a:schemeClr val="dk1"/>
                </a:solidFill>
                <a:latin typeface="Verdana" panose="020B0604030504040204" pitchFamily="34" charset="0"/>
                <a:ea typeface="Verdana" panose="020B0604030504040204" pitchFamily="34" charset="0"/>
              </a:rPr>
              <a:t>φυσικής κινητικότητας. Οι δραστηριότητες μπορούν σε όλες τις περιπτώσεις να </a:t>
            </a:r>
            <a:r>
              <a:rPr lang="el-GR" sz="1200" dirty="0" smtClean="0">
                <a:solidFill>
                  <a:schemeClr val="dk1"/>
                </a:solidFill>
                <a:latin typeface="Verdana" panose="020B0604030504040204" pitchFamily="34" charset="0"/>
                <a:ea typeface="Verdana" panose="020B0604030504040204" pitchFamily="34" charset="0"/>
              </a:rPr>
              <a:t>συνδυαστούν </a:t>
            </a:r>
            <a:r>
              <a:rPr lang="el-GR" sz="1200" dirty="0">
                <a:solidFill>
                  <a:schemeClr val="dk1"/>
                </a:solidFill>
                <a:latin typeface="Verdana" panose="020B0604030504040204" pitchFamily="34" charset="0"/>
                <a:ea typeface="Verdana" panose="020B0604030504040204" pitchFamily="34" charset="0"/>
              </a:rPr>
              <a:t>με επιπλέον διαδικτυακές δραστηριότητες (</a:t>
            </a:r>
            <a:r>
              <a:rPr lang="en-US" sz="1200" dirty="0">
                <a:solidFill>
                  <a:schemeClr val="dk1"/>
                </a:solidFill>
                <a:latin typeface="Verdana" panose="020B0604030504040204" pitchFamily="34" charset="0"/>
                <a:ea typeface="Verdana" panose="020B0604030504040204" pitchFamily="34" charset="0"/>
              </a:rPr>
              <a:t>“blended activities</a:t>
            </a:r>
            <a:r>
              <a:rPr lang="en-US" sz="1200" dirty="0" smtClean="0">
                <a:solidFill>
                  <a:schemeClr val="dk1"/>
                </a:solidFill>
                <a:latin typeface="Verdana" panose="020B0604030504040204" pitchFamily="34" charset="0"/>
                <a:ea typeface="Verdana" panose="020B0604030504040204" pitchFamily="34" charset="0"/>
              </a:rPr>
              <a:t>”)</a:t>
            </a:r>
            <a:endParaRPr lang="el-GR" sz="1200" dirty="0" smtClean="0">
              <a:solidFill>
                <a:schemeClr val="dk1"/>
              </a:solidFill>
              <a:latin typeface="Verdana" panose="020B0604030504040204" pitchFamily="34" charset="0"/>
              <a:ea typeface="Verdana" panose="020B0604030504040204" pitchFamily="34" charset="0"/>
            </a:endParaRPr>
          </a:p>
          <a:p>
            <a:pPr algn="ctr"/>
            <a:r>
              <a:rPr lang="el-GR" sz="1200" dirty="0" smtClean="0">
                <a:solidFill>
                  <a:schemeClr val="dk1"/>
                </a:solidFill>
                <a:latin typeface="Verdana" panose="020B0604030504040204" pitchFamily="34" charset="0"/>
                <a:ea typeface="Verdana" panose="020B0604030504040204" pitchFamily="34" charset="0"/>
              </a:rPr>
              <a:t>** Για άτομα από ευάλωτες ομάδες η κινητικότητα μπορεί να είναι 2 – 89 ημέρες</a:t>
            </a:r>
            <a:endParaRPr lang="en-US" sz="1200" dirty="0">
              <a:solidFill>
                <a:schemeClr val="dk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66250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 y="60190"/>
            <a:ext cx="12095923"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Άλλες Επιλέξιμες Δραστηριότητες</a:t>
            </a:r>
            <a:endParaRPr lang="en-GB" sz="28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967843"/>
            <a:ext cx="10593363" cy="632481"/>
          </a:xfrm>
          <a:prstGeom prst="rect">
            <a:avLst/>
          </a:prstGeom>
        </p:spPr>
        <p:txBody>
          <a:bodyPr wrap="square">
            <a:spAutoFit/>
          </a:bodyPr>
          <a:lstStyle/>
          <a:p>
            <a:pPr marL="0" lvl="1" defTabSz="1061355">
              <a:lnSpc>
                <a:spcPct val="90000"/>
              </a:lnSpc>
              <a:spcBef>
                <a:spcPct val="0"/>
              </a:spcBef>
              <a:spcAft>
                <a:spcPct val="15000"/>
              </a:spcAft>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10" name="Content Placeholder 4"/>
          <p:cNvGraphicFramePr>
            <a:graphicFrameLocks/>
          </p:cNvGraphicFramePr>
          <p:nvPr>
            <p:extLst>
              <p:ext uri="{D42A27DB-BD31-4B8C-83A1-F6EECF244321}">
                <p14:modId xmlns:p14="http://schemas.microsoft.com/office/powerpoint/2010/main" val="739894764"/>
              </p:ext>
            </p:extLst>
          </p:nvPr>
        </p:nvGraphicFramePr>
        <p:xfrm>
          <a:off x="2018047" y="1119876"/>
          <a:ext cx="8424938" cy="1714872"/>
        </p:xfrm>
        <a:graphic>
          <a:graphicData uri="http://schemas.openxmlformats.org/drawingml/2006/table">
            <a:tbl>
              <a:tblPr firstRow="1" bandRow="1">
                <a:tableStyleId>{93296810-A885-4BE3-A3E7-6D5BEEA58F35}</a:tableStyleId>
              </a:tblPr>
              <a:tblGrid>
                <a:gridCol w="1642149">
                  <a:extLst>
                    <a:ext uri="{9D8B030D-6E8A-4147-A177-3AD203B41FA5}">
                      <a16:colId xmlns:a16="http://schemas.microsoft.com/office/drawing/2014/main" val="20000"/>
                    </a:ext>
                  </a:extLst>
                </a:gridCol>
                <a:gridCol w="3926877">
                  <a:extLst>
                    <a:ext uri="{9D8B030D-6E8A-4147-A177-3AD203B41FA5}">
                      <a16:colId xmlns:a16="http://schemas.microsoft.com/office/drawing/2014/main" val="20001"/>
                    </a:ext>
                  </a:extLst>
                </a:gridCol>
                <a:gridCol w="2855912">
                  <a:extLst>
                    <a:ext uri="{9D8B030D-6E8A-4147-A177-3AD203B41FA5}">
                      <a16:colId xmlns:a16="http://schemas.microsoft.com/office/drawing/2014/main" val="20002"/>
                    </a:ext>
                  </a:extLst>
                </a:gridCol>
              </a:tblGrid>
              <a:tr h="648072">
                <a:tc>
                  <a:txBody>
                    <a:bodyPr/>
                    <a:lstStyle/>
                    <a:p>
                      <a:endParaRPr lang="en-US" dirty="0">
                        <a:latin typeface="Verdana" panose="020B0604030504040204" pitchFamily="34" charset="0"/>
                        <a:ea typeface="Verdana" panose="020B060403050404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Δραστηριότητα</a:t>
                      </a:r>
                      <a:endParaRPr lang="en-US" sz="1800" kern="1200" dirty="0" smtClean="0">
                        <a:latin typeface="Verdana" panose="020B0604030504040204" pitchFamily="34" charset="0"/>
                        <a:ea typeface="Verdana" panose="020B0604030504040204" pitchFamily="34" charset="0"/>
                      </a:endParaRPr>
                    </a:p>
                    <a:p>
                      <a:pPr algn="ctr"/>
                      <a:endParaRPr lang="en-US" dirty="0">
                        <a:latin typeface="Verdana" panose="020B0604030504040204" pitchFamily="34" charset="0"/>
                        <a:ea typeface="Verdana" panose="020B0604030504040204" pitchFamily="34" charset="0"/>
                      </a:endParaRPr>
                    </a:p>
                  </a:txBody>
                  <a:tcPr anchor="ctr"/>
                </a:tc>
                <a:tc>
                  <a:txBody>
                    <a:bodyPr/>
                    <a:lstStyle/>
                    <a:p>
                      <a:pPr marL="0" algn="ctr" defTabSz="914400" rtl="0" eaLnBrk="1" latinLnBrk="0" hangingPunct="1"/>
                      <a:r>
                        <a:rPr lang="el-GR" sz="1800" kern="1200" dirty="0" smtClean="0">
                          <a:solidFill>
                            <a:schemeClr val="bg1"/>
                          </a:solidFill>
                          <a:latin typeface="Verdana" panose="020B0604030504040204" pitchFamily="34" charset="0"/>
                          <a:ea typeface="Verdana" panose="020B0604030504040204" pitchFamily="34" charset="0"/>
                          <a:cs typeface="+mn-cs"/>
                        </a:rPr>
                        <a:t>Διάρκεια</a:t>
                      </a:r>
                      <a:endParaRPr lang="en-US" sz="1800" kern="1200" dirty="0">
                        <a:solidFill>
                          <a:schemeClr val="bg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Εξερχόμενη Κινητικότητα</a:t>
                      </a:r>
                      <a:endParaRPr lang="en-US" sz="1600" kern="1200" dirty="0">
                        <a:solidFill>
                          <a:srgbClr val="FF0000"/>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Προπαρασκευαστικές</a:t>
                      </a:r>
                      <a:r>
                        <a:rPr lang="el-GR" sz="1600" kern="1200" baseline="0" dirty="0" smtClean="0">
                          <a:latin typeface="Verdana" panose="020B0604030504040204" pitchFamily="34" charset="0"/>
                          <a:ea typeface="Verdana" panose="020B0604030504040204" pitchFamily="34" charset="0"/>
                        </a:rPr>
                        <a:t> Επισκέψεις</a:t>
                      </a:r>
                      <a:endParaRPr lang="en-US" sz="1600" kern="1200" dirty="0" smtClean="0">
                        <a:solidFill>
                          <a:schemeClr val="dk1"/>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Δεν υπάρχει περιορισμός</a:t>
                      </a:r>
                    </a:p>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(1 – 2 μέρες περίπου)</a:t>
                      </a:r>
                    </a:p>
                    <a:p>
                      <a:pPr marL="0" marR="0" indent="0" algn="ctr" defTabSz="914400" rtl="0" eaLnBrk="1" fontAlgn="auto" latinLnBrk="0" hangingPunct="1">
                        <a:lnSpc>
                          <a:spcPct val="100000"/>
                        </a:lnSpc>
                        <a:spcBef>
                          <a:spcPts val="0"/>
                        </a:spcBef>
                        <a:spcAft>
                          <a:spcPts val="0"/>
                        </a:spcAft>
                        <a:buClrTx/>
                        <a:buSzTx/>
                        <a:buFontTx/>
                        <a:buNone/>
                        <a:tabLst/>
                        <a:defRPr/>
                      </a:pPr>
                      <a:endParaRPr lang="el-GR" sz="1600" b="1" kern="1200" dirty="0" smtClean="0">
                        <a:solidFill>
                          <a:schemeClr val="dk1"/>
                        </a:solidFill>
                        <a:latin typeface="Verdana" panose="020B0604030504040204" pitchFamily="34" charset="0"/>
                        <a:ea typeface="Verdana" panose="020B0604030504040204" pitchFamily="34" charset="0"/>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latin typeface="Verdana" panose="020B0604030504040204" pitchFamily="34" charset="0"/>
                          <a:ea typeface="Verdana" panose="020B0604030504040204" pitchFamily="34" charset="0"/>
                          <a:cs typeface="+mn-cs"/>
                        </a:rPr>
                        <a:t>Max</a:t>
                      </a:r>
                      <a:r>
                        <a:rPr lang="en-US" sz="1600" b="1" kern="1200" baseline="0" dirty="0" smtClean="0">
                          <a:solidFill>
                            <a:schemeClr val="dk1"/>
                          </a:solidFill>
                          <a:latin typeface="Verdana" panose="020B0604030504040204" pitchFamily="34" charset="0"/>
                          <a:ea typeface="Verdana" panose="020B0604030504040204" pitchFamily="34" charset="0"/>
                          <a:cs typeface="+mn-cs"/>
                        </a:rPr>
                        <a:t> 3 </a:t>
                      </a:r>
                      <a:r>
                        <a:rPr lang="el-GR" sz="1600" b="1" kern="1200" baseline="0" dirty="0" smtClean="0">
                          <a:solidFill>
                            <a:schemeClr val="dk1"/>
                          </a:solidFill>
                          <a:latin typeface="Verdana" panose="020B0604030504040204" pitchFamily="34" charset="0"/>
                          <a:ea typeface="Verdana" panose="020B0604030504040204" pitchFamily="34" charset="0"/>
                          <a:cs typeface="+mn-cs"/>
                        </a:rPr>
                        <a:t>άτομα</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1"/>
                  </a:ext>
                </a:extLst>
              </a:tr>
            </a:tbl>
          </a:graphicData>
        </a:graphic>
      </p:graphicFrame>
      <p:graphicFrame>
        <p:nvGraphicFramePr>
          <p:cNvPr id="11" name="Content Placeholder 4"/>
          <p:cNvGraphicFramePr>
            <a:graphicFrameLocks/>
          </p:cNvGraphicFramePr>
          <p:nvPr>
            <p:extLst>
              <p:ext uri="{D42A27DB-BD31-4B8C-83A1-F6EECF244321}">
                <p14:modId xmlns:p14="http://schemas.microsoft.com/office/powerpoint/2010/main" val="2869132235"/>
              </p:ext>
            </p:extLst>
          </p:nvPr>
        </p:nvGraphicFramePr>
        <p:xfrm>
          <a:off x="2018050" y="3050219"/>
          <a:ext cx="8424935" cy="2050152"/>
        </p:xfrm>
        <a:graphic>
          <a:graphicData uri="http://schemas.openxmlformats.org/drawingml/2006/table">
            <a:tbl>
              <a:tblPr firstRow="1" bandRow="1">
                <a:tableStyleId>{7DF18680-E054-41AD-8BC1-D1AEF772440D}</a:tableStyleId>
              </a:tblPr>
              <a:tblGrid>
                <a:gridCol w="1642148">
                  <a:extLst>
                    <a:ext uri="{9D8B030D-6E8A-4147-A177-3AD203B41FA5}">
                      <a16:colId xmlns:a16="http://schemas.microsoft.com/office/drawing/2014/main" val="20000"/>
                    </a:ext>
                  </a:extLst>
                </a:gridCol>
                <a:gridCol w="3926876">
                  <a:extLst>
                    <a:ext uri="{9D8B030D-6E8A-4147-A177-3AD203B41FA5}">
                      <a16:colId xmlns:a16="http://schemas.microsoft.com/office/drawing/2014/main" val="20001"/>
                    </a:ext>
                  </a:extLst>
                </a:gridCol>
                <a:gridCol w="2855911">
                  <a:extLst>
                    <a:ext uri="{9D8B030D-6E8A-4147-A177-3AD203B41FA5}">
                      <a16:colId xmlns:a16="http://schemas.microsoft.com/office/drawing/2014/main" val="20002"/>
                    </a:ext>
                  </a:extLst>
                </a:gridCol>
              </a:tblGrid>
              <a:tr h="648072">
                <a:tc>
                  <a:txBody>
                    <a:bodyPr/>
                    <a:lstStyle/>
                    <a:p>
                      <a:endParaRPr lang="en-US" dirty="0">
                        <a:latin typeface="Verdana" panose="020B0604030504040204" pitchFamily="34" charset="0"/>
                        <a:ea typeface="Verdana" panose="020B060403050404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Δραστηριότητα</a:t>
                      </a:r>
                      <a:endParaRPr lang="en-US" sz="1800" kern="1200" dirty="0" smtClean="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txBody>
                  <a:tcPr anchor="ctr"/>
                </a:tc>
                <a:tc>
                  <a:txBody>
                    <a:bodyPr/>
                    <a:lstStyle/>
                    <a:p>
                      <a:pPr marL="0" algn="ctr" defTabSz="914400" rtl="0" eaLnBrk="1" latinLnBrk="0" hangingPunct="1"/>
                      <a:r>
                        <a:rPr lang="el-GR" sz="1800" kern="1200" dirty="0" smtClean="0">
                          <a:solidFill>
                            <a:schemeClr val="lt1"/>
                          </a:solidFill>
                          <a:latin typeface="Verdana" panose="020B0604030504040204" pitchFamily="34" charset="0"/>
                          <a:ea typeface="Verdana" panose="020B0604030504040204" pitchFamily="34" charset="0"/>
                          <a:cs typeface="+mn-cs"/>
                        </a:rPr>
                        <a:t>Διάρκεια</a:t>
                      </a:r>
                      <a:endParaRPr lang="en-US" sz="1800" kern="1200" dirty="0">
                        <a:solidFill>
                          <a:schemeClr val="bg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0"/>
                  </a:ext>
                </a:extLst>
              </a:tr>
              <a:tr h="37084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Εισερχόμενες Κινητικότητες</a:t>
                      </a:r>
                      <a:endParaRPr lang="en-US" sz="1600" kern="1200" dirty="0">
                        <a:solidFill>
                          <a:srgbClr val="FF0000"/>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Προσκεκλημένοι ειδικοί</a:t>
                      </a:r>
                      <a:r>
                        <a:rPr lang="el-GR" sz="1600" kern="1200" baseline="0" dirty="0" smtClean="0">
                          <a:latin typeface="Verdana" panose="020B0604030504040204" pitchFamily="34" charset="0"/>
                          <a:ea typeface="Verdana" panose="020B0604030504040204" pitchFamily="34" charset="0"/>
                        </a:rPr>
                        <a:t> στον τομέα τους </a:t>
                      </a:r>
                      <a:r>
                        <a:rPr lang="en-US" sz="1600" kern="1200" baseline="0" dirty="0" smtClean="0">
                          <a:latin typeface="Verdana" panose="020B0604030504040204" pitchFamily="34" charset="0"/>
                          <a:ea typeface="Verdana" panose="020B0604030504040204" pitchFamily="34" charset="0"/>
                        </a:rPr>
                        <a:t>(“invited experts”)</a:t>
                      </a:r>
                      <a:endParaRPr lang="en-US" sz="1600" kern="1200" dirty="0" smtClean="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a:t>
                      </a:r>
                      <a:r>
                        <a:rPr lang="el-GR" sz="1600" kern="1200" baseline="0" dirty="0" smtClean="0">
                          <a:latin typeface="Verdana" panose="020B0604030504040204" pitchFamily="34" charset="0"/>
                          <a:ea typeface="Verdana" panose="020B0604030504040204" pitchFamily="34" charset="0"/>
                        </a:rPr>
                        <a:t> – </a:t>
                      </a:r>
                      <a:r>
                        <a:rPr lang="en-US" sz="1600" kern="1200" baseline="0" dirty="0" smtClean="0">
                          <a:latin typeface="Verdana" panose="020B0604030504040204" pitchFamily="34" charset="0"/>
                          <a:ea typeface="Verdana" panose="020B0604030504040204" pitchFamily="34" charset="0"/>
                        </a:rPr>
                        <a:t>6</a:t>
                      </a:r>
                      <a:r>
                        <a:rPr lang="el-GR" sz="1600" kern="1200" baseline="0" dirty="0" smtClean="0">
                          <a:latin typeface="Verdana" panose="020B0604030504040204" pitchFamily="34" charset="0"/>
                          <a:ea typeface="Verdana" panose="020B0604030504040204" pitchFamily="34" charset="0"/>
                        </a:rPr>
                        <a:t>0 ημέρες</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1"/>
                  </a:ext>
                </a:extLst>
              </a:tr>
              <a:tr h="37084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rgbClr val="FF0000"/>
                        </a:solidFill>
                        <a:latin typeface="Century Gothic" panose="020B0502020202020204" pitchFamily="34" charset="0"/>
                        <a:ea typeface="+mn-ea"/>
                        <a:cs typeface="+mn-cs"/>
                      </a:endParaRPr>
                    </a:p>
                  </a:txBody>
                  <a:tcPr vert="vert27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Φιλοξενία φοιτητών/πρόσφατων αποφοίτων εκπαιδευτικών &amp; εκπαιδευτών*</a:t>
                      </a:r>
                      <a:endParaRPr lang="en-US" sz="16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baseline="0" dirty="0" smtClean="0">
                          <a:latin typeface="Verdana" panose="020B0604030504040204" pitchFamily="34" charset="0"/>
                          <a:ea typeface="Verdana" panose="020B0604030504040204" pitchFamily="34" charset="0"/>
                        </a:rPr>
                        <a:t>1</a:t>
                      </a:r>
                      <a:r>
                        <a:rPr lang="el-GR" sz="1600" kern="1200" baseline="0" dirty="0" smtClean="0">
                          <a:latin typeface="Verdana" panose="020B0604030504040204" pitchFamily="34" charset="0"/>
                          <a:ea typeface="Verdana" panose="020B0604030504040204" pitchFamily="34" charset="0"/>
                        </a:rPr>
                        <a:t>0 – 3</a:t>
                      </a:r>
                      <a:r>
                        <a:rPr lang="en-US" sz="1600" kern="1200" baseline="0" dirty="0" smtClean="0">
                          <a:latin typeface="Verdana" panose="020B0604030504040204" pitchFamily="34" charset="0"/>
                          <a:ea typeface="Verdana" panose="020B0604030504040204" pitchFamily="34" charset="0"/>
                        </a:rPr>
                        <a:t>6</a:t>
                      </a:r>
                      <a:r>
                        <a:rPr lang="el-GR" sz="1600" kern="1200" baseline="0" dirty="0" smtClean="0">
                          <a:latin typeface="Verdana" panose="020B0604030504040204" pitchFamily="34" charset="0"/>
                          <a:ea typeface="Verdana" panose="020B0604030504040204" pitchFamily="34" charset="0"/>
                        </a:rPr>
                        <a:t>5 ημέρες</a:t>
                      </a:r>
                      <a:endParaRPr lang="en-US" sz="1600" b="1" kern="1200" dirty="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2"/>
                  </a:ext>
                </a:extLst>
              </a:tr>
            </a:tbl>
          </a:graphicData>
        </a:graphic>
      </p:graphicFrame>
      <p:sp>
        <p:nvSpPr>
          <p:cNvPr id="12" name="TextBox 11"/>
          <p:cNvSpPr txBox="1"/>
          <p:nvPr/>
        </p:nvSpPr>
        <p:spPr>
          <a:xfrm>
            <a:off x="2018047" y="5803522"/>
            <a:ext cx="8305303" cy="646331"/>
          </a:xfrm>
          <a:prstGeom prst="rect">
            <a:avLst/>
          </a:prstGeom>
          <a:noFill/>
        </p:spPr>
        <p:txBody>
          <a:bodyPr wrap="square" rtlCol="0">
            <a:spAutoFit/>
          </a:bodyPr>
          <a:lstStyle/>
          <a:p>
            <a:r>
              <a:rPr lang="el-GR" i="1" dirty="0" smtClean="0">
                <a:solidFill>
                  <a:schemeClr val="tx1">
                    <a:lumMod val="75000"/>
                    <a:lumOff val="25000"/>
                  </a:schemeClr>
                </a:solidFill>
                <a:latin typeface="Verdana" panose="020B0604030504040204" pitchFamily="34" charset="0"/>
                <a:ea typeface="Verdana" panose="020B0604030504040204" pitchFamily="34" charset="0"/>
              </a:rPr>
              <a:t>*Προβλέπονται οργανωτικά έξοδα για τον οργανισμό υποδοχής. Διαμονή και διατροφή καλύπτονται από τον οργανισμό αποστολής.</a:t>
            </a:r>
          </a:p>
        </p:txBody>
      </p:sp>
    </p:spTree>
    <p:extLst>
      <p:ext uri="{BB962C8B-B14F-4D97-AF65-F5344CB8AC3E}">
        <p14:creationId xmlns:p14="http://schemas.microsoft.com/office/powerpoint/2010/main" val="16972205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60190"/>
            <a:ext cx="8595101"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Κατηγορίες Κονδυλίων</a:t>
            </a:r>
            <a:endParaRPr lang="en-GB" sz="28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7" y="1358508"/>
            <a:ext cx="10593363" cy="1828193"/>
          </a:xfrm>
          <a:prstGeom prst="rect">
            <a:avLst/>
          </a:prstGeom>
        </p:spPr>
        <p:txBody>
          <a:bodyPr wrap="square">
            <a:spAutoFit/>
          </a:bodyPr>
          <a:lstStyle/>
          <a:p>
            <a:pPr marL="0" lvl="1" defTabSz="1061355">
              <a:lnSpc>
                <a:spcPct val="90000"/>
              </a:lnSpc>
              <a:spcBef>
                <a:spcPct val="0"/>
              </a:spcBef>
              <a:spcAft>
                <a:spcPct val="15000"/>
              </a:spcAft>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
        <p:nvSpPr>
          <p:cNvPr id="6" name="Rounded Rectangle 4"/>
          <p:cNvSpPr txBox="1"/>
          <p:nvPr/>
        </p:nvSpPr>
        <p:spPr>
          <a:xfrm>
            <a:off x="2125254" y="3186701"/>
            <a:ext cx="7941492" cy="4845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latin typeface="+mn-lt"/>
              </a:rPr>
              <a:t>Βάσει μοναδιαίου κόστους</a:t>
            </a:r>
            <a:endParaRPr lang="en-US" sz="2200" b="1" kern="1200" dirty="0">
              <a:latin typeface="+mn-lt"/>
            </a:endParaRPr>
          </a:p>
        </p:txBody>
      </p:sp>
      <p:graphicFrame>
        <p:nvGraphicFramePr>
          <p:cNvPr id="7" name="Diagram 6"/>
          <p:cNvGraphicFramePr/>
          <p:nvPr>
            <p:extLst>
              <p:ext uri="{D42A27DB-BD31-4B8C-83A1-F6EECF244321}">
                <p14:modId xmlns:p14="http://schemas.microsoft.com/office/powerpoint/2010/main" val="1178575532"/>
              </p:ext>
            </p:extLst>
          </p:nvPr>
        </p:nvGraphicFramePr>
        <p:xfrm>
          <a:off x="1621077" y="995423"/>
          <a:ext cx="8496944" cy="52549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38398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F8AAC-2DAA-0346-B3D2-B832D159BF4C}"/>
              </a:ext>
            </a:extLst>
          </p:cNvPr>
          <p:cNvSpPr txBox="1"/>
          <p:nvPr/>
        </p:nvSpPr>
        <p:spPr>
          <a:xfrm flipH="1">
            <a:off x="-1" y="4618111"/>
            <a:ext cx="12192001" cy="1323439"/>
          </a:xfrm>
          <a:prstGeom prst="rect">
            <a:avLst/>
          </a:prstGeom>
          <a:solidFill>
            <a:schemeClr val="accent6"/>
          </a:solidFill>
        </p:spPr>
        <p:txBody>
          <a:bodyPr wrap="square" rtlCol="0">
            <a:spAutoFit/>
          </a:bodyPr>
          <a:lstStyle/>
          <a:p>
            <a:pPr algn="ctr"/>
            <a:r>
              <a:rPr lang="el-GR" sz="2000" dirty="0">
                <a:solidFill>
                  <a:schemeClr val="bg1"/>
                </a:solidFill>
                <a:latin typeface="Verdana" panose="020B0604030504040204" pitchFamily="34" charset="0"/>
                <a:ea typeface="Verdana" panose="020B0604030504040204" pitchFamily="34" charset="0"/>
              </a:rPr>
              <a:t>ΒΑΣΙΚΗ ΔΡΑΣΗ </a:t>
            </a:r>
            <a:r>
              <a:rPr lang="el-GR" sz="2000" dirty="0" smtClean="0">
                <a:solidFill>
                  <a:schemeClr val="bg1"/>
                </a:solidFill>
                <a:latin typeface="Verdana" panose="020B0604030504040204" pitchFamily="34" charset="0"/>
                <a:ea typeface="Verdana" panose="020B0604030504040204" pitchFamily="34" charset="0"/>
              </a:rPr>
              <a:t>1</a:t>
            </a:r>
          </a:p>
          <a:p>
            <a:pPr algn="ctr"/>
            <a:endParaRPr lang="el-GR" sz="2000" dirty="0">
              <a:solidFill>
                <a:schemeClr val="bg1"/>
              </a:solidFill>
              <a:latin typeface="Verdana" panose="020B0604030504040204" pitchFamily="34" charset="0"/>
              <a:ea typeface="Verdana" panose="020B0604030504040204" pitchFamily="34" charset="0"/>
            </a:endParaRPr>
          </a:p>
          <a:p>
            <a:pPr algn="ctr"/>
            <a:r>
              <a:rPr lang="el-GR" sz="2000" dirty="0" smtClean="0">
                <a:solidFill>
                  <a:schemeClr val="bg1"/>
                </a:solidFill>
                <a:latin typeface="Verdana" panose="020B0604030504040204" pitchFamily="34" charset="0"/>
                <a:ea typeface="Verdana" panose="020B0604030504040204" pitchFamily="34" charset="0"/>
              </a:rPr>
              <a:t>ΔΙΑΠΙΣΤΕΥΜΕΝΑ </a:t>
            </a:r>
            <a:r>
              <a:rPr lang="el-GR" sz="2000" dirty="0">
                <a:solidFill>
                  <a:schemeClr val="bg1"/>
                </a:solidFill>
                <a:latin typeface="Verdana" panose="020B0604030504040204" pitchFamily="34" charset="0"/>
                <a:ea typeface="Verdana" panose="020B0604030504040204" pitchFamily="34" charset="0"/>
              </a:rPr>
              <a:t>ΣΧΕΔΙΑ ΚΙΝΗΤΙΚΟΤΗΤΑΣ </a:t>
            </a:r>
          </a:p>
          <a:p>
            <a:pPr algn="ctr"/>
            <a:r>
              <a:rPr lang="el-GR" sz="2000" dirty="0" smtClean="0">
                <a:solidFill>
                  <a:schemeClr val="bg1"/>
                </a:solidFill>
                <a:latin typeface="Verdana" panose="020B0604030504040204" pitchFamily="34" charset="0"/>
                <a:ea typeface="Verdana" panose="020B0604030504040204" pitchFamily="34" charset="0"/>
              </a:rPr>
              <a:t>ΤΟΜΕΙΣ </a:t>
            </a:r>
            <a:r>
              <a:rPr lang="el-GR" sz="2000" dirty="0">
                <a:solidFill>
                  <a:schemeClr val="bg1"/>
                </a:solidFill>
                <a:latin typeface="Verdana" panose="020B0604030504040204" pitchFamily="34" charset="0"/>
                <a:ea typeface="Verdana" panose="020B0604030504040204" pitchFamily="34" charset="0"/>
              </a:rPr>
              <a:t>ΕΠΑΓΓΕΛΜΑΤΙΚΗΣ ΕΚΠΑΙΔΕΥΣΗΣ ΚΑΙ ΚΑΤΑΡΤΙΣΗΣ (ΕΕΚ</a:t>
            </a:r>
            <a:r>
              <a:rPr lang="el-GR" sz="2000" dirty="0" smtClean="0">
                <a:solidFill>
                  <a:schemeClr val="bg1"/>
                </a:solidFill>
                <a:latin typeface="Verdana" panose="020B0604030504040204" pitchFamily="34" charset="0"/>
                <a:ea typeface="Verdana" panose="020B0604030504040204" pitchFamily="34" charset="0"/>
              </a:rPr>
              <a:t>)</a:t>
            </a:r>
            <a:endParaRPr lang="en-CY"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23766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 y="-9526"/>
            <a:ext cx="11988801" cy="523220"/>
          </a:xfrm>
          <a:prstGeom prst="rect">
            <a:avLst/>
          </a:prstGeom>
          <a:noFill/>
        </p:spPr>
        <p:txBody>
          <a:bodyPr wrap="square" rtlCol="0">
            <a:spAutoFit/>
          </a:bodyPr>
          <a:lstStyle/>
          <a:p>
            <a:pPr marL="12700" lvl="0">
              <a:spcBef>
                <a:spcPct val="0"/>
              </a:spcBef>
              <a:defRPr/>
            </a:pPr>
            <a:r>
              <a:rPr lang="el-GR" sz="2800" dirty="0">
                <a:solidFill>
                  <a:schemeClr val="bg1"/>
                </a:solidFill>
                <a:latin typeface="Verdana" panose="020B0604030504040204" pitchFamily="34" charset="0"/>
                <a:ea typeface="Verdana" panose="020B0604030504040204" pitchFamily="34" charset="0"/>
              </a:rPr>
              <a:t>Δυνατότητες συμμετοχής στα πλαίσια της Βασικής Δράσης 1</a:t>
            </a:r>
          </a:p>
        </p:txBody>
      </p:sp>
      <p:sp>
        <p:nvSpPr>
          <p:cNvPr id="4" name="object 23">
            <a:extLst>
              <a:ext uri="{FF2B5EF4-FFF2-40B4-BE49-F238E27FC236}">
                <a16:creationId xmlns:a16="http://schemas.microsoft.com/office/drawing/2014/main" id="{EF2E1C58-7241-4D30-898C-8DF6E64AD5B7}"/>
              </a:ext>
            </a:extLst>
          </p:cNvPr>
          <p:cNvSpPr/>
          <p:nvPr/>
        </p:nvSpPr>
        <p:spPr>
          <a:xfrm>
            <a:off x="4194760" y="4470809"/>
            <a:ext cx="3318754" cy="694269"/>
          </a:xfrm>
          <a:custGeom>
            <a:avLst/>
            <a:gdLst/>
            <a:ahLst/>
            <a:cxnLst/>
            <a:rect l="l" t="t" r="r" b="b"/>
            <a:pathLst>
              <a:path w="3343910" h="541020">
                <a:moveTo>
                  <a:pt x="3253613" y="0"/>
                </a:moveTo>
                <a:lnTo>
                  <a:pt x="90042" y="0"/>
                </a:lnTo>
                <a:lnTo>
                  <a:pt x="54971" y="7088"/>
                </a:lnTo>
                <a:lnTo>
                  <a:pt x="26352" y="26416"/>
                </a:lnTo>
                <a:lnTo>
                  <a:pt x="7068" y="55078"/>
                </a:lnTo>
                <a:lnTo>
                  <a:pt x="0" y="90170"/>
                </a:lnTo>
                <a:lnTo>
                  <a:pt x="0" y="450850"/>
                </a:lnTo>
                <a:lnTo>
                  <a:pt x="7068" y="485947"/>
                </a:lnTo>
                <a:lnTo>
                  <a:pt x="26352" y="514608"/>
                </a:lnTo>
                <a:lnTo>
                  <a:pt x="54971" y="533933"/>
                </a:lnTo>
                <a:lnTo>
                  <a:pt x="90042" y="541020"/>
                </a:lnTo>
                <a:lnTo>
                  <a:pt x="3253613" y="541020"/>
                </a:lnTo>
                <a:lnTo>
                  <a:pt x="3288684" y="533933"/>
                </a:lnTo>
                <a:lnTo>
                  <a:pt x="3317303" y="514608"/>
                </a:lnTo>
                <a:lnTo>
                  <a:pt x="3336587" y="485947"/>
                </a:lnTo>
                <a:lnTo>
                  <a:pt x="3343655" y="450850"/>
                </a:lnTo>
                <a:lnTo>
                  <a:pt x="3343655" y="90170"/>
                </a:lnTo>
                <a:lnTo>
                  <a:pt x="3336587" y="55078"/>
                </a:lnTo>
                <a:lnTo>
                  <a:pt x="3317303" y="26416"/>
                </a:lnTo>
                <a:lnTo>
                  <a:pt x="3288684" y="7088"/>
                </a:lnTo>
                <a:lnTo>
                  <a:pt x="3253613" y="0"/>
                </a:lnTo>
                <a:close/>
              </a:path>
            </a:pathLst>
          </a:custGeom>
          <a:solidFill>
            <a:schemeClr val="accent1"/>
          </a:solidFill>
        </p:spPr>
        <p:txBody>
          <a:bodyPr wrap="square" lIns="0" tIns="0" rIns="0" bIns="0" rtlCol="0"/>
          <a:lstStyle/>
          <a:p>
            <a:pPr marL="0" marR="0" lvl="0" indent="0" algn="ctr" defTabSz="914400" eaLnBrk="1" fontAlgn="auto" latinLnBrk="0" hangingPunct="1">
              <a:lnSpc>
                <a:spcPct val="100000"/>
              </a:lnSpc>
              <a:spcBef>
                <a:spcPts val="0"/>
              </a:spcBef>
              <a:spcAft>
                <a:spcPts val="0"/>
              </a:spcAft>
              <a:buClrTx/>
              <a:buSzTx/>
              <a:buFontTx/>
              <a:buNone/>
              <a:tabLst/>
              <a:defRPr/>
            </a:pPr>
            <a:r>
              <a:rPr lang="el-GR" b="1" kern="0" noProof="0" dirty="0" smtClean="0">
                <a:solidFill>
                  <a:schemeClr val="bg1"/>
                </a:solidFill>
                <a:latin typeface="Verdana" panose="020B0604030504040204" pitchFamily="34" charset="0"/>
                <a:ea typeface="Verdana" panose="020B0604030504040204" pitchFamily="34" charset="0"/>
              </a:rPr>
              <a:t>Χωρίς την υποβολή της αίτησης</a:t>
            </a:r>
            <a:r>
              <a:rPr lang="en-US" b="1" kern="0" dirty="0">
                <a:solidFill>
                  <a:schemeClr val="bg1"/>
                </a:solidFill>
                <a:latin typeface="Verdana" panose="020B0604030504040204" pitchFamily="34" charset="0"/>
                <a:ea typeface="Verdana" panose="020B0604030504040204" pitchFamily="34" charset="0"/>
              </a:rPr>
              <a:t>*</a:t>
            </a:r>
            <a:endParaRPr kumimoji="0" sz="1800" b="1" i="0" u="none" strike="noStrike" kern="0" cap="none" spc="0" normalizeH="0" baseline="0" noProof="0" dirty="0">
              <a:ln>
                <a:noFill/>
              </a:ln>
              <a:solidFill>
                <a:schemeClr val="bg1"/>
              </a:solidFill>
              <a:effectLst/>
              <a:uLnTx/>
              <a:uFillTx/>
              <a:latin typeface="Verdana" panose="020B0604030504040204" pitchFamily="34" charset="0"/>
              <a:ea typeface="Verdana" panose="020B0604030504040204" pitchFamily="34" charset="0"/>
            </a:endParaRPr>
          </a:p>
        </p:txBody>
      </p:sp>
      <p:sp>
        <p:nvSpPr>
          <p:cNvPr id="5" name="object 3"/>
          <p:cNvSpPr txBox="1"/>
          <p:nvPr/>
        </p:nvSpPr>
        <p:spPr>
          <a:xfrm>
            <a:off x="4439816" y="2132856"/>
            <a:ext cx="3672408" cy="1311256"/>
          </a:xfrm>
          <a:prstGeom prst="rect">
            <a:avLst/>
          </a:prstGeom>
        </p:spPr>
        <p:txBody>
          <a:bodyPr vert="horz" wrap="square" lIns="0" tIns="13335" rIns="0" bIns="0" rtlCol="0">
            <a:spAutoFit/>
          </a:bodyPr>
          <a:lstStyle/>
          <a:p>
            <a:pPr algn="ctr">
              <a:spcBef>
                <a:spcPts val="105"/>
              </a:spcBef>
            </a:pPr>
            <a:r>
              <a:rPr lang="el-GR" sz="2600" b="1" spc="65" dirty="0">
                <a:solidFill>
                  <a:srgbClr val="FFFFFF"/>
                </a:solidFill>
                <a:latin typeface="Century Gothic "/>
                <a:cs typeface="Arial"/>
              </a:rPr>
              <a:t>Βασική Δράση </a:t>
            </a:r>
            <a:r>
              <a:rPr sz="2600" b="1" dirty="0">
                <a:solidFill>
                  <a:srgbClr val="FFFFFF"/>
                </a:solidFill>
                <a:latin typeface="Century Gothic "/>
                <a:cs typeface="Arial"/>
              </a:rPr>
              <a:t>1</a:t>
            </a:r>
            <a:endParaRPr sz="2600" dirty="0">
              <a:solidFill>
                <a:prstClr val="black"/>
              </a:solidFill>
              <a:latin typeface="Century Gothic "/>
              <a:cs typeface="Arial"/>
            </a:endParaRPr>
          </a:p>
          <a:p>
            <a:pPr marL="18415" marR="5080" indent="-1270" algn="ctr">
              <a:spcBef>
                <a:spcPts val="2180"/>
              </a:spcBef>
            </a:pPr>
            <a:r>
              <a:rPr lang="el-GR" sz="2000" b="1" dirty="0">
                <a:solidFill>
                  <a:prstClr val="white"/>
                </a:solidFill>
                <a:latin typeface="Century Gothic" panose="020B0502020202020204" pitchFamily="34" charset="0"/>
              </a:rPr>
              <a:t>Κινητικότητα προσωπικού και εκπαιδευομένων</a:t>
            </a:r>
            <a:endParaRPr sz="2000" b="1" dirty="0">
              <a:solidFill>
                <a:prstClr val="white"/>
              </a:solidFill>
              <a:latin typeface="Century Gothic" panose="020B0502020202020204" pitchFamily="34" charset="0"/>
            </a:endParaRPr>
          </a:p>
        </p:txBody>
      </p:sp>
      <p:sp>
        <p:nvSpPr>
          <p:cNvPr id="7" name="object 10"/>
          <p:cNvSpPr/>
          <p:nvPr/>
        </p:nvSpPr>
        <p:spPr>
          <a:xfrm>
            <a:off x="1632965" y="1557527"/>
            <a:ext cx="8929370" cy="0"/>
          </a:xfrm>
          <a:custGeom>
            <a:avLst/>
            <a:gdLst/>
            <a:ahLst/>
            <a:cxnLst/>
            <a:rect l="l" t="t" r="r" b="b"/>
            <a:pathLst>
              <a:path w="8929370">
                <a:moveTo>
                  <a:pt x="0" y="0"/>
                </a:moveTo>
                <a:lnTo>
                  <a:pt x="8928989" y="0"/>
                </a:lnTo>
              </a:path>
            </a:pathLst>
          </a:custGeom>
          <a:ln w="22225">
            <a:solidFill>
              <a:srgbClr val="96B4B4"/>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smtClean="0">
              <a:ln>
                <a:noFill/>
              </a:ln>
              <a:solidFill>
                <a:prstClr val="black"/>
              </a:solidFill>
              <a:effectLst/>
              <a:uLnTx/>
              <a:uFillTx/>
            </a:endParaRPr>
          </a:p>
        </p:txBody>
      </p:sp>
      <p:sp>
        <p:nvSpPr>
          <p:cNvPr id="8" name="object 11">
            <a:extLst>
              <a:ext uri="{FF2B5EF4-FFF2-40B4-BE49-F238E27FC236}">
                <a16:creationId xmlns:a16="http://schemas.microsoft.com/office/drawing/2014/main" id="{8BA2D255-5088-4F84-A9A2-D1DA332DDCA5}"/>
              </a:ext>
            </a:extLst>
          </p:cNvPr>
          <p:cNvSpPr/>
          <p:nvPr/>
        </p:nvSpPr>
        <p:spPr>
          <a:xfrm>
            <a:off x="4315458" y="3145434"/>
            <a:ext cx="3343910" cy="539750"/>
          </a:xfrm>
          <a:custGeom>
            <a:avLst/>
            <a:gdLst/>
            <a:ahLst/>
            <a:cxnLst/>
            <a:rect l="l" t="t" r="r" b="b"/>
            <a:pathLst>
              <a:path w="3343910" h="539750">
                <a:moveTo>
                  <a:pt x="3343655" y="449580"/>
                </a:moveTo>
                <a:lnTo>
                  <a:pt x="3336587" y="484578"/>
                </a:lnTo>
                <a:lnTo>
                  <a:pt x="3317303" y="513159"/>
                </a:lnTo>
                <a:lnTo>
                  <a:pt x="3288684" y="532429"/>
                </a:lnTo>
                <a:lnTo>
                  <a:pt x="3253613" y="539495"/>
                </a:lnTo>
                <a:lnTo>
                  <a:pt x="90043" y="539495"/>
                </a:lnTo>
                <a:lnTo>
                  <a:pt x="54971" y="532429"/>
                </a:lnTo>
                <a:lnTo>
                  <a:pt x="26352" y="513159"/>
                </a:lnTo>
                <a:lnTo>
                  <a:pt x="7068" y="484578"/>
                </a:lnTo>
                <a:lnTo>
                  <a:pt x="0" y="449580"/>
                </a:lnTo>
                <a:lnTo>
                  <a:pt x="0" y="89915"/>
                </a:lnTo>
                <a:lnTo>
                  <a:pt x="7068" y="54917"/>
                </a:lnTo>
                <a:lnTo>
                  <a:pt x="26352" y="26336"/>
                </a:lnTo>
                <a:lnTo>
                  <a:pt x="54971" y="7066"/>
                </a:lnTo>
                <a:lnTo>
                  <a:pt x="90043" y="0"/>
                </a:lnTo>
                <a:lnTo>
                  <a:pt x="3253613" y="0"/>
                </a:lnTo>
                <a:lnTo>
                  <a:pt x="3288684" y="7066"/>
                </a:lnTo>
                <a:lnTo>
                  <a:pt x="3317303" y="26336"/>
                </a:lnTo>
                <a:lnTo>
                  <a:pt x="3336587" y="54917"/>
                </a:lnTo>
                <a:lnTo>
                  <a:pt x="3343655" y="89915"/>
                </a:lnTo>
                <a:lnTo>
                  <a:pt x="3343655" y="449580"/>
                </a:lnTo>
                <a:close/>
              </a:path>
            </a:pathLst>
          </a:custGeom>
          <a:ln w="25400">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prstClr val="black"/>
              </a:solidFill>
              <a:effectLst/>
              <a:uLnTx/>
              <a:uFillTx/>
            </a:endParaRPr>
          </a:p>
        </p:txBody>
      </p:sp>
      <p:sp>
        <p:nvSpPr>
          <p:cNvPr id="9" name="object 12">
            <a:extLst>
              <a:ext uri="{FF2B5EF4-FFF2-40B4-BE49-F238E27FC236}">
                <a16:creationId xmlns:a16="http://schemas.microsoft.com/office/drawing/2014/main" id="{91DD0B01-B92C-4E03-9F01-0D678C02E14E}"/>
              </a:ext>
            </a:extLst>
          </p:cNvPr>
          <p:cNvSpPr txBox="1"/>
          <p:nvPr/>
        </p:nvSpPr>
        <p:spPr>
          <a:xfrm>
            <a:off x="4852414" y="3246019"/>
            <a:ext cx="2283460" cy="299720"/>
          </a:xfrm>
          <a:prstGeom prst="rect">
            <a:avLst/>
          </a:prstGeom>
        </p:spPr>
        <p:txBody>
          <a:bodyPr vert="horz" wrap="square" lIns="0" tIns="12700" rIns="0" bIns="0" rtlCol="0">
            <a:spAutoFit/>
          </a:bodyPr>
          <a:lstStyle/>
          <a:p>
            <a:pPr marL="12700">
              <a:spcBef>
                <a:spcPts val="100"/>
              </a:spcBef>
            </a:pPr>
            <a:r>
              <a:rPr spc="-5" dirty="0">
                <a:solidFill>
                  <a:srgbClr val="FFFFFF"/>
                </a:solidFill>
                <a:latin typeface="Arial"/>
                <a:cs typeface="Arial"/>
              </a:rPr>
              <a:t>Erasmus</a:t>
            </a:r>
            <a:r>
              <a:rPr spc="-35" dirty="0">
                <a:solidFill>
                  <a:srgbClr val="FFFFFF"/>
                </a:solidFill>
                <a:latin typeface="Arial"/>
                <a:cs typeface="Arial"/>
              </a:rPr>
              <a:t> </a:t>
            </a:r>
            <a:r>
              <a:rPr spc="-5" dirty="0">
                <a:solidFill>
                  <a:srgbClr val="FFFFFF"/>
                </a:solidFill>
                <a:latin typeface="Arial"/>
                <a:cs typeface="Arial"/>
              </a:rPr>
              <a:t>accreditation</a:t>
            </a:r>
            <a:endParaRPr dirty="0">
              <a:solidFill>
                <a:prstClr val="black"/>
              </a:solidFill>
              <a:latin typeface="Arial"/>
              <a:cs typeface="Arial"/>
            </a:endParaRPr>
          </a:p>
        </p:txBody>
      </p:sp>
      <p:sp>
        <p:nvSpPr>
          <p:cNvPr id="10" name="object 17">
            <a:extLst>
              <a:ext uri="{FF2B5EF4-FFF2-40B4-BE49-F238E27FC236}">
                <a16:creationId xmlns:a16="http://schemas.microsoft.com/office/drawing/2014/main" id="{6C894839-0FC3-4269-B30B-167AD29AAF90}"/>
              </a:ext>
            </a:extLst>
          </p:cNvPr>
          <p:cNvSpPr txBox="1">
            <a:spLocks/>
          </p:cNvSpPr>
          <p:nvPr/>
        </p:nvSpPr>
        <p:spPr>
          <a:xfrm>
            <a:off x="6443472" y="2172489"/>
            <a:ext cx="3789045" cy="1113125"/>
          </a:xfrm>
          <a:prstGeom prst="rect">
            <a:avLst/>
          </a:prstGeom>
        </p:spPr>
        <p:txBody>
          <a:bodyPr vert="horz" wrap="square" lIns="0" tIns="12700" rIns="0" bIns="0" rtlCol="0">
            <a:spAutoFit/>
          </a:bodyPr>
          <a:lstStyle>
            <a:lvl1pPr marL="0">
              <a:defRPr sz="1800" b="0" i="0">
                <a:solidFill>
                  <a:schemeClr val="bg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en-US" sz="1800" b="0" i="0" u="none" strike="noStrike" kern="0" cap="none" spc="-5" normalizeH="0" baseline="0" noProof="0" dirty="0">
                <a:ln>
                  <a:noFill/>
                </a:ln>
                <a:solidFill>
                  <a:sysClr val="window" lastClr="FFFFFF"/>
                </a:solidFill>
                <a:effectLst/>
                <a:uLnTx/>
                <a:uFillTx/>
                <a:latin typeface="Arial"/>
                <a:ea typeface="+mn-ea"/>
                <a:cs typeface="Arial"/>
              </a:rPr>
              <a:t>Short-term projects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ysClr val="window" lastClr="FFFFFF"/>
              </a:solidFill>
              <a:effectLst/>
              <a:uLnTx/>
              <a:uFillTx/>
              <a:latin typeface="Times New Roman"/>
              <a:ea typeface="+mn-ea"/>
              <a:cs typeface="Times New Roman"/>
            </a:endParaRPr>
          </a:p>
          <a:p>
            <a:pPr marL="0" marR="0" lvl="0" indent="0" defTabSz="914400" eaLnBrk="1" fontAlgn="auto" latinLnBrk="0" hangingPunct="1">
              <a:lnSpc>
                <a:spcPct val="100000"/>
              </a:lnSpc>
              <a:spcBef>
                <a:spcPts val="40"/>
              </a:spcBef>
              <a:spcAft>
                <a:spcPts val="0"/>
              </a:spcAft>
              <a:buClrTx/>
              <a:buSzTx/>
              <a:buFontTx/>
              <a:buNone/>
              <a:tabLst/>
              <a:defRPr/>
            </a:pPr>
            <a:endParaRPr kumimoji="0" lang="en-US" sz="1750" b="0" i="0" u="none" strike="noStrike" kern="0" cap="none" spc="0" normalizeH="0" baseline="0" noProof="0" dirty="0">
              <a:ln>
                <a:noFill/>
              </a:ln>
              <a:solidFill>
                <a:sysClr val="window" lastClr="FFFFFF"/>
              </a:solidFill>
              <a:effectLst/>
              <a:uLnTx/>
              <a:uFillTx/>
              <a:latin typeface="Times New Roman"/>
              <a:ea typeface="+mn-ea"/>
              <a:cs typeface="Times New Roman"/>
            </a:endParaRPr>
          </a:p>
          <a:p>
            <a:pPr marL="1656080" marR="0" lvl="0" indent="0" defTabSz="914400" eaLnBrk="1" fontAlgn="auto" latinLnBrk="0" hangingPunct="1">
              <a:lnSpc>
                <a:spcPct val="100000"/>
              </a:lnSpc>
              <a:spcBef>
                <a:spcPts val="5"/>
              </a:spcBef>
              <a:spcAft>
                <a:spcPts val="0"/>
              </a:spcAft>
              <a:buClrTx/>
              <a:buSzTx/>
              <a:buFontTx/>
              <a:buNone/>
              <a:tabLst/>
              <a:defRPr/>
            </a:pPr>
            <a:r>
              <a:rPr kumimoji="0" lang="en-US" sz="1600" b="0" i="0" u="none" strike="noStrike" kern="0" cap="none" spc="-5" normalizeH="0" baseline="0" noProof="0" dirty="0">
                <a:ln>
                  <a:noFill/>
                </a:ln>
                <a:solidFill>
                  <a:sysClr val="window" lastClr="FFFFFF"/>
                </a:solidFill>
                <a:effectLst/>
                <a:uLnTx/>
                <a:uFillTx/>
                <a:latin typeface="Arial"/>
                <a:ea typeface="+mn-ea"/>
                <a:cs typeface="Arial"/>
              </a:rPr>
              <a:t>Individual</a:t>
            </a:r>
            <a:r>
              <a:rPr kumimoji="0" lang="en-US" sz="1600" b="0" i="0" u="none" strike="noStrike" kern="0" cap="none" spc="-40" normalizeH="0" baseline="0" noProof="0" dirty="0">
                <a:ln>
                  <a:noFill/>
                </a:ln>
                <a:solidFill>
                  <a:sysClr val="window" lastClr="FFFFFF"/>
                </a:solidFill>
                <a:effectLst/>
                <a:uLnTx/>
                <a:uFillTx/>
                <a:latin typeface="Arial"/>
                <a:ea typeface="+mn-ea"/>
                <a:cs typeface="Arial"/>
              </a:rPr>
              <a:t> </a:t>
            </a:r>
            <a:r>
              <a:rPr kumimoji="0" lang="en-US" sz="1600" b="0" i="0" u="none" strike="noStrike" kern="0" cap="none" spc="-5" normalizeH="0" baseline="0" noProof="0" dirty="0" err="1">
                <a:ln>
                  <a:noFill/>
                </a:ln>
                <a:solidFill>
                  <a:sysClr val="window" lastClr="FFFFFF"/>
                </a:solidFill>
                <a:effectLst/>
                <a:uLnTx/>
                <a:uFillTx/>
                <a:latin typeface="Arial"/>
                <a:ea typeface="+mn-ea"/>
                <a:cs typeface="Arial"/>
              </a:rPr>
              <a:t>organisations</a:t>
            </a:r>
            <a:endParaRPr kumimoji="0" lang="en-US" sz="1600" b="0" i="0" u="none" strike="noStrike" kern="0" cap="none" spc="0" normalizeH="0" baseline="0" noProof="0" dirty="0">
              <a:ln>
                <a:noFill/>
              </a:ln>
              <a:solidFill>
                <a:sysClr val="window" lastClr="FFFFFF"/>
              </a:solidFill>
              <a:effectLst/>
              <a:uLnTx/>
              <a:uFillTx/>
              <a:latin typeface="Arial"/>
              <a:ea typeface="+mn-ea"/>
              <a:cs typeface="Arial"/>
            </a:endParaRPr>
          </a:p>
        </p:txBody>
      </p:sp>
      <p:sp>
        <p:nvSpPr>
          <p:cNvPr id="11" name="object 21">
            <a:extLst>
              <a:ext uri="{FF2B5EF4-FFF2-40B4-BE49-F238E27FC236}">
                <a16:creationId xmlns:a16="http://schemas.microsoft.com/office/drawing/2014/main" id="{7A60B043-39A7-4514-8C48-CC988A056BDA}"/>
              </a:ext>
            </a:extLst>
          </p:cNvPr>
          <p:cNvSpPr/>
          <p:nvPr/>
        </p:nvSpPr>
        <p:spPr>
          <a:xfrm>
            <a:off x="1513115" y="1964335"/>
            <a:ext cx="1691350" cy="3147060"/>
          </a:xfrm>
          <a:custGeom>
            <a:avLst/>
            <a:gdLst/>
            <a:ahLst/>
            <a:cxnLst/>
            <a:rect l="l" t="t" r="r" b="b"/>
            <a:pathLst>
              <a:path w="1356360" h="3147060">
                <a:moveTo>
                  <a:pt x="0" y="226060"/>
                </a:moveTo>
                <a:lnTo>
                  <a:pt x="4592" y="180503"/>
                </a:lnTo>
                <a:lnTo>
                  <a:pt x="17764" y="138070"/>
                </a:lnTo>
                <a:lnTo>
                  <a:pt x="38606" y="99671"/>
                </a:lnTo>
                <a:lnTo>
                  <a:pt x="66209" y="66214"/>
                </a:lnTo>
                <a:lnTo>
                  <a:pt x="99665" y="38609"/>
                </a:lnTo>
                <a:lnTo>
                  <a:pt x="138065" y="17766"/>
                </a:lnTo>
                <a:lnTo>
                  <a:pt x="180499" y="4593"/>
                </a:lnTo>
                <a:lnTo>
                  <a:pt x="226060" y="0"/>
                </a:lnTo>
                <a:lnTo>
                  <a:pt x="1130300" y="0"/>
                </a:lnTo>
                <a:lnTo>
                  <a:pt x="1175856" y="4593"/>
                </a:lnTo>
                <a:lnTo>
                  <a:pt x="1218289" y="17766"/>
                </a:lnTo>
                <a:lnTo>
                  <a:pt x="1256688" y="38609"/>
                </a:lnTo>
                <a:lnTo>
                  <a:pt x="1290145" y="66214"/>
                </a:lnTo>
                <a:lnTo>
                  <a:pt x="1317750" y="99671"/>
                </a:lnTo>
                <a:lnTo>
                  <a:pt x="1338593" y="138070"/>
                </a:lnTo>
                <a:lnTo>
                  <a:pt x="1351766" y="180503"/>
                </a:lnTo>
                <a:lnTo>
                  <a:pt x="1356360" y="226060"/>
                </a:lnTo>
                <a:lnTo>
                  <a:pt x="1356360" y="2921000"/>
                </a:lnTo>
                <a:lnTo>
                  <a:pt x="1351766" y="2966560"/>
                </a:lnTo>
                <a:lnTo>
                  <a:pt x="1338593" y="3008994"/>
                </a:lnTo>
                <a:lnTo>
                  <a:pt x="1317750" y="3047394"/>
                </a:lnTo>
                <a:lnTo>
                  <a:pt x="1290145" y="3080850"/>
                </a:lnTo>
                <a:lnTo>
                  <a:pt x="1256688" y="3108453"/>
                </a:lnTo>
                <a:lnTo>
                  <a:pt x="1218289" y="3129295"/>
                </a:lnTo>
                <a:lnTo>
                  <a:pt x="1175856" y="3142467"/>
                </a:lnTo>
                <a:lnTo>
                  <a:pt x="1130300" y="3147060"/>
                </a:lnTo>
                <a:lnTo>
                  <a:pt x="226060" y="3147060"/>
                </a:lnTo>
                <a:lnTo>
                  <a:pt x="180499" y="3142467"/>
                </a:lnTo>
                <a:lnTo>
                  <a:pt x="138065" y="3129295"/>
                </a:lnTo>
                <a:lnTo>
                  <a:pt x="99665" y="3108453"/>
                </a:lnTo>
                <a:lnTo>
                  <a:pt x="66209" y="3080850"/>
                </a:lnTo>
                <a:lnTo>
                  <a:pt x="38606" y="3047394"/>
                </a:lnTo>
                <a:lnTo>
                  <a:pt x="17764" y="3008994"/>
                </a:lnTo>
                <a:lnTo>
                  <a:pt x="4592" y="2966560"/>
                </a:lnTo>
                <a:lnTo>
                  <a:pt x="0" y="2921000"/>
                </a:lnTo>
                <a:lnTo>
                  <a:pt x="0" y="226060"/>
                </a:lnTo>
                <a:close/>
              </a:path>
            </a:pathLst>
          </a:custGeom>
          <a:ln w="22225">
            <a:solidFill>
              <a:srgbClr val="00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2" name="object 22">
            <a:extLst>
              <a:ext uri="{FF2B5EF4-FFF2-40B4-BE49-F238E27FC236}">
                <a16:creationId xmlns:a16="http://schemas.microsoft.com/office/drawing/2014/main" id="{47D45688-6F43-4FF5-9A9B-DF8C50B25555}"/>
              </a:ext>
            </a:extLst>
          </p:cNvPr>
          <p:cNvSpPr txBox="1"/>
          <p:nvPr/>
        </p:nvSpPr>
        <p:spPr>
          <a:xfrm>
            <a:off x="1513115" y="2712903"/>
            <a:ext cx="1584899" cy="1489510"/>
          </a:xfrm>
          <a:prstGeom prst="rect">
            <a:avLst/>
          </a:prstGeom>
        </p:spPr>
        <p:txBody>
          <a:bodyPr vert="horz" wrap="square" lIns="0" tIns="12065" rIns="0" bIns="0" rtlCol="0">
            <a:spAutoFit/>
          </a:bodyPr>
          <a:lstStyle/>
          <a:p>
            <a:pPr marL="116205" marR="5080" indent="-104139" algn="ctr">
              <a:spcBef>
                <a:spcPts val="95"/>
              </a:spcBef>
            </a:pPr>
            <a:r>
              <a:rPr lang="el-GR" sz="1600" b="1" spc="55" dirty="0">
                <a:solidFill>
                  <a:prstClr val="black"/>
                </a:solidFill>
                <a:latin typeface="Verdana" panose="020B0604030504040204" pitchFamily="34" charset="0"/>
                <a:ea typeface="Verdana" panose="020B0604030504040204" pitchFamily="34" charset="0"/>
                <a:cs typeface="Arial"/>
              </a:rPr>
              <a:t>Πώς</a:t>
            </a:r>
            <a:r>
              <a:rPr lang="en-US" sz="1600" b="1" spc="55" dirty="0">
                <a:solidFill>
                  <a:prstClr val="black"/>
                </a:solidFill>
                <a:latin typeface="Verdana" panose="020B0604030504040204" pitchFamily="34" charset="0"/>
                <a:ea typeface="Verdana" panose="020B0604030504040204" pitchFamily="34" charset="0"/>
                <a:cs typeface="Arial"/>
              </a:rPr>
              <a:t> </a:t>
            </a:r>
            <a:r>
              <a:rPr lang="el-GR" sz="1600" b="1" spc="55" dirty="0">
                <a:solidFill>
                  <a:prstClr val="black"/>
                </a:solidFill>
                <a:latin typeface="Verdana" panose="020B0604030504040204" pitchFamily="34" charset="0"/>
                <a:ea typeface="Verdana" panose="020B0604030504040204" pitchFamily="34" charset="0"/>
                <a:cs typeface="Arial"/>
              </a:rPr>
              <a:t>μπορεί να συμμετέχει ο οργανισμός μου</a:t>
            </a:r>
            <a:r>
              <a:rPr lang="en-US" sz="1600" b="1" spc="55" dirty="0">
                <a:solidFill>
                  <a:prstClr val="black"/>
                </a:solidFill>
                <a:latin typeface="Verdana" panose="020B0604030504040204" pitchFamily="34" charset="0"/>
                <a:ea typeface="Verdana" panose="020B0604030504040204" pitchFamily="34" charset="0"/>
                <a:cs typeface="Arial"/>
              </a:rPr>
              <a:t>;</a:t>
            </a:r>
            <a:endParaRPr sz="1600" dirty="0">
              <a:solidFill>
                <a:prstClr val="black"/>
              </a:solidFill>
              <a:latin typeface="Verdana" panose="020B0604030504040204" pitchFamily="34" charset="0"/>
              <a:ea typeface="Verdana" panose="020B0604030504040204" pitchFamily="34" charset="0"/>
              <a:cs typeface="Arial"/>
            </a:endParaRPr>
          </a:p>
        </p:txBody>
      </p:sp>
      <p:sp>
        <p:nvSpPr>
          <p:cNvPr id="13" name="object 31">
            <a:extLst>
              <a:ext uri="{FF2B5EF4-FFF2-40B4-BE49-F238E27FC236}">
                <a16:creationId xmlns:a16="http://schemas.microsoft.com/office/drawing/2014/main" id="{5205907B-1034-4FB7-84C4-06311D0962DB}"/>
              </a:ext>
            </a:extLst>
          </p:cNvPr>
          <p:cNvSpPr txBox="1"/>
          <p:nvPr/>
        </p:nvSpPr>
        <p:spPr>
          <a:xfrm>
            <a:off x="4428870" y="3290062"/>
            <a:ext cx="5706110" cy="814069"/>
          </a:xfrm>
          <a:prstGeom prst="rect">
            <a:avLst/>
          </a:prstGeom>
        </p:spPr>
        <p:txBody>
          <a:bodyPr vert="horz" wrap="square" lIns="0" tIns="12065" rIns="0" bIns="0" rtlCol="0">
            <a:spAutoFit/>
          </a:bodyPr>
          <a:lstStyle/>
          <a:p>
            <a:pPr marL="3348990">
              <a:spcBef>
                <a:spcPts val="95"/>
              </a:spcBef>
            </a:pPr>
            <a:r>
              <a:rPr sz="1600" spc="-5" dirty="0">
                <a:solidFill>
                  <a:srgbClr val="FFFFFF"/>
                </a:solidFill>
                <a:latin typeface="Arial"/>
                <a:cs typeface="Arial"/>
              </a:rPr>
              <a:t>Join a mobility</a:t>
            </a:r>
            <a:r>
              <a:rPr sz="1600" spc="-35" dirty="0">
                <a:solidFill>
                  <a:srgbClr val="FFFFFF"/>
                </a:solidFill>
                <a:latin typeface="Arial"/>
                <a:cs typeface="Arial"/>
              </a:rPr>
              <a:t> </a:t>
            </a:r>
            <a:r>
              <a:rPr sz="1600" spc="-5" dirty="0">
                <a:solidFill>
                  <a:srgbClr val="FFFFFF"/>
                </a:solidFill>
                <a:latin typeface="Arial"/>
                <a:cs typeface="Arial"/>
              </a:rPr>
              <a:t>consortium</a:t>
            </a:r>
            <a:endParaRPr sz="1600" dirty="0">
              <a:solidFill>
                <a:prstClr val="black"/>
              </a:solidFill>
              <a:latin typeface="Arial"/>
              <a:cs typeface="Arial"/>
            </a:endParaRPr>
          </a:p>
          <a:p>
            <a:pPr marL="12700">
              <a:spcBef>
                <a:spcPts val="15"/>
              </a:spcBef>
            </a:pPr>
            <a:r>
              <a:rPr spc="-5" dirty="0">
                <a:solidFill>
                  <a:srgbClr val="FFFFFF"/>
                </a:solidFill>
                <a:latin typeface="Arial"/>
                <a:cs typeface="Arial"/>
              </a:rPr>
              <a:t>Join </a:t>
            </a:r>
            <a:r>
              <a:rPr spc="-10" dirty="0">
                <a:solidFill>
                  <a:srgbClr val="FFFFFF"/>
                </a:solidFill>
                <a:latin typeface="Arial"/>
                <a:cs typeface="Arial"/>
              </a:rPr>
              <a:t>without </a:t>
            </a:r>
            <a:r>
              <a:rPr spc="-5" dirty="0">
                <a:solidFill>
                  <a:srgbClr val="FFFFFF"/>
                </a:solidFill>
                <a:latin typeface="Arial"/>
                <a:cs typeface="Arial"/>
              </a:rPr>
              <a:t>an</a:t>
            </a:r>
            <a:r>
              <a:rPr spc="55" dirty="0">
                <a:solidFill>
                  <a:srgbClr val="FFFFFF"/>
                </a:solidFill>
                <a:latin typeface="Arial"/>
                <a:cs typeface="Arial"/>
              </a:rPr>
              <a:t> </a:t>
            </a:r>
            <a:r>
              <a:rPr spc="-5" dirty="0">
                <a:solidFill>
                  <a:srgbClr val="FFFFFF"/>
                </a:solidFill>
                <a:latin typeface="Arial"/>
                <a:cs typeface="Arial"/>
              </a:rPr>
              <a:t>application</a:t>
            </a:r>
            <a:endParaRPr dirty="0">
              <a:solidFill>
                <a:prstClr val="black"/>
              </a:solidFill>
              <a:latin typeface="Arial"/>
              <a:cs typeface="Arial"/>
            </a:endParaRPr>
          </a:p>
          <a:p>
            <a:pPr marL="3321685">
              <a:spcBef>
                <a:spcPts val="200"/>
              </a:spcBef>
            </a:pPr>
            <a:r>
              <a:rPr sz="1600" spc="-5" dirty="0">
                <a:solidFill>
                  <a:srgbClr val="FFFFFF"/>
                </a:solidFill>
                <a:latin typeface="Arial"/>
                <a:cs typeface="Arial"/>
              </a:rPr>
              <a:t>Host Erasmus</a:t>
            </a:r>
            <a:r>
              <a:rPr sz="1600" dirty="0">
                <a:solidFill>
                  <a:srgbClr val="FFFFFF"/>
                </a:solidFill>
                <a:latin typeface="Arial"/>
                <a:cs typeface="Arial"/>
              </a:rPr>
              <a:t> </a:t>
            </a:r>
            <a:r>
              <a:rPr sz="1600" spc="-5" dirty="0">
                <a:solidFill>
                  <a:srgbClr val="FFFFFF"/>
                </a:solidFill>
                <a:latin typeface="Arial"/>
                <a:cs typeface="Arial"/>
              </a:rPr>
              <a:t>participants</a:t>
            </a:r>
            <a:endParaRPr sz="1600" dirty="0">
              <a:solidFill>
                <a:prstClr val="black"/>
              </a:solidFill>
              <a:latin typeface="Arial"/>
              <a:cs typeface="Arial"/>
            </a:endParaRPr>
          </a:p>
        </p:txBody>
      </p:sp>
      <p:sp>
        <p:nvSpPr>
          <p:cNvPr id="14" name="object 6">
            <a:extLst>
              <a:ext uri="{FF2B5EF4-FFF2-40B4-BE49-F238E27FC236}">
                <a16:creationId xmlns:a16="http://schemas.microsoft.com/office/drawing/2014/main" id="{3FC0343E-4E51-41F7-91EB-3EDA97EBD179}"/>
              </a:ext>
            </a:extLst>
          </p:cNvPr>
          <p:cNvSpPr/>
          <p:nvPr/>
        </p:nvSpPr>
        <p:spPr>
          <a:xfrm>
            <a:off x="4129980" y="2127897"/>
            <a:ext cx="6286500" cy="502920"/>
          </a:xfrm>
          <a:custGeom>
            <a:avLst/>
            <a:gdLst/>
            <a:ahLst/>
            <a:cxnLst/>
            <a:rect l="l" t="t" r="r" b="b"/>
            <a:pathLst>
              <a:path w="6286500" h="502919">
                <a:moveTo>
                  <a:pt x="6201664" y="0"/>
                </a:moveTo>
                <a:lnTo>
                  <a:pt x="84835" y="0"/>
                </a:lnTo>
                <a:lnTo>
                  <a:pt x="51810" y="6596"/>
                </a:lnTo>
                <a:lnTo>
                  <a:pt x="24844" y="24574"/>
                </a:lnTo>
                <a:lnTo>
                  <a:pt x="6665" y="51220"/>
                </a:lnTo>
                <a:lnTo>
                  <a:pt x="0" y="83820"/>
                </a:lnTo>
                <a:lnTo>
                  <a:pt x="0" y="419100"/>
                </a:lnTo>
                <a:lnTo>
                  <a:pt x="6665" y="451699"/>
                </a:lnTo>
                <a:lnTo>
                  <a:pt x="24844" y="478345"/>
                </a:lnTo>
                <a:lnTo>
                  <a:pt x="51810" y="496323"/>
                </a:lnTo>
                <a:lnTo>
                  <a:pt x="84835" y="502920"/>
                </a:lnTo>
                <a:lnTo>
                  <a:pt x="6201664" y="502920"/>
                </a:lnTo>
                <a:lnTo>
                  <a:pt x="6234689" y="496323"/>
                </a:lnTo>
                <a:lnTo>
                  <a:pt x="6261655" y="478345"/>
                </a:lnTo>
                <a:lnTo>
                  <a:pt x="6279834" y="451699"/>
                </a:lnTo>
                <a:lnTo>
                  <a:pt x="6286499" y="419100"/>
                </a:lnTo>
                <a:lnTo>
                  <a:pt x="6286499" y="83820"/>
                </a:lnTo>
                <a:lnTo>
                  <a:pt x="6279834" y="51220"/>
                </a:lnTo>
                <a:lnTo>
                  <a:pt x="6261655" y="24574"/>
                </a:lnTo>
                <a:lnTo>
                  <a:pt x="6234689" y="6596"/>
                </a:lnTo>
                <a:lnTo>
                  <a:pt x="6201664" y="0"/>
                </a:lnTo>
                <a:close/>
              </a:path>
            </a:pathLst>
          </a:custGeom>
          <a:solidFill>
            <a:srgbClr val="00B0F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5" name="object 8">
            <a:extLst>
              <a:ext uri="{FF2B5EF4-FFF2-40B4-BE49-F238E27FC236}">
                <a16:creationId xmlns:a16="http://schemas.microsoft.com/office/drawing/2014/main" id="{1D0CF8F3-324C-4EF9-BDE8-FE760BB0BC7A}"/>
              </a:ext>
            </a:extLst>
          </p:cNvPr>
          <p:cNvSpPr/>
          <p:nvPr/>
        </p:nvSpPr>
        <p:spPr>
          <a:xfrm>
            <a:off x="3302448" y="2123326"/>
            <a:ext cx="972819" cy="504825"/>
          </a:xfrm>
          <a:custGeom>
            <a:avLst/>
            <a:gdLst/>
            <a:ahLst/>
            <a:cxnLst/>
            <a:rect l="l" t="t" r="r" b="b"/>
            <a:pathLst>
              <a:path w="972819" h="504825">
                <a:moveTo>
                  <a:pt x="720090" y="0"/>
                </a:moveTo>
                <a:lnTo>
                  <a:pt x="720090" y="126111"/>
                </a:lnTo>
                <a:lnTo>
                  <a:pt x="0" y="126111"/>
                </a:lnTo>
                <a:lnTo>
                  <a:pt x="0" y="378333"/>
                </a:lnTo>
                <a:lnTo>
                  <a:pt x="720090" y="378333"/>
                </a:lnTo>
                <a:lnTo>
                  <a:pt x="720090" y="504444"/>
                </a:lnTo>
                <a:lnTo>
                  <a:pt x="972312" y="252222"/>
                </a:lnTo>
                <a:lnTo>
                  <a:pt x="720090" y="0"/>
                </a:lnTo>
                <a:close/>
              </a:path>
            </a:pathLst>
          </a:custGeom>
          <a:solidFill>
            <a:schemeClr val="accent5">
              <a:lumMod val="20000"/>
              <a:lumOff val="80000"/>
            </a:scheme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6" name="object 10">
            <a:extLst>
              <a:ext uri="{FF2B5EF4-FFF2-40B4-BE49-F238E27FC236}">
                <a16:creationId xmlns:a16="http://schemas.microsoft.com/office/drawing/2014/main" id="{057E415D-483F-4F9D-A896-31A7FE848509}"/>
              </a:ext>
            </a:extLst>
          </p:cNvPr>
          <p:cNvSpPr/>
          <p:nvPr/>
        </p:nvSpPr>
        <p:spPr>
          <a:xfrm>
            <a:off x="4169603" y="3182505"/>
            <a:ext cx="3343910" cy="539750"/>
          </a:xfrm>
          <a:custGeom>
            <a:avLst/>
            <a:gdLst/>
            <a:ahLst/>
            <a:cxnLst/>
            <a:rect l="l" t="t" r="r" b="b"/>
            <a:pathLst>
              <a:path w="3343910" h="539750">
                <a:moveTo>
                  <a:pt x="3253613" y="0"/>
                </a:moveTo>
                <a:lnTo>
                  <a:pt x="90043" y="0"/>
                </a:lnTo>
                <a:lnTo>
                  <a:pt x="54971" y="7066"/>
                </a:lnTo>
                <a:lnTo>
                  <a:pt x="26352" y="26336"/>
                </a:lnTo>
                <a:lnTo>
                  <a:pt x="7068" y="54917"/>
                </a:lnTo>
                <a:lnTo>
                  <a:pt x="0" y="89915"/>
                </a:lnTo>
                <a:lnTo>
                  <a:pt x="0" y="449580"/>
                </a:lnTo>
                <a:lnTo>
                  <a:pt x="7068" y="484578"/>
                </a:lnTo>
                <a:lnTo>
                  <a:pt x="26352" y="513159"/>
                </a:lnTo>
                <a:lnTo>
                  <a:pt x="54971" y="532429"/>
                </a:lnTo>
                <a:lnTo>
                  <a:pt x="90043" y="539495"/>
                </a:lnTo>
                <a:lnTo>
                  <a:pt x="3253613" y="539495"/>
                </a:lnTo>
                <a:lnTo>
                  <a:pt x="3288684" y="532429"/>
                </a:lnTo>
                <a:lnTo>
                  <a:pt x="3317303" y="513159"/>
                </a:lnTo>
                <a:lnTo>
                  <a:pt x="3336587" y="484578"/>
                </a:lnTo>
                <a:lnTo>
                  <a:pt x="3343655" y="449580"/>
                </a:lnTo>
                <a:lnTo>
                  <a:pt x="3343655" y="89915"/>
                </a:lnTo>
                <a:lnTo>
                  <a:pt x="3336587" y="54917"/>
                </a:lnTo>
                <a:lnTo>
                  <a:pt x="3317303" y="26336"/>
                </a:lnTo>
                <a:lnTo>
                  <a:pt x="3288684" y="7066"/>
                </a:lnTo>
                <a:lnTo>
                  <a:pt x="3253613" y="0"/>
                </a:lnTo>
                <a:close/>
              </a:path>
            </a:pathLst>
          </a:custGeom>
          <a:solidFill>
            <a:schemeClr val="accent6"/>
          </a:solidFill>
        </p:spPr>
        <p:txBody>
          <a:bodyPr wrap="square" lIns="0" tIns="0" rIns="0" bIns="0" rtlCol="0"/>
          <a:lstStyle/>
          <a:p>
            <a:pPr algn="ctr">
              <a:defRPr/>
            </a:pPr>
            <a:endParaRPr lang="en-US" sz="800" b="1" dirty="0">
              <a:solidFill>
                <a:prstClr val="white"/>
              </a:solidFill>
              <a:latin typeface="Century Gothic" panose="020B0502020202020204" pitchFamily="34" charset="0"/>
            </a:endParaRPr>
          </a:p>
          <a:p>
            <a:pPr algn="ctr">
              <a:defRPr/>
            </a:pPr>
            <a:r>
              <a:rPr lang="el-GR" sz="2000" b="1" dirty="0">
                <a:solidFill>
                  <a:prstClr val="white"/>
                </a:solidFill>
                <a:latin typeface="Verdana" panose="020B0604030504040204" pitchFamily="34" charset="0"/>
                <a:ea typeface="Verdana" panose="020B0604030504040204" pitchFamily="34" charset="0"/>
              </a:rPr>
              <a:t>Διαπίστευση </a:t>
            </a:r>
            <a:r>
              <a:rPr lang="en-US" sz="2000" b="1" dirty="0">
                <a:solidFill>
                  <a:prstClr val="white"/>
                </a:solidFill>
                <a:latin typeface="Verdana" panose="020B0604030504040204" pitchFamily="34" charset="0"/>
                <a:ea typeface="Verdana" panose="020B0604030504040204" pitchFamily="34" charset="0"/>
              </a:rPr>
              <a:t>Erasmus</a:t>
            </a:r>
            <a:endParaRPr sz="2000" b="1" dirty="0">
              <a:solidFill>
                <a:prstClr val="white"/>
              </a:solidFill>
              <a:latin typeface="Verdana" panose="020B0604030504040204" pitchFamily="34" charset="0"/>
              <a:ea typeface="Verdana" panose="020B0604030504040204" pitchFamily="34" charset="0"/>
            </a:endParaRPr>
          </a:p>
        </p:txBody>
      </p:sp>
      <p:sp>
        <p:nvSpPr>
          <p:cNvPr id="17" name="object 13">
            <a:extLst>
              <a:ext uri="{FF2B5EF4-FFF2-40B4-BE49-F238E27FC236}">
                <a16:creationId xmlns:a16="http://schemas.microsoft.com/office/drawing/2014/main" id="{1F1778E0-4506-47E9-9B06-CD82D2925932}"/>
              </a:ext>
            </a:extLst>
          </p:cNvPr>
          <p:cNvSpPr/>
          <p:nvPr/>
        </p:nvSpPr>
        <p:spPr>
          <a:xfrm>
            <a:off x="3311593" y="3200794"/>
            <a:ext cx="972819" cy="504825"/>
          </a:xfrm>
          <a:custGeom>
            <a:avLst/>
            <a:gdLst/>
            <a:ahLst/>
            <a:cxnLst/>
            <a:rect l="l" t="t" r="r" b="b"/>
            <a:pathLst>
              <a:path w="972819" h="504825">
                <a:moveTo>
                  <a:pt x="720089" y="0"/>
                </a:moveTo>
                <a:lnTo>
                  <a:pt x="720089" y="126111"/>
                </a:lnTo>
                <a:lnTo>
                  <a:pt x="0" y="126111"/>
                </a:lnTo>
                <a:lnTo>
                  <a:pt x="0" y="378332"/>
                </a:lnTo>
                <a:lnTo>
                  <a:pt x="720089" y="378332"/>
                </a:lnTo>
                <a:lnTo>
                  <a:pt x="720089" y="504444"/>
                </a:lnTo>
                <a:lnTo>
                  <a:pt x="972311" y="252221"/>
                </a:lnTo>
                <a:lnTo>
                  <a:pt x="720089" y="0"/>
                </a:lnTo>
                <a:close/>
              </a:path>
            </a:pathLst>
          </a:custGeom>
          <a:solidFill>
            <a:schemeClr val="accent6">
              <a:lumMod val="20000"/>
              <a:lumOff val="80000"/>
            </a:scheme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8" name="object 15">
            <a:extLst>
              <a:ext uri="{FF2B5EF4-FFF2-40B4-BE49-F238E27FC236}">
                <a16:creationId xmlns:a16="http://schemas.microsoft.com/office/drawing/2014/main" id="{BFE1C47E-0987-44C9-BBC8-3A9AD74F49E5}"/>
              </a:ext>
            </a:extLst>
          </p:cNvPr>
          <p:cNvSpPr/>
          <p:nvPr/>
        </p:nvSpPr>
        <p:spPr>
          <a:xfrm>
            <a:off x="7563551" y="2937143"/>
            <a:ext cx="3202420" cy="504825"/>
          </a:xfrm>
          <a:custGeom>
            <a:avLst/>
            <a:gdLst/>
            <a:ahLst/>
            <a:cxnLst/>
            <a:rect l="l" t="t" r="r" b="b"/>
            <a:pathLst>
              <a:path w="2872740" h="504825">
                <a:moveTo>
                  <a:pt x="2788792" y="0"/>
                </a:moveTo>
                <a:lnTo>
                  <a:pt x="83946" y="0"/>
                </a:lnTo>
                <a:lnTo>
                  <a:pt x="51274" y="6600"/>
                </a:lnTo>
                <a:lnTo>
                  <a:pt x="24590" y="24606"/>
                </a:lnTo>
                <a:lnTo>
                  <a:pt x="6598" y="51327"/>
                </a:lnTo>
                <a:lnTo>
                  <a:pt x="0" y="84073"/>
                </a:lnTo>
                <a:lnTo>
                  <a:pt x="0" y="420369"/>
                </a:lnTo>
                <a:lnTo>
                  <a:pt x="6598" y="453116"/>
                </a:lnTo>
                <a:lnTo>
                  <a:pt x="24590" y="479837"/>
                </a:lnTo>
                <a:lnTo>
                  <a:pt x="51274" y="497843"/>
                </a:lnTo>
                <a:lnTo>
                  <a:pt x="83946" y="504444"/>
                </a:lnTo>
                <a:lnTo>
                  <a:pt x="2788792" y="504444"/>
                </a:lnTo>
                <a:lnTo>
                  <a:pt x="2821465" y="497843"/>
                </a:lnTo>
                <a:lnTo>
                  <a:pt x="2848149" y="479837"/>
                </a:lnTo>
                <a:lnTo>
                  <a:pt x="2866141" y="453116"/>
                </a:lnTo>
                <a:lnTo>
                  <a:pt x="2872740" y="420369"/>
                </a:lnTo>
                <a:lnTo>
                  <a:pt x="2872740" y="84073"/>
                </a:lnTo>
                <a:lnTo>
                  <a:pt x="2866141" y="51327"/>
                </a:lnTo>
                <a:lnTo>
                  <a:pt x="2848149" y="24606"/>
                </a:lnTo>
                <a:lnTo>
                  <a:pt x="2821465" y="6600"/>
                </a:lnTo>
                <a:lnTo>
                  <a:pt x="2788792" y="0"/>
                </a:lnTo>
                <a:close/>
              </a:path>
            </a:pathLst>
          </a:custGeom>
          <a:solidFill>
            <a:schemeClr val="accent6"/>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9" name="object 17">
            <a:extLst>
              <a:ext uri="{FF2B5EF4-FFF2-40B4-BE49-F238E27FC236}">
                <a16:creationId xmlns:a16="http://schemas.microsoft.com/office/drawing/2014/main" id="{DCA652B9-ADAE-4564-8E37-9E820BDC1002}"/>
              </a:ext>
            </a:extLst>
          </p:cNvPr>
          <p:cNvSpPr txBox="1">
            <a:spLocks/>
          </p:cNvSpPr>
          <p:nvPr/>
        </p:nvSpPr>
        <p:spPr>
          <a:xfrm>
            <a:off x="4295648" y="2209559"/>
            <a:ext cx="5791014" cy="2336537"/>
          </a:xfrm>
          <a:prstGeom prst="rect">
            <a:avLst/>
          </a:prstGeom>
        </p:spPr>
        <p:txBody>
          <a:bodyPr vert="horz" wrap="square" lIns="0" tIns="12700" rIns="0" bIns="0" rtlCol="0">
            <a:spAutoFit/>
          </a:bodyPr>
          <a:lstStyle>
            <a:lvl1pPr marL="0">
              <a:defRPr sz="1800" b="0" i="0">
                <a:solidFill>
                  <a:schemeClr val="bg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8415" marR="5080" lvl="0" indent="-1270" algn="ctr" defTabSz="914400" eaLnBrk="1" fontAlgn="auto" latinLnBrk="0" hangingPunct="1">
              <a:lnSpc>
                <a:spcPct val="100000"/>
              </a:lnSpc>
              <a:spcBef>
                <a:spcPts val="2180"/>
              </a:spcBef>
              <a:spcAft>
                <a:spcPts val="0"/>
              </a:spcAft>
              <a:buClrTx/>
              <a:buSzTx/>
              <a:buFontTx/>
              <a:buNone/>
              <a:tabLst/>
              <a:defRPr/>
            </a:pPr>
            <a:r>
              <a:rPr kumimoji="0" lang="el-GR" sz="2000" b="1" i="0" u="none" strike="noStrike" kern="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rPr>
              <a:t>Σχέδια μικρής </a:t>
            </a:r>
            <a:r>
              <a:rPr kumimoji="0" lang="el-GR" sz="2000" b="1" i="0" u="none" strike="noStrike" kern="0" cap="none" spc="0" normalizeH="0" baseline="0" noProof="0" dirty="0" smtClean="0">
                <a:ln>
                  <a:noFill/>
                </a:ln>
                <a:solidFill>
                  <a:prstClr val="white"/>
                </a:solidFill>
                <a:effectLst/>
                <a:uLnTx/>
                <a:uFillTx/>
                <a:latin typeface="Verdana" panose="020B0604030504040204" pitchFamily="34" charset="0"/>
                <a:ea typeface="Verdana" panose="020B0604030504040204" pitchFamily="34" charset="0"/>
              </a:rPr>
              <a:t>διάρκειας</a:t>
            </a:r>
            <a:endParaRPr kumimoji="0" lang="en-US" sz="2000" b="1" i="0" u="none" strike="noStrike" kern="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endParaRPr>
          </a:p>
          <a:p>
            <a:pPr marL="18415" marR="5080" lvl="0" indent="-1270" algn="ctr" defTabSz="914400" eaLnBrk="1" fontAlgn="auto" latinLnBrk="0" hangingPunct="1">
              <a:lnSpc>
                <a:spcPct val="100000"/>
              </a:lnSpc>
              <a:spcBef>
                <a:spcPts val="2180"/>
              </a:spcBef>
              <a:spcAft>
                <a:spcPts val="0"/>
              </a:spcAft>
              <a:buClrTx/>
              <a:buSzTx/>
              <a:buFontTx/>
              <a:buNone/>
              <a:tabLst/>
              <a:defRPr/>
            </a:pPr>
            <a:endParaRPr kumimoji="0" lang="en-US" sz="2000" b="1" i="0" u="none" strike="noStrike" kern="0" cap="none" spc="0" normalizeH="0" baseline="0" noProof="0" dirty="0">
              <a:ln>
                <a:noFill/>
              </a:ln>
              <a:solidFill>
                <a:prstClr val="white"/>
              </a:solidFill>
              <a:effectLst/>
              <a:uLnTx/>
              <a:uFillTx/>
              <a:latin typeface="Century Gothic" panose="020B0502020202020204" pitchFamily="34" charset="0"/>
              <a:ea typeface="+mn-ea"/>
              <a:cs typeface="Arial"/>
            </a:endParaRPr>
          </a:p>
          <a:p>
            <a:pPr marL="18415" marR="5080" lvl="0" indent="-1270" algn="ctr" defTabSz="914400" eaLnBrk="1" fontAlgn="auto" latinLnBrk="0" hangingPunct="1">
              <a:lnSpc>
                <a:spcPct val="100000"/>
              </a:lnSpc>
              <a:spcBef>
                <a:spcPts val="2180"/>
              </a:spcBef>
              <a:spcAft>
                <a:spcPts val="0"/>
              </a:spcAft>
              <a:buClrTx/>
              <a:buSzTx/>
              <a:buFontTx/>
              <a:buNone/>
              <a:tabLst/>
              <a:defRPr/>
            </a:pPr>
            <a:endParaRPr kumimoji="0" lang="el-GR" sz="2000" b="1" i="0" u="none" strike="noStrike" kern="0" cap="none" spc="0" normalizeH="0" baseline="0" noProof="0" dirty="0" smtClean="0">
              <a:ln>
                <a:noFill/>
              </a:ln>
              <a:solidFill>
                <a:prstClr val="white"/>
              </a:solidFill>
              <a:effectLst/>
              <a:uLnTx/>
              <a:uFillTx/>
              <a:latin typeface="Century Gothic" panose="020B0502020202020204" pitchFamily="34" charset="0"/>
              <a:ea typeface="+mn-ea"/>
              <a:cs typeface="Arial"/>
            </a:endParaRPr>
          </a:p>
          <a:p>
            <a:pPr marL="18415" marR="5080" lvl="0" indent="-1270" algn="ctr" defTabSz="914400" eaLnBrk="1" fontAlgn="auto" latinLnBrk="0" hangingPunct="1">
              <a:lnSpc>
                <a:spcPct val="100000"/>
              </a:lnSpc>
              <a:spcBef>
                <a:spcPts val="2180"/>
              </a:spcBef>
              <a:spcAft>
                <a:spcPts val="0"/>
              </a:spcAft>
              <a:buClrTx/>
              <a:buSzTx/>
              <a:buFontTx/>
              <a:buNone/>
              <a:tabLst/>
              <a:defRPr/>
            </a:pPr>
            <a:endParaRPr kumimoji="0" lang="en-US" sz="2000" b="1" i="0" u="none" strike="noStrike" kern="0" cap="none" spc="0" normalizeH="0" baseline="0" noProof="0" dirty="0">
              <a:ln>
                <a:noFill/>
              </a:ln>
              <a:solidFill>
                <a:prstClr val="white"/>
              </a:solidFill>
              <a:effectLst/>
              <a:uLnTx/>
              <a:uFillTx/>
              <a:latin typeface="Century Gothic" panose="020B0502020202020204" pitchFamily="34" charset="0"/>
              <a:ea typeface="+mn-ea"/>
              <a:cs typeface="Arial"/>
            </a:endParaRPr>
          </a:p>
          <a:p>
            <a:pPr marL="1656080" marR="0" lvl="0" indent="0" algn="ctr" defTabSz="914400" eaLnBrk="1" fontAlgn="auto" latinLnBrk="0" hangingPunct="1">
              <a:lnSpc>
                <a:spcPct val="100000"/>
              </a:lnSpc>
              <a:spcBef>
                <a:spcPts val="5"/>
              </a:spcBef>
              <a:spcAft>
                <a:spcPts val="0"/>
              </a:spcAft>
              <a:buClrTx/>
              <a:buSzTx/>
              <a:buFontTx/>
              <a:buNone/>
              <a:tabLst/>
              <a:defRPr/>
            </a:pPr>
            <a:r>
              <a:rPr kumimoji="0" lang="en-US" sz="1600" b="0" i="0" u="none" strike="noStrike" kern="0" cap="none" spc="-5" normalizeH="0" baseline="0" noProof="0" dirty="0">
                <a:ln>
                  <a:noFill/>
                </a:ln>
                <a:solidFill>
                  <a:sysClr val="window" lastClr="FFFFFF"/>
                </a:solidFill>
                <a:effectLst/>
                <a:uLnTx/>
                <a:uFillTx/>
                <a:latin typeface="Arial"/>
                <a:ea typeface="+mn-ea"/>
                <a:cs typeface="Arial"/>
              </a:rPr>
              <a:t>Individual</a:t>
            </a:r>
            <a:r>
              <a:rPr kumimoji="0" lang="en-US" sz="1600" b="0" i="0" u="none" strike="noStrike" kern="0" cap="none" spc="-40" normalizeH="0" baseline="0" noProof="0" dirty="0">
                <a:ln>
                  <a:noFill/>
                </a:ln>
                <a:solidFill>
                  <a:sysClr val="window" lastClr="FFFFFF"/>
                </a:solidFill>
                <a:effectLst/>
                <a:uLnTx/>
                <a:uFillTx/>
                <a:latin typeface="Arial"/>
                <a:ea typeface="+mn-ea"/>
                <a:cs typeface="Arial"/>
              </a:rPr>
              <a:t> </a:t>
            </a:r>
            <a:r>
              <a:rPr kumimoji="0" lang="en-US" sz="1600" b="0" i="0" u="none" strike="noStrike" kern="0" cap="none" spc="-5" normalizeH="0" baseline="0" noProof="0" dirty="0" err="1">
                <a:ln>
                  <a:noFill/>
                </a:ln>
                <a:solidFill>
                  <a:sysClr val="window" lastClr="FFFFFF"/>
                </a:solidFill>
                <a:effectLst/>
                <a:uLnTx/>
                <a:uFillTx/>
                <a:latin typeface="Arial"/>
                <a:ea typeface="+mn-ea"/>
                <a:cs typeface="Arial"/>
              </a:rPr>
              <a:t>organisations</a:t>
            </a:r>
            <a:endParaRPr kumimoji="0" lang="en-US" sz="1600" b="0" i="0" u="none" strike="noStrike" kern="0" cap="none" spc="0" normalizeH="0" baseline="0" noProof="0" dirty="0">
              <a:ln>
                <a:noFill/>
              </a:ln>
              <a:solidFill>
                <a:sysClr val="window" lastClr="FFFFFF"/>
              </a:solidFill>
              <a:effectLst/>
              <a:uLnTx/>
              <a:uFillTx/>
              <a:latin typeface="Arial"/>
              <a:ea typeface="+mn-ea"/>
              <a:cs typeface="Arial"/>
            </a:endParaRPr>
          </a:p>
        </p:txBody>
      </p:sp>
      <p:sp>
        <p:nvSpPr>
          <p:cNvPr id="20" name="object 18">
            <a:extLst>
              <a:ext uri="{FF2B5EF4-FFF2-40B4-BE49-F238E27FC236}">
                <a16:creationId xmlns:a16="http://schemas.microsoft.com/office/drawing/2014/main" id="{54DC51DC-8AD9-4F84-A645-C7AE28D0708A}"/>
              </a:ext>
            </a:extLst>
          </p:cNvPr>
          <p:cNvSpPr/>
          <p:nvPr/>
        </p:nvSpPr>
        <p:spPr>
          <a:xfrm>
            <a:off x="7559418" y="3469717"/>
            <a:ext cx="3206553" cy="545087"/>
          </a:xfrm>
          <a:custGeom>
            <a:avLst/>
            <a:gdLst/>
            <a:ahLst/>
            <a:cxnLst/>
            <a:rect l="l" t="t" r="r" b="b"/>
            <a:pathLst>
              <a:path w="2872740" h="504825">
                <a:moveTo>
                  <a:pt x="2788792" y="0"/>
                </a:moveTo>
                <a:lnTo>
                  <a:pt x="83947" y="0"/>
                </a:lnTo>
                <a:lnTo>
                  <a:pt x="51274" y="6600"/>
                </a:lnTo>
                <a:lnTo>
                  <a:pt x="24590" y="24606"/>
                </a:lnTo>
                <a:lnTo>
                  <a:pt x="6598" y="51327"/>
                </a:lnTo>
                <a:lnTo>
                  <a:pt x="0" y="84074"/>
                </a:lnTo>
                <a:lnTo>
                  <a:pt x="0" y="420369"/>
                </a:lnTo>
                <a:lnTo>
                  <a:pt x="6598" y="453116"/>
                </a:lnTo>
                <a:lnTo>
                  <a:pt x="24590" y="479837"/>
                </a:lnTo>
                <a:lnTo>
                  <a:pt x="51274" y="497843"/>
                </a:lnTo>
                <a:lnTo>
                  <a:pt x="83947" y="504444"/>
                </a:lnTo>
                <a:lnTo>
                  <a:pt x="2788792" y="504444"/>
                </a:lnTo>
                <a:lnTo>
                  <a:pt x="2821465" y="497843"/>
                </a:lnTo>
                <a:lnTo>
                  <a:pt x="2848149" y="479837"/>
                </a:lnTo>
                <a:lnTo>
                  <a:pt x="2866141" y="453116"/>
                </a:lnTo>
                <a:lnTo>
                  <a:pt x="2872740" y="420369"/>
                </a:lnTo>
                <a:lnTo>
                  <a:pt x="2872740" y="84074"/>
                </a:lnTo>
                <a:lnTo>
                  <a:pt x="2866141" y="51327"/>
                </a:lnTo>
                <a:lnTo>
                  <a:pt x="2848149" y="24606"/>
                </a:lnTo>
                <a:lnTo>
                  <a:pt x="2821465" y="6600"/>
                </a:lnTo>
                <a:lnTo>
                  <a:pt x="2788792" y="0"/>
                </a:lnTo>
                <a:close/>
              </a:path>
            </a:pathLst>
          </a:custGeom>
          <a:solidFill>
            <a:schemeClr val="accent6"/>
          </a:solidFill>
        </p:spPr>
        <p:txBody>
          <a:bodyPr wrap="squar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GR" sz="1600" i="0" u="none" strike="noStrike" kern="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rPr>
              <a:t>Συντονιστές</a:t>
            </a:r>
            <a:r>
              <a:rPr kumimoji="0" lang="el-GR" sz="180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a:t>
            </a:r>
            <a:r>
              <a:rPr kumimoji="0" lang="el-GR" sz="1600" i="0" u="none" strike="noStrike" kern="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rPr>
              <a:t>Κοινοπραξίας</a:t>
            </a:r>
          </a:p>
        </p:txBody>
      </p:sp>
      <p:sp>
        <p:nvSpPr>
          <p:cNvPr id="21" name="object 25">
            <a:extLst>
              <a:ext uri="{FF2B5EF4-FFF2-40B4-BE49-F238E27FC236}">
                <a16:creationId xmlns:a16="http://schemas.microsoft.com/office/drawing/2014/main" id="{C30E4423-A84C-4F48-A272-FD5C7CF5BDEC}"/>
              </a:ext>
            </a:extLst>
          </p:cNvPr>
          <p:cNvSpPr/>
          <p:nvPr/>
        </p:nvSpPr>
        <p:spPr>
          <a:xfrm>
            <a:off x="3291781" y="4537342"/>
            <a:ext cx="972819" cy="504825"/>
          </a:xfrm>
          <a:custGeom>
            <a:avLst/>
            <a:gdLst/>
            <a:ahLst/>
            <a:cxnLst/>
            <a:rect l="l" t="t" r="r" b="b"/>
            <a:pathLst>
              <a:path w="972819" h="504825">
                <a:moveTo>
                  <a:pt x="720089" y="0"/>
                </a:moveTo>
                <a:lnTo>
                  <a:pt x="720089" y="126110"/>
                </a:lnTo>
                <a:lnTo>
                  <a:pt x="0" y="126110"/>
                </a:lnTo>
                <a:lnTo>
                  <a:pt x="0" y="378332"/>
                </a:lnTo>
                <a:lnTo>
                  <a:pt x="720089" y="378332"/>
                </a:lnTo>
                <a:lnTo>
                  <a:pt x="720089" y="504443"/>
                </a:lnTo>
                <a:lnTo>
                  <a:pt x="972312" y="252221"/>
                </a:lnTo>
                <a:lnTo>
                  <a:pt x="720089" y="0"/>
                </a:lnTo>
                <a:close/>
              </a:path>
            </a:pathLst>
          </a:custGeom>
          <a:solidFill>
            <a:schemeClr val="accent5">
              <a:lumMod val="40000"/>
              <a:lumOff val="60000"/>
            </a:scheme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22" name="object 27">
            <a:extLst>
              <a:ext uri="{FF2B5EF4-FFF2-40B4-BE49-F238E27FC236}">
                <a16:creationId xmlns:a16="http://schemas.microsoft.com/office/drawing/2014/main" id="{498BB2AA-8D28-40A1-A23C-CF05344B5BB0}"/>
              </a:ext>
            </a:extLst>
          </p:cNvPr>
          <p:cNvSpPr/>
          <p:nvPr/>
        </p:nvSpPr>
        <p:spPr>
          <a:xfrm>
            <a:off x="7576601" y="4218396"/>
            <a:ext cx="3189369" cy="851715"/>
          </a:xfrm>
          <a:custGeom>
            <a:avLst/>
            <a:gdLst/>
            <a:ahLst/>
            <a:cxnLst/>
            <a:rect l="l" t="t" r="r" b="b"/>
            <a:pathLst>
              <a:path w="2872740" h="504825">
                <a:moveTo>
                  <a:pt x="2788793" y="0"/>
                </a:moveTo>
                <a:lnTo>
                  <a:pt x="83946" y="0"/>
                </a:lnTo>
                <a:lnTo>
                  <a:pt x="51274" y="6600"/>
                </a:lnTo>
                <a:lnTo>
                  <a:pt x="24590" y="24606"/>
                </a:lnTo>
                <a:lnTo>
                  <a:pt x="6598" y="51327"/>
                </a:lnTo>
                <a:lnTo>
                  <a:pt x="0" y="84074"/>
                </a:lnTo>
                <a:lnTo>
                  <a:pt x="0" y="420370"/>
                </a:lnTo>
                <a:lnTo>
                  <a:pt x="6598" y="453116"/>
                </a:lnTo>
                <a:lnTo>
                  <a:pt x="24590" y="479837"/>
                </a:lnTo>
                <a:lnTo>
                  <a:pt x="51274" y="497843"/>
                </a:lnTo>
                <a:lnTo>
                  <a:pt x="83946" y="504444"/>
                </a:lnTo>
                <a:lnTo>
                  <a:pt x="2788793" y="504444"/>
                </a:lnTo>
                <a:lnTo>
                  <a:pt x="2821465" y="497843"/>
                </a:lnTo>
                <a:lnTo>
                  <a:pt x="2848149" y="479837"/>
                </a:lnTo>
                <a:lnTo>
                  <a:pt x="2866141" y="453116"/>
                </a:lnTo>
                <a:lnTo>
                  <a:pt x="2872739" y="420370"/>
                </a:lnTo>
                <a:lnTo>
                  <a:pt x="2872739" y="84074"/>
                </a:lnTo>
                <a:lnTo>
                  <a:pt x="2866141" y="51327"/>
                </a:lnTo>
                <a:lnTo>
                  <a:pt x="2848149" y="24606"/>
                </a:lnTo>
                <a:lnTo>
                  <a:pt x="2821465" y="6600"/>
                </a:lnTo>
                <a:lnTo>
                  <a:pt x="2788793" y="0"/>
                </a:lnTo>
                <a:close/>
              </a:path>
            </a:pathLst>
          </a:custGeom>
          <a:solidFill>
            <a:schemeClr val="accent1"/>
          </a:solidFill>
        </p:spPr>
        <p:txBody>
          <a:bodyPr wrap="square" lIns="0" tIns="0" rIns="0" bIns="0" rtlCol="0"/>
          <a:lstStyle/>
          <a:p>
            <a:pPr algn="ctr">
              <a:defRPr/>
            </a:pPr>
            <a:r>
              <a:rPr lang="el-GR" sz="1600" dirty="0">
                <a:solidFill>
                  <a:prstClr val="white"/>
                </a:solidFill>
                <a:latin typeface="Verdana" panose="020B0604030504040204" pitchFamily="34" charset="0"/>
                <a:ea typeface="Verdana" panose="020B0604030504040204" pitchFamily="34" charset="0"/>
              </a:rPr>
              <a:t>Συμμετοχή μέσω κάποιας </a:t>
            </a:r>
            <a:r>
              <a:rPr lang="el-GR" sz="1600" dirty="0" smtClean="0">
                <a:solidFill>
                  <a:prstClr val="white"/>
                </a:solidFill>
                <a:latin typeface="Verdana" panose="020B0604030504040204" pitchFamily="34" charset="0"/>
                <a:ea typeface="Verdana" panose="020B0604030504040204" pitchFamily="34" charset="0"/>
              </a:rPr>
              <a:t>Κοινοπραξίας (</a:t>
            </a:r>
            <a:r>
              <a:rPr lang="en-US" sz="1600" dirty="0" smtClean="0">
                <a:solidFill>
                  <a:prstClr val="white"/>
                </a:solidFill>
                <a:latin typeface="Verdana" panose="020B0604030504040204" pitchFamily="34" charset="0"/>
                <a:ea typeface="Verdana" panose="020B0604030504040204" pitchFamily="34" charset="0"/>
              </a:rPr>
              <a:t>max 2 </a:t>
            </a:r>
            <a:r>
              <a:rPr lang="en-US" sz="1600" dirty="0">
                <a:solidFill>
                  <a:prstClr val="white"/>
                </a:solidFill>
                <a:latin typeface="Verdana" panose="020B0604030504040204" pitchFamily="34" charset="0"/>
                <a:ea typeface="Verdana" panose="020B0604030504040204" pitchFamily="34" charset="0"/>
              </a:rPr>
              <a:t> </a:t>
            </a:r>
            <a:r>
              <a:rPr lang="en-US" sz="1600" dirty="0" smtClean="0">
                <a:solidFill>
                  <a:prstClr val="white"/>
                </a:solidFill>
                <a:latin typeface="Verdana" panose="020B0604030504040204" pitchFamily="34" charset="0"/>
                <a:ea typeface="Verdana" panose="020B0604030504040204" pitchFamily="34" charset="0"/>
              </a:rPr>
              <a:t>consortia</a:t>
            </a:r>
            <a:r>
              <a:rPr lang="el-GR" sz="1600" dirty="0" smtClean="0">
                <a:solidFill>
                  <a:prstClr val="white"/>
                </a:solidFill>
                <a:latin typeface="Verdana" panose="020B0604030504040204" pitchFamily="34" charset="0"/>
                <a:ea typeface="Verdana" panose="020B0604030504040204" pitchFamily="34" charset="0"/>
              </a:rPr>
              <a:t>)</a:t>
            </a:r>
            <a:endParaRPr sz="1600" dirty="0">
              <a:solidFill>
                <a:prstClr val="white"/>
              </a:solidFill>
              <a:latin typeface="Verdana" panose="020B0604030504040204" pitchFamily="34" charset="0"/>
              <a:ea typeface="Verdana" panose="020B0604030504040204" pitchFamily="34" charset="0"/>
            </a:endParaRPr>
          </a:p>
        </p:txBody>
      </p:sp>
      <p:sp>
        <p:nvSpPr>
          <p:cNvPr id="23" name="object 29">
            <a:extLst>
              <a:ext uri="{FF2B5EF4-FFF2-40B4-BE49-F238E27FC236}">
                <a16:creationId xmlns:a16="http://schemas.microsoft.com/office/drawing/2014/main" id="{3F272DD1-5D02-40EB-B527-18B36CBFC0B0}"/>
              </a:ext>
            </a:extLst>
          </p:cNvPr>
          <p:cNvSpPr/>
          <p:nvPr/>
        </p:nvSpPr>
        <p:spPr>
          <a:xfrm>
            <a:off x="7576602" y="5143454"/>
            <a:ext cx="3189368" cy="504825"/>
          </a:xfrm>
          <a:custGeom>
            <a:avLst/>
            <a:gdLst/>
            <a:ahLst/>
            <a:cxnLst/>
            <a:rect l="l" t="t" r="r" b="b"/>
            <a:pathLst>
              <a:path w="2872740" h="504825">
                <a:moveTo>
                  <a:pt x="2788793" y="0"/>
                </a:moveTo>
                <a:lnTo>
                  <a:pt x="83947" y="0"/>
                </a:lnTo>
                <a:lnTo>
                  <a:pt x="51274" y="6600"/>
                </a:lnTo>
                <a:lnTo>
                  <a:pt x="24590" y="24606"/>
                </a:lnTo>
                <a:lnTo>
                  <a:pt x="6598" y="51327"/>
                </a:lnTo>
                <a:lnTo>
                  <a:pt x="0" y="84074"/>
                </a:lnTo>
                <a:lnTo>
                  <a:pt x="0" y="420369"/>
                </a:lnTo>
                <a:lnTo>
                  <a:pt x="6598" y="453094"/>
                </a:lnTo>
                <a:lnTo>
                  <a:pt x="24590" y="479818"/>
                </a:lnTo>
                <a:lnTo>
                  <a:pt x="51274" y="497836"/>
                </a:lnTo>
                <a:lnTo>
                  <a:pt x="83947" y="504444"/>
                </a:lnTo>
                <a:lnTo>
                  <a:pt x="2788793" y="504444"/>
                </a:lnTo>
                <a:lnTo>
                  <a:pt x="2821465" y="497836"/>
                </a:lnTo>
                <a:lnTo>
                  <a:pt x="2848149" y="479818"/>
                </a:lnTo>
                <a:lnTo>
                  <a:pt x="2866141" y="453094"/>
                </a:lnTo>
                <a:lnTo>
                  <a:pt x="2872740" y="420369"/>
                </a:lnTo>
                <a:lnTo>
                  <a:pt x="2872740" y="84074"/>
                </a:lnTo>
                <a:lnTo>
                  <a:pt x="2866141" y="51327"/>
                </a:lnTo>
                <a:lnTo>
                  <a:pt x="2848149" y="24606"/>
                </a:lnTo>
                <a:lnTo>
                  <a:pt x="2821465" y="6600"/>
                </a:lnTo>
                <a:lnTo>
                  <a:pt x="2788793" y="0"/>
                </a:lnTo>
                <a:close/>
              </a:path>
            </a:pathLst>
          </a:custGeom>
          <a:solidFill>
            <a:schemeClr val="accent1"/>
          </a:solidFill>
        </p:spPr>
        <p:txBody>
          <a:bodyPr wrap="square" lIns="0" tIns="0" rIns="0" bIns="0" rtlCol="0"/>
          <a:lstStyle/>
          <a:p>
            <a:pPr algn="ctr">
              <a:defRPr/>
            </a:pPr>
            <a:r>
              <a:rPr lang="el-GR" sz="1600" dirty="0">
                <a:solidFill>
                  <a:prstClr val="white"/>
                </a:solidFill>
                <a:latin typeface="Verdana" panose="020B0604030504040204" pitchFamily="34" charset="0"/>
                <a:ea typeface="Verdana" panose="020B0604030504040204" pitchFamily="34" charset="0"/>
              </a:rPr>
              <a:t>Φιλοξενία συμμετεχόντων από το εξωτερικό</a:t>
            </a:r>
            <a:endParaRPr sz="1600" dirty="0">
              <a:solidFill>
                <a:prstClr val="white"/>
              </a:solidFill>
              <a:latin typeface="Verdana" panose="020B0604030504040204" pitchFamily="34" charset="0"/>
              <a:ea typeface="Verdana" panose="020B0604030504040204" pitchFamily="34" charset="0"/>
            </a:endParaRPr>
          </a:p>
        </p:txBody>
      </p:sp>
      <p:sp>
        <p:nvSpPr>
          <p:cNvPr id="24" name="object 18">
            <a:extLst>
              <a:ext uri="{FF2B5EF4-FFF2-40B4-BE49-F238E27FC236}">
                <a16:creationId xmlns:a16="http://schemas.microsoft.com/office/drawing/2014/main" id="{4CB30A96-1858-47A9-9EB3-7C83E3D9868E}"/>
              </a:ext>
            </a:extLst>
          </p:cNvPr>
          <p:cNvSpPr/>
          <p:nvPr/>
        </p:nvSpPr>
        <p:spPr>
          <a:xfrm>
            <a:off x="7563552" y="3055309"/>
            <a:ext cx="2872740" cy="313316"/>
          </a:xfrm>
          <a:custGeom>
            <a:avLst/>
            <a:gdLst/>
            <a:ahLst/>
            <a:cxnLst/>
            <a:rect l="l" t="t" r="r" b="b"/>
            <a:pathLst>
              <a:path w="2872740" h="504825">
                <a:moveTo>
                  <a:pt x="2788792" y="0"/>
                </a:moveTo>
                <a:lnTo>
                  <a:pt x="83947" y="0"/>
                </a:lnTo>
                <a:lnTo>
                  <a:pt x="51274" y="6600"/>
                </a:lnTo>
                <a:lnTo>
                  <a:pt x="24590" y="24606"/>
                </a:lnTo>
                <a:lnTo>
                  <a:pt x="6598" y="51327"/>
                </a:lnTo>
                <a:lnTo>
                  <a:pt x="0" y="84074"/>
                </a:lnTo>
                <a:lnTo>
                  <a:pt x="0" y="420369"/>
                </a:lnTo>
                <a:lnTo>
                  <a:pt x="6598" y="453116"/>
                </a:lnTo>
                <a:lnTo>
                  <a:pt x="24590" y="479837"/>
                </a:lnTo>
                <a:lnTo>
                  <a:pt x="51274" y="497843"/>
                </a:lnTo>
                <a:lnTo>
                  <a:pt x="83947" y="504444"/>
                </a:lnTo>
                <a:lnTo>
                  <a:pt x="2788792" y="504444"/>
                </a:lnTo>
                <a:lnTo>
                  <a:pt x="2821465" y="497843"/>
                </a:lnTo>
                <a:lnTo>
                  <a:pt x="2848149" y="479837"/>
                </a:lnTo>
                <a:lnTo>
                  <a:pt x="2866141" y="453116"/>
                </a:lnTo>
                <a:lnTo>
                  <a:pt x="2872740" y="420369"/>
                </a:lnTo>
                <a:lnTo>
                  <a:pt x="2872740" y="84074"/>
                </a:lnTo>
                <a:lnTo>
                  <a:pt x="2866141" y="51327"/>
                </a:lnTo>
                <a:lnTo>
                  <a:pt x="2848149" y="24606"/>
                </a:lnTo>
                <a:lnTo>
                  <a:pt x="2821465" y="6600"/>
                </a:lnTo>
                <a:lnTo>
                  <a:pt x="2788792" y="0"/>
                </a:lnTo>
                <a:close/>
              </a:path>
            </a:pathLst>
          </a:custGeom>
          <a:solidFill>
            <a:schemeClr val="accent6"/>
          </a:solidFill>
        </p:spPr>
        <p:txBody>
          <a:bodyPr wrap="square" lIns="0" tIns="0" rIns="0" bIns="0" rtlCol="0"/>
          <a:lstStyle/>
          <a:p>
            <a:pPr algn="ctr">
              <a:defRPr/>
            </a:pPr>
            <a:r>
              <a:rPr lang="el-GR" sz="1600" dirty="0">
                <a:solidFill>
                  <a:prstClr val="white"/>
                </a:solidFill>
                <a:latin typeface="Verdana" panose="020B0604030504040204" pitchFamily="34" charset="0"/>
                <a:ea typeface="Verdana" panose="020B0604030504040204" pitchFamily="34" charset="0"/>
              </a:rPr>
              <a:t>Μεμονωμένοι οργανισμοί</a:t>
            </a:r>
            <a:endParaRPr sz="1600" dirty="0">
              <a:solidFill>
                <a:prstClr val="white"/>
              </a:solidFill>
              <a:latin typeface="Verdana" panose="020B0604030504040204" pitchFamily="34" charset="0"/>
              <a:ea typeface="Verdana" panose="020B0604030504040204" pitchFamily="34" charset="0"/>
            </a:endParaRPr>
          </a:p>
        </p:txBody>
      </p:sp>
      <p:sp>
        <p:nvSpPr>
          <p:cNvPr id="3" name="Rectangle 2"/>
          <p:cNvSpPr/>
          <p:nvPr/>
        </p:nvSpPr>
        <p:spPr>
          <a:xfrm>
            <a:off x="603489" y="5867205"/>
            <a:ext cx="9531491" cy="584775"/>
          </a:xfrm>
          <a:prstGeom prst="rect">
            <a:avLst/>
          </a:prstGeom>
        </p:spPr>
        <p:txBody>
          <a:bodyPr wrap="square">
            <a:spAutoFit/>
          </a:bodyPr>
          <a:lstStyle/>
          <a:p>
            <a:pPr marL="12941">
              <a:spcBef>
                <a:spcPts val="102"/>
              </a:spcBef>
            </a:pPr>
            <a:r>
              <a:rPr lang="en-US" sz="1600" dirty="0" smtClean="0">
                <a:solidFill>
                  <a:schemeClr val="tx1">
                    <a:lumMod val="75000"/>
                    <a:lumOff val="25000"/>
                  </a:schemeClr>
                </a:solidFill>
                <a:latin typeface="Verdana" panose="020B0604030504040204" pitchFamily="34" charset="0"/>
                <a:ea typeface="Verdana" panose="020B0604030504040204" pitchFamily="34" charset="0"/>
              </a:rPr>
              <a:t>*</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Σημείωση</a:t>
            </a:r>
            <a:r>
              <a:rPr lang="el-GR" sz="1600" dirty="0">
                <a:solidFill>
                  <a:schemeClr val="tx1">
                    <a:lumMod val="75000"/>
                    <a:lumOff val="25000"/>
                  </a:schemeClr>
                </a:solidFill>
                <a:latin typeface="Verdana" panose="020B0604030504040204" pitchFamily="34" charset="0"/>
                <a:ea typeface="Verdana" panose="020B0604030504040204" pitchFamily="34" charset="0"/>
              </a:rPr>
              <a:t>: Αν ένας οργανισμός πρόκειται να υποβάλει αίτηση για σχέδια μικρής διάρκειας ή για διαπίστευση </a:t>
            </a:r>
            <a:r>
              <a:rPr lang="en-US" sz="1600" dirty="0">
                <a:solidFill>
                  <a:schemeClr val="tx1">
                    <a:lumMod val="75000"/>
                    <a:lumOff val="25000"/>
                  </a:schemeClr>
                </a:solidFill>
                <a:latin typeface="Verdana" panose="020B0604030504040204" pitchFamily="34" charset="0"/>
                <a:ea typeface="Verdana" panose="020B0604030504040204" pitchFamily="34" charset="0"/>
              </a:rPr>
              <a:t>Erasmus </a:t>
            </a:r>
            <a:r>
              <a:rPr lang="el-GR" sz="1600" dirty="0">
                <a:solidFill>
                  <a:schemeClr val="tx1">
                    <a:lumMod val="75000"/>
                    <a:lumOff val="25000"/>
                  </a:schemeClr>
                </a:solidFill>
                <a:latin typeface="Verdana" panose="020B0604030504040204" pitchFamily="34" charset="0"/>
                <a:ea typeface="Verdana" panose="020B0604030504040204" pitchFamily="34" charset="0"/>
              </a:rPr>
              <a:t>έχει τη δυνατότητα να συμμετέχει και ως μέλος κοινοπραξίας</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13069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Διαπιστευμένα Σχέδια Κινητικότητας</a:t>
            </a:r>
            <a:endParaRPr lang="en-GB" sz="2800" dirty="0">
              <a:solidFill>
                <a:schemeClr val="bg1"/>
              </a:solidFill>
              <a:latin typeface="Verdana" panose="020B0604030504040204" pitchFamily="34" charset="0"/>
              <a:ea typeface="Verdana" panose="020B0604030504040204" pitchFamily="34" charset="0"/>
            </a:endParaRPr>
          </a:p>
        </p:txBody>
      </p:sp>
      <p:sp>
        <p:nvSpPr>
          <p:cNvPr id="3" name="TextBox 2"/>
          <p:cNvSpPr txBox="1"/>
          <p:nvPr/>
        </p:nvSpPr>
        <p:spPr>
          <a:xfrm>
            <a:off x="275303" y="767326"/>
            <a:ext cx="11916697" cy="984885"/>
          </a:xfrm>
          <a:prstGeom prst="rect">
            <a:avLst/>
          </a:prstGeom>
          <a:noFill/>
        </p:spPr>
        <p:txBody>
          <a:bodyPr wrap="square" rtlCol="0">
            <a:spAutoFit/>
          </a:bodyPr>
          <a:lstStyle/>
          <a:p>
            <a:r>
              <a:rPr lang="el-GR" b="1" dirty="0" smtClean="0">
                <a:solidFill>
                  <a:schemeClr val="tx1">
                    <a:lumMod val="75000"/>
                    <a:lumOff val="25000"/>
                  </a:schemeClr>
                </a:solidFill>
                <a:latin typeface="Verdana" panose="020B0604030504040204" pitchFamily="34" charset="0"/>
                <a:ea typeface="Verdana" panose="020B0604030504040204" pitchFamily="34" charset="0"/>
              </a:rPr>
              <a:t>Τα Διαπιστευμένα Σχέδια Κινητικότητας </a:t>
            </a:r>
            <a:r>
              <a:rPr lang="el-GR" b="1" u="sng" dirty="0" smtClean="0">
                <a:solidFill>
                  <a:schemeClr val="tx1">
                    <a:lumMod val="75000"/>
                    <a:lumOff val="25000"/>
                  </a:schemeClr>
                </a:solidFill>
                <a:latin typeface="Verdana" panose="020B0604030504040204" pitchFamily="34" charset="0"/>
                <a:ea typeface="Verdana" panose="020B0604030504040204" pitchFamily="34" charset="0"/>
              </a:rPr>
              <a:t>λειτουργούν ακριβώς όπως τα Σχέδια Κινητικότητας Μικρής Διάρκειας</a:t>
            </a:r>
            <a:r>
              <a:rPr lang="el-GR" b="1" dirty="0" smtClean="0">
                <a:solidFill>
                  <a:schemeClr val="tx1">
                    <a:lumMod val="75000"/>
                    <a:lumOff val="25000"/>
                  </a:schemeClr>
                </a:solidFill>
                <a:latin typeface="Verdana" panose="020B0604030504040204" pitchFamily="34" charset="0"/>
                <a:ea typeface="Verdana" panose="020B0604030504040204" pitchFamily="34" charset="0"/>
              </a:rPr>
              <a:t>, ως προς τις ακόλουθες πτυχές τους:</a:t>
            </a:r>
          </a:p>
          <a:p>
            <a:endParaRPr lang="el-GR" sz="2200" b="1" dirty="0">
              <a:solidFill>
                <a:schemeClr val="tx1">
                  <a:lumMod val="75000"/>
                  <a:lumOff val="25000"/>
                </a:schemeClr>
              </a:solidFill>
              <a:latin typeface="Verdana" panose="020B0604030504040204" pitchFamily="34" charset="0"/>
              <a:ea typeface="Verdana" panose="020B0604030504040204" pitchFamily="34" charset="0"/>
            </a:endParaRPr>
          </a:p>
        </p:txBody>
      </p:sp>
      <p:graphicFrame>
        <p:nvGraphicFramePr>
          <p:cNvPr id="4" name="Diagram 3"/>
          <p:cNvGraphicFramePr/>
          <p:nvPr>
            <p:extLst>
              <p:ext uri="{D42A27DB-BD31-4B8C-83A1-F6EECF244321}">
                <p14:modId xmlns:p14="http://schemas.microsoft.com/office/powerpoint/2010/main" val="2841329398"/>
              </p:ext>
            </p:extLst>
          </p:nvPr>
        </p:nvGraphicFramePr>
        <p:xfrm>
          <a:off x="587828" y="1490601"/>
          <a:ext cx="89916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8643258" y="1490601"/>
            <a:ext cx="3548742" cy="3352800"/>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bg1"/>
                </a:solidFill>
                <a:latin typeface="Verdana" panose="020B0604030504040204" pitchFamily="34" charset="0"/>
                <a:ea typeface="Verdana" panose="020B0604030504040204" pitchFamily="34" charset="0"/>
              </a:rPr>
              <a:t>ΠΡΟΣΟΧΗ!</a:t>
            </a:r>
          </a:p>
          <a:p>
            <a:pPr algn="ctr"/>
            <a:endParaRPr lang="el-GR" dirty="0">
              <a:solidFill>
                <a:schemeClr val="bg1"/>
              </a:solidFill>
              <a:latin typeface="Verdana" panose="020B0604030504040204" pitchFamily="34" charset="0"/>
              <a:ea typeface="Verdana" panose="020B0604030504040204" pitchFamily="34" charset="0"/>
            </a:endParaRPr>
          </a:p>
          <a:p>
            <a:pPr algn="ctr"/>
            <a:r>
              <a:rPr lang="el-GR" dirty="0" smtClean="0">
                <a:solidFill>
                  <a:schemeClr val="bg1"/>
                </a:solidFill>
                <a:latin typeface="Verdana" panose="020B0604030504040204" pitchFamily="34" charset="0"/>
                <a:ea typeface="Verdana" panose="020B0604030504040204" pitchFamily="34" charset="0"/>
              </a:rPr>
              <a:t>Οι </a:t>
            </a:r>
            <a:r>
              <a:rPr lang="el-GR" dirty="0">
                <a:solidFill>
                  <a:schemeClr val="bg1"/>
                </a:solidFill>
                <a:latin typeface="Verdana" panose="020B0604030504040204" pitchFamily="34" charset="0"/>
                <a:ea typeface="Verdana" panose="020B0604030504040204" pitchFamily="34" charset="0"/>
              </a:rPr>
              <a:t>αιτούντες οργανισμοί πρέπει να διαθέτουν τουλάχιστον </a:t>
            </a:r>
            <a:r>
              <a:rPr lang="el-GR" dirty="0">
                <a:solidFill>
                  <a:srgbClr val="FF0000"/>
                </a:solidFill>
                <a:latin typeface="Verdana" panose="020B0604030504040204" pitchFamily="34" charset="0"/>
                <a:ea typeface="Verdana" panose="020B0604030504040204" pitchFamily="34" charset="0"/>
              </a:rPr>
              <a:t>διετή πείρα</a:t>
            </a:r>
            <a:r>
              <a:rPr lang="el-GR" dirty="0">
                <a:solidFill>
                  <a:schemeClr val="bg1"/>
                </a:solidFill>
                <a:latin typeface="Verdana" panose="020B0604030504040204" pitchFamily="34" charset="0"/>
                <a:ea typeface="Verdana" panose="020B0604030504040204" pitchFamily="34" charset="0"/>
              </a:rPr>
              <a:t> υλοποίησης  σχετικών δραστηριοτήτων στον τομέα τους </a:t>
            </a:r>
            <a:endParaRPr lang="en-US" dirty="0">
              <a:solidFill>
                <a:schemeClr val="bg1"/>
              </a:solidFill>
            </a:endParaRPr>
          </a:p>
        </p:txBody>
      </p:sp>
    </p:spTree>
    <p:extLst>
      <p:ext uri="{BB962C8B-B14F-4D97-AF65-F5344CB8AC3E}">
        <p14:creationId xmlns:p14="http://schemas.microsoft.com/office/powerpoint/2010/main" val="2019716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60190"/>
            <a:ext cx="8595101" cy="523220"/>
          </a:xfrm>
          <a:prstGeom prst="rect">
            <a:avLst/>
          </a:prstGeom>
          <a:noFill/>
        </p:spPr>
        <p:txBody>
          <a:bodyPr wrap="square" rtlCol="0">
            <a:spAutoFit/>
          </a:bodyPr>
          <a:lstStyle/>
          <a:p>
            <a:r>
              <a:rPr lang="el-GR" sz="2800" dirty="0">
                <a:solidFill>
                  <a:schemeClr val="bg1"/>
                </a:solidFill>
                <a:latin typeface="Verdana" panose="020B0604030504040204" pitchFamily="34" charset="0"/>
                <a:ea typeface="Verdana" panose="020B0604030504040204" pitchFamily="34" charset="0"/>
              </a:rPr>
              <a:t>Τι είναι η Διαπίστευση Ε</a:t>
            </a:r>
            <a:r>
              <a:rPr lang="en-US" sz="2800" dirty="0" err="1">
                <a:solidFill>
                  <a:schemeClr val="bg1"/>
                </a:solidFill>
                <a:latin typeface="Verdana" panose="020B0604030504040204" pitchFamily="34" charset="0"/>
                <a:ea typeface="Verdana" panose="020B0604030504040204" pitchFamily="34" charset="0"/>
              </a:rPr>
              <a:t>rasmus</a:t>
            </a:r>
            <a:r>
              <a:rPr lang="en-US" sz="2800" dirty="0">
                <a:solidFill>
                  <a:schemeClr val="bg1"/>
                </a:solidFill>
                <a:latin typeface="Verdana" panose="020B0604030504040204" pitchFamily="34" charset="0"/>
                <a:ea typeface="Verdana" panose="020B0604030504040204" pitchFamily="34" charset="0"/>
              </a:rPr>
              <a:t>;</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993318"/>
            <a:ext cx="10593363" cy="5327612"/>
          </a:xfrm>
          <a:prstGeom prst="rect">
            <a:avLst/>
          </a:prstGeom>
        </p:spPr>
        <p:txBody>
          <a:bodyPr wrap="square">
            <a:spAutoFit/>
          </a:bodyPr>
          <a:lstStyle/>
          <a:p>
            <a:pPr algn="ctr">
              <a:lnSpc>
                <a:spcPct val="150000"/>
              </a:lnSpc>
            </a:pPr>
            <a:r>
              <a:rPr lang="el-GR" dirty="0">
                <a:solidFill>
                  <a:schemeClr val="tx1">
                    <a:lumMod val="75000"/>
                    <a:lumOff val="25000"/>
                  </a:schemeClr>
                </a:solidFill>
                <a:latin typeface="Verdana" panose="020B0604030504040204" pitchFamily="34" charset="0"/>
                <a:ea typeface="Verdana" panose="020B0604030504040204" pitchFamily="34" charset="0"/>
              </a:rPr>
              <a:t>Η διαπίστευση </a:t>
            </a:r>
            <a:r>
              <a:rPr lang="el-GR" dirty="0" err="1">
                <a:solidFill>
                  <a:schemeClr val="tx1">
                    <a:lumMod val="75000"/>
                    <a:lumOff val="25000"/>
                  </a:schemeClr>
                </a:solidFill>
                <a:latin typeface="Verdana" panose="020B0604030504040204" pitchFamily="34" charset="0"/>
                <a:ea typeface="Verdana" panose="020B0604030504040204" pitchFamily="34" charset="0"/>
              </a:rPr>
              <a:t>Erasmus</a:t>
            </a:r>
            <a:r>
              <a:rPr lang="el-GR" dirty="0">
                <a:solidFill>
                  <a:schemeClr val="tx1">
                    <a:lumMod val="75000"/>
                    <a:lumOff val="25000"/>
                  </a:schemeClr>
                </a:solidFill>
                <a:latin typeface="Verdana" panose="020B0604030504040204" pitchFamily="34" charset="0"/>
                <a:ea typeface="Verdana" panose="020B0604030504040204" pitchFamily="34" charset="0"/>
              </a:rPr>
              <a:t> είναι ένα εργαλείο πιστοποίησης των οργανισμών </a:t>
            </a:r>
            <a:r>
              <a:rPr lang="el-GR" b="1" dirty="0">
                <a:solidFill>
                  <a:schemeClr val="tx1">
                    <a:lumMod val="75000"/>
                    <a:lumOff val="25000"/>
                  </a:schemeClr>
                </a:solidFill>
                <a:latin typeface="Verdana" panose="020B0604030504040204" pitchFamily="34" charset="0"/>
                <a:ea typeface="Verdana" panose="020B0604030504040204" pitchFamily="34" charset="0"/>
              </a:rPr>
              <a:t>Σχολικής Εκπαίδευσης, Επαγγελματικής Εκπαίδευσης και Κατάρτισης (ΕΕΚ) και</a:t>
            </a:r>
            <a:r>
              <a:rPr lang="en-US" b="1" dirty="0">
                <a:solidFill>
                  <a:schemeClr val="tx1">
                    <a:lumMod val="75000"/>
                    <a:lumOff val="25000"/>
                  </a:schemeClr>
                </a:solidFill>
                <a:latin typeface="Verdana" panose="020B0604030504040204" pitchFamily="34" charset="0"/>
                <a:ea typeface="Verdana" panose="020B0604030504040204" pitchFamily="34" charset="0"/>
              </a:rPr>
              <a:t> </a:t>
            </a:r>
            <a:r>
              <a:rPr lang="el-GR" b="1" dirty="0">
                <a:solidFill>
                  <a:schemeClr val="tx1">
                    <a:lumMod val="75000"/>
                    <a:lumOff val="25000"/>
                  </a:schemeClr>
                </a:solidFill>
                <a:latin typeface="Verdana" panose="020B0604030504040204" pitchFamily="34" charset="0"/>
                <a:ea typeface="Verdana" panose="020B0604030504040204" pitchFamily="34" charset="0"/>
              </a:rPr>
              <a:t>Εκπαίδευσης Ενηλίκων </a:t>
            </a:r>
            <a:r>
              <a:rPr lang="el-GR" dirty="0">
                <a:solidFill>
                  <a:schemeClr val="tx1">
                    <a:lumMod val="75000"/>
                    <a:lumOff val="25000"/>
                  </a:schemeClr>
                </a:solidFill>
                <a:latin typeface="Verdana" panose="020B0604030504040204" pitchFamily="34" charset="0"/>
                <a:ea typeface="Verdana" panose="020B0604030504040204" pitchFamily="34" charset="0"/>
              </a:rPr>
              <a:t>που αποδεικνύουν μέσω της αίτησής τους ότι έχουν την πρόθεση να συμμετάσχουν σε </a:t>
            </a:r>
            <a:r>
              <a:rPr lang="el-GR" b="1" dirty="0">
                <a:solidFill>
                  <a:schemeClr val="tx1">
                    <a:lumMod val="75000"/>
                    <a:lumOff val="25000"/>
                  </a:schemeClr>
                </a:solidFill>
                <a:latin typeface="Verdana" panose="020B0604030504040204" pitchFamily="34" charset="0"/>
                <a:ea typeface="Verdana" panose="020B0604030504040204" pitchFamily="34" charset="0"/>
              </a:rPr>
              <a:t>ποιοτικές διασυνοριακές κινητικότητες </a:t>
            </a:r>
            <a:r>
              <a:rPr lang="el-GR" dirty="0">
                <a:solidFill>
                  <a:schemeClr val="tx1">
                    <a:lumMod val="75000"/>
                    <a:lumOff val="25000"/>
                  </a:schemeClr>
                </a:solidFill>
                <a:latin typeface="Verdana" panose="020B0604030504040204" pitchFamily="34" charset="0"/>
                <a:ea typeface="Verdana" panose="020B0604030504040204" pitchFamily="34" charset="0"/>
              </a:rPr>
              <a:t>στα πλαίσια της Βασικής Δράσης 1 του νέου Προγράμματος </a:t>
            </a:r>
            <a:r>
              <a:rPr lang="en-US" dirty="0" smtClean="0">
                <a:solidFill>
                  <a:schemeClr val="tx1">
                    <a:lumMod val="75000"/>
                    <a:lumOff val="25000"/>
                  </a:schemeClr>
                </a:solidFill>
                <a:latin typeface="Verdana" panose="020B0604030504040204" pitchFamily="34" charset="0"/>
                <a:ea typeface="Verdana" panose="020B0604030504040204" pitchFamily="34" charset="0"/>
              </a:rPr>
              <a:t>Erasmus</a:t>
            </a:r>
            <a:r>
              <a:rPr lang="el-GR" dirty="0" smtClean="0">
                <a:solidFill>
                  <a:schemeClr val="tx1">
                    <a:lumMod val="75000"/>
                    <a:lumOff val="25000"/>
                  </a:schemeClr>
                </a:solidFill>
                <a:latin typeface="Verdana" panose="020B0604030504040204" pitchFamily="34" charset="0"/>
                <a:ea typeface="Verdana" panose="020B0604030504040204" pitchFamily="34" charset="0"/>
              </a:rPr>
              <a:t> (2021-2027</a:t>
            </a:r>
            <a:r>
              <a:rPr lang="el-GR" dirty="0">
                <a:solidFill>
                  <a:schemeClr val="tx1">
                    <a:lumMod val="75000"/>
                    <a:lumOff val="25000"/>
                  </a:schemeClr>
                </a:solidFill>
                <a:latin typeface="Verdana" panose="020B0604030504040204" pitchFamily="34" charset="0"/>
                <a:ea typeface="Verdana" panose="020B0604030504040204" pitchFamily="34" charset="0"/>
              </a:rPr>
              <a:t>). Οι διαπιστευμένοι οργανισμοί </a:t>
            </a:r>
            <a:r>
              <a:rPr lang="el-GR" dirty="0" err="1">
                <a:solidFill>
                  <a:schemeClr val="tx1">
                    <a:lumMod val="75000"/>
                    <a:lumOff val="25000"/>
                  </a:schemeClr>
                </a:solidFill>
                <a:latin typeface="Verdana" panose="020B0604030504040204" pitchFamily="34" charset="0"/>
                <a:ea typeface="Verdana" panose="020B0604030504040204" pitchFamily="34" charset="0"/>
              </a:rPr>
              <a:t>Erasmus</a:t>
            </a:r>
            <a:r>
              <a:rPr lang="el-GR" dirty="0">
                <a:solidFill>
                  <a:schemeClr val="tx1">
                    <a:lumMod val="75000"/>
                    <a:lumOff val="25000"/>
                  </a:schemeClr>
                </a:solidFill>
                <a:latin typeface="Verdana" panose="020B0604030504040204" pitchFamily="34" charset="0"/>
                <a:ea typeface="Verdana" panose="020B0604030504040204" pitchFamily="34" charset="0"/>
              </a:rPr>
              <a:t> αν και θα </a:t>
            </a:r>
            <a:r>
              <a:rPr lang="el-GR" dirty="0" err="1">
                <a:solidFill>
                  <a:schemeClr val="tx1">
                    <a:lumMod val="75000"/>
                    <a:lumOff val="25000"/>
                  </a:schemeClr>
                </a:solidFill>
                <a:latin typeface="Verdana" panose="020B0604030504040204" pitchFamily="34" charset="0"/>
                <a:ea typeface="Verdana" panose="020B0604030504040204" pitchFamily="34" charset="0"/>
              </a:rPr>
              <a:t>υποβάλλ</a:t>
            </a:r>
            <a:r>
              <a:rPr lang="en-US" dirty="0">
                <a:solidFill>
                  <a:schemeClr val="tx1">
                    <a:lumMod val="75000"/>
                    <a:lumOff val="25000"/>
                  </a:schemeClr>
                </a:solidFill>
                <a:latin typeface="Verdana" panose="020B0604030504040204" pitchFamily="34" charset="0"/>
                <a:ea typeface="Verdana" panose="020B0604030504040204" pitchFamily="34" charset="0"/>
              </a:rPr>
              <a:t>o</a:t>
            </a:r>
            <a:r>
              <a:rPr lang="el-GR" dirty="0" err="1">
                <a:solidFill>
                  <a:schemeClr val="tx1">
                    <a:lumMod val="75000"/>
                    <a:lumOff val="25000"/>
                  </a:schemeClr>
                </a:solidFill>
                <a:latin typeface="Verdana" panose="020B0604030504040204" pitchFamily="34" charset="0"/>
                <a:ea typeface="Verdana" panose="020B0604030504040204" pitchFamily="34" charset="0"/>
              </a:rPr>
              <a:t>υν</a:t>
            </a:r>
            <a:r>
              <a:rPr lang="el-GR" dirty="0">
                <a:solidFill>
                  <a:schemeClr val="tx1">
                    <a:lumMod val="75000"/>
                    <a:lumOff val="25000"/>
                  </a:schemeClr>
                </a:solidFill>
                <a:latin typeface="Verdana" panose="020B0604030504040204" pitchFamily="34" charset="0"/>
                <a:ea typeface="Verdana" panose="020B0604030504040204" pitchFamily="34" charset="0"/>
              </a:rPr>
              <a:t> αίτηση για χρηματοδότηση κάθε χρόνο, λόγω της πιστοποίησης τους σε θέματα ποιότητας θα </a:t>
            </a:r>
            <a:r>
              <a:rPr lang="en-US" dirty="0">
                <a:solidFill>
                  <a:schemeClr val="tx1">
                    <a:lumMod val="75000"/>
                    <a:lumOff val="25000"/>
                  </a:schemeClr>
                </a:solidFill>
                <a:latin typeface="Verdana" panose="020B0604030504040204" pitchFamily="34" charset="0"/>
                <a:ea typeface="Verdana" panose="020B0604030504040204" pitchFamily="34" charset="0"/>
              </a:rPr>
              <a:t>:</a:t>
            </a:r>
          </a:p>
          <a:p>
            <a:pPr algn="ctr">
              <a:lnSpc>
                <a:spcPct val="150000"/>
              </a:lnSpc>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Έχουν </a:t>
            </a:r>
            <a:r>
              <a:rPr lang="el-GR" b="1" dirty="0">
                <a:solidFill>
                  <a:schemeClr val="tx1">
                    <a:lumMod val="75000"/>
                    <a:lumOff val="25000"/>
                  </a:schemeClr>
                </a:solidFill>
                <a:latin typeface="Verdana" panose="020B0604030504040204" pitchFamily="34" charset="0"/>
                <a:ea typeface="Verdana" panose="020B0604030504040204" pitchFamily="34" charset="0"/>
              </a:rPr>
              <a:t>εξασφαλισμένη </a:t>
            </a:r>
            <a:r>
              <a:rPr lang="el-GR" b="1" dirty="0" smtClean="0">
                <a:solidFill>
                  <a:schemeClr val="tx1">
                    <a:lumMod val="75000"/>
                    <a:lumOff val="25000"/>
                  </a:schemeClr>
                </a:solidFill>
                <a:latin typeface="Verdana" panose="020B0604030504040204" pitchFamily="34" charset="0"/>
                <a:ea typeface="Verdana" panose="020B0604030504040204" pitchFamily="34" charset="0"/>
              </a:rPr>
              <a:t>χρηματοδότηση</a:t>
            </a:r>
            <a:r>
              <a:rPr lang="en-GB"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δεδομένου ότι η υποβληθείσα αίτηση είναι επιλέξιμη</a:t>
            </a:r>
            <a:endParaRPr lang="en-US" b="1"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n-US" dirty="0">
                <a:solidFill>
                  <a:schemeClr val="tx1">
                    <a:lumMod val="75000"/>
                    <a:lumOff val="25000"/>
                  </a:schemeClr>
                </a:solidFill>
                <a:latin typeface="Verdana" panose="020B0604030504040204" pitchFamily="34" charset="0"/>
                <a:ea typeface="Verdana" panose="020B0604030504040204" pitchFamily="34" charset="0"/>
              </a:rPr>
              <a:t>A</a:t>
            </a:r>
            <a:r>
              <a:rPr lang="el-GR" dirty="0" err="1">
                <a:solidFill>
                  <a:schemeClr val="tx1">
                    <a:lumMod val="75000"/>
                    <a:lumOff val="25000"/>
                  </a:schemeClr>
                </a:solidFill>
                <a:latin typeface="Verdana" panose="020B0604030504040204" pitchFamily="34" charset="0"/>
                <a:ea typeface="Verdana" panose="020B0604030504040204" pitchFamily="34" charset="0"/>
              </a:rPr>
              <a:t>κολουθούν</a:t>
            </a:r>
            <a:r>
              <a:rPr lang="el-GR" dirty="0">
                <a:solidFill>
                  <a:schemeClr val="tx1">
                    <a:lumMod val="75000"/>
                    <a:lumOff val="25000"/>
                  </a:schemeClr>
                </a:solidFill>
                <a:latin typeface="Verdana" panose="020B0604030504040204" pitchFamily="34" charset="0"/>
                <a:ea typeface="Verdana" panose="020B0604030504040204" pitchFamily="34" charset="0"/>
              </a:rPr>
              <a:t> </a:t>
            </a:r>
            <a:r>
              <a:rPr lang="el-GR" b="1" dirty="0" smtClean="0">
                <a:solidFill>
                  <a:schemeClr val="tx1">
                    <a:lumMod val="75000"/>
                    <a:lumOff val="25000"/>
                  </a:schemeClr>
                </a:solidFill>
                <a:latin typeface="Verdana" panose="020B0604030504040204" pitchFamily="34" charset="0"/>
                <a:ea typeface="Verdana" panose="020B0604030504040204" pitchFamily="34" charset="0"/>
              </a:rPr>
              <a:t>απλουστευμένες </a:t>
            </a:r>
            <a:r>
              <a:rPr lang="el-GR" b="1" dirty="0">
                <a:solidFill>
                  <a:schemeClr val="tx1">
                    <a:lumMod val="75000"/>
                    <a:lumOff val="25000"/>
                  </a:schemeClr>
                </a:solidFill>
                <a:latin typeface="Verdana" panose="020B0604030504040204" pitchFamily="34" charset="0"/>
                <a:ea typeface="Verdana" panose="020B0604030504040204" pitchFamily="34" charset="0"/>
              </a:rPr>
              <a:t>διαδικασίες </a:t>
            </a:r>
            <a:r>
              <a:rPr lang="el-GR" b="1" dirty="0" smtClean="0">
                <a:solidFill>
                  <a:schemeClr val="tx1">
                    <a:lumMod val="75000"/>
                    <a:lumOff val="25000"/>
                  </a:schemeClr>
                </a:solidFill>
                <a:latin typeface="Verdana" panose="020B0604030504040204" pitchFamily="34" charset="0"/>
                <a:ea typeface="Verdana" panose="020B0604030504040204" pitchFamily="34" charset="0"/>
              </a:rPr>
              <a:t>αίτησης</a:t>
            </a:r>
          </a:p>
          <a:p>
            <a:pPr algn="just"/>
            <a:endParaRPr lang="en-US" b="1"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Διάρκεια Σχεδίου: 15 μήνες </a:t>
            </a:r>
            <a:r>
              <a:rPr lang="el-GR" dirty="0" smtClean="0">
                <a:solidFill>
                  <a:schemeClr val="tx1">
                    <a:lumMod val="75000"/>
                    <a:lumOff val="25000"/>
                  </a:schemeClr>
                </a:solidFill>
                <a:latin typeface="Verdana" panose="020B0604030504040204" pitchFamily="34" charset="0"/>
                <a:ea typeface="Verdana" panose="020B0604030504040204" pitchFamily="34" charset="0"/>
              </a:rPr>
              <a:t>με δυνατότητα παράτασης μέχρι </a:t>
            </a:r>
            <a:r>
              <a:rPr lang="el-GR" b="1" dirty="0" smtClean="0">
                <a:solidFill>
                  <a:schemeClr val="tx1">
                    <a:lumMod val="75000"/>
                    <a:lumOff val="25000"/>
                  </a:schemeClr>
                </a:solidFill>
                <a:latin typeface="Verdana" panose="020B0604030504040204" pitchFamily="34" charset="0"/>
                <a:ea typeface="Verdana" panose="020B0604030504040204" pitchFamily="34" charset="0"/>
              </a:rPr>
              <a:t>24 μήνες </a:t>
            </a:r>
            <a:r>
              <a:rPr lang="el-GR" dirty="0">
                <a:solidFill>
                  <a:schemeClr val="tx1">
                    <a:lumMod val="75000"/>
                    <a:lumOff val="25000"/>
                  </a:schemeClr>
                </a:solidFill>
                <a:latin typeface="Verdana" panose="020B0604030504040204" pitchFamily="34" charset="0"/>
                <a:ea typeface="Verdana" panose="020B0604030504040204" pitchFamily="34" charset="0"/>
              </a:rPr>
              <a:t>μετά την αποστολή σχετικού αιτήματος στην Εθνική Υπηρεσία</a:t>
            </a:r>
            <a:endParaRPr lang="en-GB" dirty="0">
              <a:solidFill>
                <a:schemeClr val="tx1">
                  <a:lumMod val="75000"/>
                  <a:lumOff val="25000"/>
                </a:schemeClr>
              </a:solidFill>
              <a:latin typeface="Verdana" panose="020B0604030504040204" pitchFamily="34" charset="0"/>
              <a:ea typeface="Verdana" panose="020B0604030504040204" pitchFamily="34" charset="0"/>
              <a:cs typeface="Calibri" pitchFamily="34" charset="0"/>
            </a:endParaRPr>
          </a:p>
          <a:p>
            <a:pPr marL="0" lvl="1" defTabSz="1061355">
              <a:lnSpc>
                <a:spcPct val="90000"/>
              </a:lnSpc>
              <a:spcBef>
                <a:spcPct val="0"/>
              </a:spcBef>
              <a:spcAft>
                <a:spcPct val="15000"/>
              </a:spcAft>
            </a:pPr>
            <a:endParaRPr lang="en-US" dirty="0">
              <a:solidFill>
                <a:schemeClr val="tx1">
                  <a:lumMod val="75000"/>
                  <a:lumOff val="25000"/>
                </a:schemeClr>
              </a:solidFill>
              <a:latin typeface="Verdana" panose="020B0604030504040204" pitchFamily="34" charset="0"/>
              <a:ea typeface="Verdana" panose="020B0604030504040204" pitchFamily="34" charset="0"/>
              <a:cs typeface="Calibri" pitchFamily="34" charset="0"/>
            </a:endParaRPr>
          </a:p>
        </p:txBody>
      </p:sp>
    </p:spTree>
    <p:extLst>
      <p:ext uri="{BB962C8B-B14F-4D97-AF65-F5344CB8AC3E}">
        <p14:creationId xmlns:p14="http://schemas.microsoft.com/office/powerpoint/2010/main" val="1324133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4663389"/>
            <a:ext cx="12192001" cy="1323439"/>
          </a:xfrm>
          <a:prstGeom prst="rect">
            <a:avLst/>
          </a:prstGeom>
          <a:solidFill>
            <a:srgbClr val="008080"/>
          </a:solidFill>
        </p:spPr>
        <p:txBody>
          <a:bodyPr wrap="square" rtlCol="0">
            <a:spAutoFit/>
          </a:bodyPr>
          <a:lstStyle/>
          <a:p>
            <a:pPr algn="ctr"/>
            <a:endParaRPr lang="el-GR" sz="2000" dirty="0" smtClean="0">
              <a:solidFill>
                <a:schemeClr val="bg1"/>
              </a:solidFill>
              <a:latin typeface="Verdana" panose="020B0604030504040204" pitchFamily="34" charset="0"/>
              <a:ea typeface="Verdana" panose="020B0604030504040204" pitchFamily="34" charset="0"/>
            </a:endParaRPr>
          </a:p>
          <a:p>
            <a:pPr algn="ctr"/>
            <a:r>
              <a:rPr lang="en-GB" sz="2000" b="1" dirty="0" smtClean="0">
                <a:solidFill>
                  <a:schemeClr val="bg1"/>
                </a:solidFill>
                <a:latin typeface="Verdana" panose="020B0604030504040204" pitchFamily="34" charset="0"/>
                <a:ea typeface="Verdana" panose="020B0604030504040204" pitchFamily="34" charset="0"/>
              </a:rPr>
              <a:t>ERASMUS+ INFO DAY</a:t>
            </a:r>
          </a:p>
          <a:p>
            <a:pPr algn="ctr"/>
            <a:endParaRPr lang="en-GB" sz="2000" b="1" dirty="0">
              <a:solidFill>
                <a:schemeClr val="bg1"/>
              </a:solidFill>
              <a:latin typeface="Verdana" panose="020B0604030504040204" pitchFamily="34" charset="0"/>
              <a:ea typeface="Verdana" panose="020B0604030504040204" pitchFamily="34" charset="0"/>
            </a:endParaRPr>
          </a:p>
          <a:p>
            <a:pPr algn="ctr"/>
            <a:r>
              <a:rPr lang="el-GR" sz="2000" b="1" dirty="0" smtClean="0">
                <a:solidFill>
                  <a:schemeClr val="bg1"/>
                </a:solidFill>
                <a:latin typeface="Verdana" panose="020B0604030504040204" pitchFamily="34" charset="0"/>
                <a:ea typeface="Verdana" panose="020B0604030504040204" pitchFamily="34" charset="0"/>
              </a:rPr>
              <a:t>Τομέας Επαγγελματικής Εκπαίδευσης και Κατάρτισης</a:t>
            </a:r>
            <a:endParaRPr lang="en-GB" sz="2000" b="1" dirty="0" smtClean="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886855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60190"/>
            <a:ext cx="8595101" cy="523220"/>
          </a:xfrm>
          <a:prstGeom prst="rect">
            <a:avLst/>
          </a:prstGeom>
          <a:noFill/>
        </p:spPr>
        <p:txBody>
          <a:bodyPr wrap="square" rtlCol="0">
            <a:spAutoFit/>
          </a:bodyPr>
          <a:lstStyle/>
          <a:p>
            <a:r>
              <a:rPr lang="el-GR" sz="2800" dirty="0">
                <a:solidFill>
                  <a:schemeClr val="bg1"/>
                </a:solidFill>
                <a:latin typeface="Verdana" panose="020B0604030504040204" pitchFamily="34" charset="0"/>
                <a:ea typeface="Verdana" panose="020B0604030504040204" pitchFamily="34" charset="0"/>
              </a:rPr>
              <a:t>Ποια τα οφέλη για τον οργανισμό μου</a:t>
            </a:r>
            <a:r>
              <a:rPr lang="en-US" sz="2800" dirty="0">
                <a:solidFill>
                  <a:schemeClr val="bg1"/>
                </a:solidFill>
                <a:latin typeface="Verdana" panose="020B0604030504040204" pitchFamily="34" charset="0"/>
                <a:ea typeface="Verdana" panose="020B0604030504040204" pitchFamily="34" charset="0"/>
              </a:rPr>
              <a:t>;</a:t>
            </a:r>
            <a:r>
              <a:rPr lang="el-GR" sz="2800" dirty="0">
                <a:solidFill>
                  <a:schemeClr val="bg1"/>
                </a:solidFill>
                <a:latin typeface="Verdana" panose="020B0604030504040204" pitchFamily="34" charset="0"/>
                <a:ea typeface="Verdana" panose="020B0604030504040204" pitchFamily="34" charset="0"/>
              </a:rPr>
              <a:t> </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583410"/>
            <a:ext cx="10593363" cy="5772349"/>
          </a:xfrm>
          <a:prstGeom prst="rect">
            <a:avLst/>
          </a:prstGeom>
        </p:spPr>
        <p:txBody>
          <a:bodyPr wrap="square">
            <a:spAutoFit/>
          </a:bodyPr>
          <a:lstStyle/>
          <a:p>
            <a:pPr algn="ctr">
              <a:lnSpc>
                <a:spcPct val="150000"/>
              </a:lnSpc>
            </a:pP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Απλουστευμένες διαδικασίες</a:t>
            </a:r>
            <a:r>
              <a:rPr lang="en-US"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b="1" dirty="0">
                <a:solidFill>
                  <a:schemeClr val="tx1">
                    <a:lumMod val="75000"/>
                    <a:lumOff val="25000"/>
                  </a:schemeClr>
                </a:solidFill>
                <a:latin typeface="Verdana" panose="020B0604030504040204" pitchFamily="34" charset="0"/>
                <a:ea typeface="Verdana" panose="020B0604030504040204" pitchFamily="34" charset="0"/>
              </a:rPr>
              <a:t>απλουστευμένη φόρμα αίτησης, δε θα υπόκειται σε ποιοτική αξιολόγηση </a:t>
            </a:r>
          </a:p>
          <a:p>
            <a:pPr marL="342900" indent="-342900" algn="just">
              <a:buFont typeface="Arial" panose="020B0604020202020204" pitchFamily="34" charset="0"/>
              <a:buChar char="•"/>
            </a:pP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b="1" dirty="0">
                <a:solidFill>
                  <a:schemeClr val="tx1">
                    <a:lumMod val="75000"/>
                    <a:lumOff val="25000"/>
                  </a:schemeClr>
                </a:solidFill>
                <a:latin typeface="Verdana" panose="020B0604030504040204" pitchFamily="34" charset="0"/>
                <a:ea typeface="Verdana" panose="020B0604030504040204" pitchFamily="34" charset="0"/>
              </a:rPr>
              <a:t>Εξασφαλισμένη χρηματοδότηση μέχρι το τέλος του </a:t>
            </a:r>
            <a:r>
              <a:rPr lang="el-GR" sz="1600" b="1" dirty="0" smtClean="0">
                <a:solidFill>
                  <a:schemeClr val="tx1">
                    <a:lumMod val="75000"/>
                    <a:lumOff val="25000"/>
                  </a:schemeClr>
                </a:solidFill>
                <a:latin typeface="Verdana" panose="020B0604030504040204" pitchFamily="34" charset="0"/>
                <a:ea typeface="Verdana" panose="020B0604030504040204" pitchFamily="34" charset="0"/>
              </a:rPr>
              <a:t>Προγράμματος - 2027</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 </a:t>
            </a:r>
            <a:r>
              <a:rPr lang="el-GR" sz="1600" dirty="0">
                <a:solidFill>
                  <a:schemeClr val="tx1">
                    <a:lumMod val="75000"/>
                    <a:lumOff val="25000"/>
                  </a:schemeClr>
                </a:solidFill>
                <a:latin typeface="Verdana" panose="020B0604030504040204" pitchFamily="34" charset="0"/>
                <a:ea typeface="Verdana" panose="020B0604030504040204" pitchFamily="34" charset="0"/>
              </a:rPr>
              <a:t>δεδομένου ότι ο οργανισμός</a:t>
            </a:r>
            <a:r>
              <a:rPr lang="en-US"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dirty="0">
                <a:solidFill>
                  <a:schemeClr val="tx1">
                    <a:lumMod val="75000"/>
                    <a:lumOff val="25000"/>
                  </a:schemeClr>
                </a:solidFill>
                <a:latin typeface="Verdana" panose="020B0604030504040204" pitchFamily="34" charset="0"/>
                <a:ea typeface="Verdana" panose="020B0604030504040204" pitchFamily="34" charset="0"/>
              </a:rPr>
              <a:t>συνεχίζει να ανταποκρίνεται στις απαιτήσεις της Διαπίστευσης </a:t>
            </a:r>
            <a:r>
              <a:rPr lang="en-US" sz="1600" dirty="0">
                <a:solidFill>
                  <a:schemeClr val="tx1">
                    <a:lumMod val="75000"/>
                    <a:lumOff val="25000"/>
                  </a:schemeClr>
                </a:solidFill>
                <a:latin typeface="Verdana" panose="020B0604030504040204" pitchFamily="34" charset="0"/>
                <a:ea typeface="Verdana" panose="020B0604030504040204" pitchFamily="34" charset="0"/>
              </a:rPr>
              <a:t>Erasmus</a:t>
            </a:r>
            <a:r>
              <a:rPr lang="el-GR" sz="1600" dirty="0">
                <a:solidFill>
                  <a:schemeClr val="tx1">
                    <a:lumMod val="75000"/>
                    <a:lumOff val="25000"/>
                  </a:schemeClr>
                </a:solidFill>
                <a:latin typeface="Verdana" panose="020B0604030504040204" pitchFamily="34" charset="0"/>
                <a:ea typeface="Verdana" panose="020B0604030504040204" pitchFamily="34" charset="0"/>
              </a:rPr>
              <a:t> και υποβάλλει αίτηση για χρηματοδότηση ετησίως</a:t>
            </a:r>
          </a:p>
          <a:p>
            <a:pPr marL="342900" indent="-342900" algn="just">
              <a:buFont typeface="Arial" panose="020B0604020202020204" pitchFamily="34" charset="0"/>
              <a:buChar char="•"/>
            </a:pPr>
            <a:endParaRPr lang="el-GR"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Μπορεί να αιτηθεί </a:t>
            </a:r>
            <a:r>
              <a:rPr lang="el-GR" sz="1600" b="1" dirty="0">
                <a:solidFill>
                  <a:schemeClr val="tx1">
                    <a:lumMod val="75000"/>
                    <a:lumOff val="25000"/>
                  </a:schemeClr>
                </a:solidFill>
                <a:latin typeface="Verdana" panose="020B0604030504040204" pitchFamily="34" charset="0"/>
                <a:ea typeface="Verdana" panose="020B0604030504040204" pitchFamily="34" charset="0"/>
              </a:rPr>
              <a:t>υψηλότερα ποσά και περισσότερους συμμετέχοντες</a:t>
            </a:r>
            <a:r>
              <a:rPr lang="el-GR" sz="1600" dirty="0">
                <a:solidFill>
                  <a:schemeClr val="tx1">
                    <a:lumMod val="75000"/>
                    <a:lumOff val="25000"/>
                  </a:schemeClr>
                </a:solidFill>
                <a:latin typeface="Verdana" panose="020B0604030504040204" pitchFamily="34" charset="0"/>
                <a:ea typeface="Verdana" panose="020B0604030504040204" pitchFamily="34" charset="0"/>
              </a:rPr>
              <a:t> από μη διαπιστευμένους </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οργανισμούς</a:t>
            </a:r>
            <a:endParaRPr lang="en-US" sz="1600"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Δυνατότητα ανάπτυξης της </a:t>
            </a:r>
            <a:r>
              <a:rPr lang="el-GR" sz="1600" b="1" dirty="0">
                <a:solidFill>
                  <a:schemeClr val="tx1">
                    <a:lumMod val="75000"/>
                    <a:lumOff val="25000"/>
                  </a:schemeClr>
                </a:solidFill>
                <a:latin typeface="Verdana" panose="020B0604030504040204" pitchFamily="34" charset="0"/>
                <a:ea typeface="Verdana" panose="020B0604030504040204" pitchFamily="34" charset="0"/>
              </a:rPr>
              <a:t>στρατηγικής του οργανισμού</a:t>
            </a:r>
            <a:r>
              <a:rPr lang="en-US"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dirty="0">
                <a:solidFill>
                  <a:schemeClr val="tx1">
                    <a:lumMod val="75000"/>
                    <a:lumOff val="25000"/>
                  </a:schemeClr>
                </a:solidFill>
                <a:latin typeface="Verdana" panose="020B0604030504040204" pitchFamily="34" charset="0"/>
                <a:ea typeface="Verdana" panose="020B0604030504040204" pitchFamily="34" charset="0"/>
              </a:rPr>
              <a:t>ανάπτυξη μακροπρόθεσμων στόχων δίνοντας τη δυνατότητα στον οργανισμό να επιλέξει την ταχύτητα με την οποία θέλει να κινηθεί και τις δραστηριότητες που του ταιριάζουν για να αυξήσει σταδιακά την ποιότητα της διδασκαλίας και της μάθησης στον οργανισμό</a:t>
            </a:r>
          </a:p>
          <a:p>
            <a:pPr marL="342900" indent="-342900" algn="just">
              <a:buFont typeface="Arial" panose="020B0604020202020204" pitchFamily="34" charset="0"/>
              <a:buChar char="•"/>
            </a:pPr>
            <a:endParaRPr lang="el-GR"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Δυνατότητα να δοκιμάσει νέους τύπους δραστηριοτήτων, νέους οργανισμούς συνεργατών - χωρίς να χρειάζεται η υποβολή μιας εντελώς νέας αίτησης</a:t>
            </a:r>
          </a:p>
          <a:p>
            <a:pPr marL="342900" indent="-342900" algn="just">
              <a:buFont typeface="Arial" panose="020B0604020202020204" pitchFamily="34" charset="0"/>
              <a:buChar char="•"/>
            </a:pP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Εγγυημένη συνέχεια των δραστηριοτήτων που υλοποιούνται</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Tree>
    <p:extLst>
      <p:ext uri="{BB962C8B-B14F-4D97-AF65-F5344CB8AC3E}">
        <p14:creationId xmlns:p14="http://schemas.microsoft.com/office/powerpoint/2010/main" val="1313102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 y="60190"/>
            <a:ext cx="10111155" cy="523220"/>
          </a:xfrm>
          <a:prstGeom prst="rect">
            <a:avLst/>
          </a:prstGeom>
          <a:noFill/>
        </p:spPr>
        <p:txBody>
          <a:bodyPr wrap="square" rtlCol="0">
            <a:spAutoFit/>
          </a:bodyPr>
          <a:lstStyle/>
          <a:p>
            <a:pPr algn="ctr"/>
            <a:r>
              <a:rPr lang="el-GR" sz="2800" dirty="0">
                <a:solidFill>
                  <a:schemeClr val="bg1"/>
                </a:solidFill>
                <a:latin typeface="Verdana" panose="020B0604030504040204" pitchFamily="34" charset="0"/>
                <a:ea typeface="Verdana" panose="020B0604030504040204" pitchFamily="34" charset="0"/>
              </a:rPr>
              <a:t>Πόσες αιτήσεις μπορεί να υποβάλλει </a:t>
            </a:r>
            <a:r>
              <a:rPr lang="el-GR" sz="2800" dirty="0" smtClean="0">
                <a:solidFill>
                  <a:schemeClr val="bg1"/>
                </a:solidFill>
                <a:latin typeface="Verdana" panose="020B0604030504040204" pitchFamily="34" charset="0"/>
                <a:ea typeface="Verdana" panose="020B0604030504040204" pitchFamily="34" charset="0"/>
              </a:rPr>
              <a:t>ένας οργανισμός</a:t>
            </a:r>
            <a:r>
              <a:rPr lang="en-US" sz="2800" dirty="0">
                <a:solidFill>
                  <a:schemeClr val="bg1"/>
                </a:solidFill>
                <a:latin typeface="Verdana" panose="020B0604030504040204" pitchFamily="34" charset="0"/>
                <a:ea typeface="Verdana" panose="020B0604030504040204" pitchFamily="34" charset="0"/>
              </a:rPr>
              <a:t>;</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1016434"/>
            <a:ext cx="10593363" cy="5370701"/>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el-GR" dirty="0" smtClean="0">
                <a:solidFill>
                  <a:schemeClr val="tx1">
                    <a:lumMod val="75000"/>
                    <a:lumOff val="25000"/>
                  </a:schemeClr>
                </a:solidFill>
                <a:latin typeface="Verdana" panose="020B0604030504040204" pitchFamily="34" charset="0"/>
                <a:ea typeface="Verdana" panose="020B0604030504040204" pitchFamily="34" charset="0"/>
              </a:rPr>
              <a:t>Κάθε </a:t>
            </a:r>
            <a:r>
              <a:rPr lang="el-GR" dirty="0">
                <a:solidFill>
                  <a:schemeClr val="tx1">
                    <a:lumMod val="75000"/>
                    <a:lumOff val="25000"/>
                  </a:schemeClr>
                </a:solidFill>
                <a:latin typeface="Verdana" panose="020B0604030504040204" pitchFamily="34" charset="0"/>
                <a:ea typeface="Verdana" panose="020B0604030504040204" pitchFamily="34" charset="0"/>
              </a:rPr>
              <a:t>οργανισμός δικαιούται να υποβάλει </a:t>
            </a:r>
            <a:r>
              <a:rPr lang="el-GR" b="1" dirty="0">
                <a:solidFill>
                  <a:schemeClr val="tx1">
                    <a:lumMod val="75000"/>
                    <a:lumOff val="25000"/>
                  </a:schemeClr>
                </a:solidFill>
                <a:latin typeface="Verdana" panose="020B0604030504040204" pitchFamily="34" charset="0"/>
                <a:ea typeface="Verdana" panose="020B0604030504040204" pitchFamily="34" charset="0"/>
              </a:rPr>
              <a:t>μόνο μια αίτηση σε κάθε τομέα</a:t>
            </a:r>
          </a:p>
          <a:p>
            <a:pPr marL="342900" indent="-342900" algn="just">
              <a:lnSpc>
                <a:spcPct val="150000"/>
              </a:lnSpc>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Οργανισμοί που δραστηριοποιούνται σε περισσότερους του ενός τομέα, μπορούν να υποβάλλουν ξεχωριστή </a:t>
            </a:r>
            <a:r>
              <a:rPr lang="el-GR" b="1" dirty="0">
                <a:solidFill>
                  <a:schemeClr val="tx1">
                    <a:lumMod val="75000"/>
                    <a:lumOff val="25000"/>
                  </a:schemeClr>
                </a:solidFill>
                <a:latin typeface="Verdana" panose="020B0604030504040204" pitchFamily="34" charset="0"/>
                <a:ea typeface="Verdana" panose="020B0604030504040204" pitchFamily="34" charset="0"/>
              </a:rPr>
              <a:t>αίτηση Διαπίστευσης για κάθε τομέα που </a:t>
            </a:r>
            <a:r>
              <a:rPr lang="el-GR" b="1" dirty="0" smtClean="0">
                <a:solidFill>
                  <a:schemeClr val="tx1">
                    <a:lumMod val="75000"/>
                    <a:lumOff val="25000"/>
                  </a:schemeClr>
                </a:solidFill>
                <a:latin typeface="Verdana" panose="020B0604030504040204" pitchFamily="34" charset="0"/>
                <a:ea typeface="Verdana" panose="020B0604030504040204" pitchFamily="34" charset="0"/>
              </a:rPr>
              <a:t>δραστηριοποιούνται</a:t>
            </a:r>
            <a:endParaRPr lang="en-US" b="1"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lnSpc>
                <a:spcPct val="150000"/>
              </a:lnSpc>
              <a:buFont typeface="Arial" panose="020B0604020202020204" pitchFamily="34" charset="0"/>
              <a:buChar char="•"/>
            </a:pPr>
            <a:r>
              <a:rPr lang="el-GR" dirty="0" smtClean="0">
                <a:solidFill>
                  <a:schemeClr val="tx1">
                    <a:lumMod val="75000"/>
                    <a:lumOff val="25000"/>
                  </a:schemeClr>
                </a:solidFill>
                <a:latin typeface="Verdana" panose="020B0604030504040204" pitchFamily="34" charset="0"/>
                <a:ea typeface="Verdana" panose="020B0604030504040204" pitchFamily="34" charset="0"/>
              </a:rPr>
              <a:t>Δεν είναι δυνατή η υποβολή αίτησης και για τα 2 είδη διαπίστευσης (μεμονωμένοι οργανισμοί ή συντονιστές κοινοπραξίας) στον ίδιο τομέα.</a:t>
            </a:r>
            <a:endParaRPr lang="en-US" dirty="0" smtClean="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50000"/>
              </a:lnSpc>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50000"/>
              </a:lnSpc>
            </a:pPr>
            <a:r>
              <a:rPr lang="el-GR" dirty="0">
                <a:solidFill>
                  <a:schemeClr val="tx1">
                    <a:lumMod val="75000"/>
                    <a:lumOff val="25000"/>
                  </a:schemeClr>
                </a:solidFill>
                <a:latin typeface="Verdana" panose="020B0604030504040204" pitchFamily="34" charset="0"/>
                <a:ea typeface="Verdana" panose="020B0604030504040204" pitchFamily="34" charset="0"/>
              </a:rPr>
              <a:t>Όλες οι υποβληθείσες αιτήσεις πρέπει να περιέχουν πρωτότυπο περιεχόμενο που έχει συνταχθεί </a:t>
            </a:r>
            <a:r>
              <a:rPr lang="el-GR" dirty="0" smtClean="0">
                <a:solidFill>
                  <a:schemeClr val="tx1">
                    <a:lumMod val="75000"/>
                    <a:lumOff val="25000"/>
                  </a:schemeClr>
                </a:solidFill>
                <a:latin typeface="Verdana" panose="020B0604030504040204" pitchFamily="34" charset="0"/>
                <a:ea typeface="Verdana" panose="020B0604030504040204" pitchFamily="34" charset="0"/>
              </a:rPr>
              <a:t>από </a:t>
            </a:r>
            <a:r>
              <a:rPr lang="el-GR" dirty="0">
                <a:solidFill>
                  <a:schemeClr val="tx1">
                    <a:lumMod val="75000"/>
                    <a:lumOff val="25000"/>
                  </a:schemeClr>
                </a:solidFill>
                <a:latin typeface="Verdana" panose="020B0604030504040204" pitchFamily="34" charset="0"/>
                <a:ea typeface="Verdana" panose="020B0604030504040204" pitchFamily="34" charset="0"/>
              </a:rPr>
              <a:t>τον αιτούντα οργανισμό. </a:t>
            </a:r>
            <a:r>
              <a:rPr lang="el-GR" b="1" dirty="0">
                <a:solidFill>
                  <a:srgbClr val="FF0000"/>
                </a:solidFill>
                <a:latin typeface="Verdana" panose="020B0604030504040204" pitchFamily="34" charset="0"/>
                <a:ea typeface="Verdana" panose="020B0604030504040204" pitchFamily="34" charset="0"/>
              </a:rPr>
              <a:t>Αιτήσεις στη συγγραφή των οποίων έχει συμβάλει άλλος οργανισμός ή εξωτερικό πρόσωπο από τον αιτούντα οργανισμό έναντι αμοιβής, θα </a:t>
            </a:r>
            <a:r>
              <a:rPr lang="el-GR" b="1" dirty="0" smtClean="0">
                <a:solidFill>
                  <a:srgbClr val="FF0000"/>
                </a:solidFill>
                <a:latin typeface="Verdana" panose="020B0604030504040204" pitchFamily="34" charset="0"/>
                <a:ea typeface="Verdana" panose="020B0604030504040204" pitchFamily="34" charset="0"/>
              </a:rPr>
              <a:t>αποκλείονται</a:t>
            </a:r>
            <a:r>
              <a:rPr lang="en-US" b="1" dirty="0" smtClean="0">
                <a:solidFill>
                  <a:srgbClr val="FF0000"/>
                </a:solidFill>
                <a:latin typeface="Verdana" panose="020B0604030504040204" pitchFamily="34" charset="0"/>
                <a:ea typeface="Verdana" panose="020B0604030504040204" pitchFamily="34" charset="0"/>
              </a:rPr>
              <a:t>!</a:t>
            </a:r>
            <a:endParaRPr lang="el-GR" b="1" dirty="0" smtClean="0">
              <a:solidFill>
                <a:srgbClr val="FF0000"/>
              </a:solidFill>
              <a:latin typeface="Verdana" panose="020B0604030504040204" pitchFamily="34" charset="0"/>
              <a:ea typeface="Verdana" panose="020B0604030504040204" pitchFamily="34" charset="0"/>
            </a:endParaRPr>
          </a:p>
          <a:p>
            <a:pPr algn="just"/>
            <a:endParaRPr lang="el-GR" sz="1600" b="1" dirty="0">
              <a:solidFill>
                <a:srgbClr val="FF0000"/>
              </a:solidFill>
              <a:latin typeface="Verdana" panose="020B0604030504040204" pitchFamily="34" charset="0"/>
              <a:ea typeface="Verdana" panose="020B0604030504040204" pitchFamily="34" charset="0"/>
            </a:endParaRPr>
          </a:p>
          <a:p>
            <a:pPr algn="just">
              <a:defRPr/>
            </a:pPr>
            <a:endParaRPr lang="el-GR" sz="1600" b="1" dirty="0">
              <a:solidFill>
                <a:schemeClr val="accent6">
                  <a:lumMod val="75000"/>
                </a:schemeClr>
              </a:solidFill>
              <a:latin typeface="Verdana" panose="020B0604030504040204" pitchFamily="34" charset="0"/>
              <a:ea typeface="Verdana" panose="020B0604030504040204" pitchFamily="34" charset="0"/>
            </a:endParaRPr>
          </a:p>
          <a:p>
            <a:pPr algn="just"/>
            <a:endParaRPr lang="el-GR" sz="1400" b="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13522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461665"/>
          </a:xfrm>
          <a:prstGeom prst="rect">
            <a:avLst/>
          </a:prstGeom>
          <a:noFill/>
        </p:spPr>
        <p:txBody>
          <a:bodyPr wrap="square" rtlCol="0">
            <a:spAutoFit/>
          </a:bodyPr>
          <a:lstStyle/>
          <a:p>
            <a:r>
              <a:rPr lang="el-GR" sz="2400" dirty="0" smtClean="0">
                <a:solidFill>
                  <a:schemeClr val="bg1"/>
                </a:solidFill>
                <a:latin typeface="Verdana" panose="020B0604030504040204" pitchFamily="34" charset="0"/>
                <a:ea typeface="Verdana" panose="020B0604030504040204" pitchFamily="34" charset="0"/>
              </a:rPr>
              <a:t>Εξεύρεση Οργανισμών Υποδοχής</a:t>
            </a:r>
            <a:endParaRPr lang="en-GB" sz="24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494210" y="1056333"/>
            <a:ext cx="10593363" cy="3402470"/>
          </a:xfrm>
          <a:prstGeom prst="rect">
            <a:avLst/>
          </a:prstGeom>
        </p:spPr>
        <p:txBody>
          <a:bodyPr wrap="square">
            <a:spAutoFit/>
          </a:bodyPr>
          <a:lstStyle/>
          <a:p>
            <a:pPr marL="342900" indent="-342900">
              <a:lnSpc>
                <a:spcPct val="150000"/>
              </a:lnSpc>
              <a:buFont typeface="Wingdings" panose="05000000000000000000" pitchFamily="2" charset="2"/>
              <a:buChar char="§"/>
            </a:pPr>
            <a:r>
              <a:rPr lang="el-GR" sz="2000" dirty="0">
                <a:latin typeface="Verdana" panose="020B0604030504040204" pitchFamily="34" charset="0"/>
                <a:ea typeface="Verdana" panose="020B0604030504040204" pitchFamily="34" charset="0"/>
                <a:cs typeface="Calibri" panose="020F0502020204030204" pitchFamily="34" charset="0"/>
              </a:rPr>
              <a:t>Εξειδικευμένες πλατφόρμες ανά </a:t>
            </a:r>
            <a:r>
              <a:rPr lang="el-GR" sz="2000" dirty="0" smtClean="0">
                <a:latin typeface="Verdana" panose="020B0604030504040204" pitchFamily="34" charset="0"/>
                <a:ea typeface="Verdana" panose="020B0604030504040204" pitchFamily="34" charset="0"/>
                <a:cs typeface="Calibri" panose="020F0502020204030204" pitchFamily="34" charset="0"/>
              </a:rPr>
              <a:t>τομέα </a:t>
            </a:r>
            <a:r>
              <a:rPr lang="el-GR" sz="2000" dirty="0" smtClean="0">
                <a:solidFill>
                  <a:schemeClr val="tx1">
                    <a:lumMod val="75000"/>
                    <a:lumOff val="25000"/>
                  </a:schemeClr>
                </a:solidFill>
                <a:latin typeface="Verdana" panose="020B0604030504040204" pitchFamily="34" charset="0"/>
                <a:ea typeface="Verdana" panose="020B0604030504040204" pitchFamily="34" charset="0"/>
              </a:rPr>
              <a:t>(</a:t>
            </a:r>
            <a:r>
              <a:rPr lang="en-US" sz="2000" dirty="0" smtClean="0">
                <a:solidFill>
                  <a:schemeClr val="tx1">
                    <a:lumMod val="75000"/>
                    <a:lumOff val="25000"/>
                  </a:schemeClr>
                </a:solidFill>
                <a:latin typeface="Verdana" panose="020B0604030504040204" pitchFamily="34" charset="0"/>
                <a:ea typeface="Verdana" panose="020B0604030504040204" pitchFamily="34" charset="0"/>
                <a:hlinkClick r:id="rId3"/>
              </a:rPr>
              <a:t>School education Gateway</a:t>
            </a:r>
            <a:r>
              <a:rPr lang="en-US" sz="2000" dirty="0" smtClean="0">
                <a:solidFill>
                  <a:schemeClr val="tx1">
                    <a:lumMod val="75000"/>
                    <a:lumOff val="25000"/>
                  </a:schemeClr>
                </a:solidFill>
                <a:latin typeface="Verdana" panose="020B0604030504040204" pitchFamily="34" charset="0"/>
                <a:ea typeface="Verdana" panose="020B0604030504040204" pitchFamily="34" charset="0"/>
              </a:rPr>
              <a:t>, </a:t>
            </a:r>
            <a:r>
              <a:rPr lang="en-US" sz="2000" dirty="0" smtClean="0">
                <a:solidFill>
                  <a:schemeClr val="tx1">
                    <a:lumMod val="75000"/>
                    <a:lumOff val="25000"/>
                  </a:schemeClr>
                </a:solidFill>
                <a:latin typeface="Verdana" panose="020B0604030504040204" pitchFamily="34" charset="0"/>
                <a:ea typeface="Verdana" panose="020B0604030504040204" pitchFamily="34" charset="0"/>
                <a:hlinkClick r:id="rId4"/>
              </a:rPr>
              <a:t>eTwinning</a:t>
            </a:r>
            <a:r>
              <a:rPr lang="en-US" sz="2000" dirty="0" smtClean="0">
                <a:solidFill>
                  <a:schemeClr val="tx1">
                    <a:lumMod val="75000"/>
                    <a:lumOff val="25000"/>
                  </a:schemeClr>
                </a:solidFill>
                <a:latin typeface="Verdana" panose="020B0604030504040204" pitchFamily="34" charset="0"/>
                <a:ea typeface="Verdana" panose="020B0604030504040204" pitchFamily="34" charset="0"/>
              </a:rPr>
              <a:t>, </a:t>
            </a:r>
            <a:r>
              <a:rPr lang="en-US" sz="2000" dirty="0" smtClean="0">
                <a:solidFill>
                  <a:schemeClr val="tx1">
                    <a:lumMod val="75000"/>
                    <a:lumOff val="25000"/>
                  </a:schemeClr>
                </a:solidFill>
                <a:latin typeface="Verdana" panose="020B0604030504040204" pitchFamily="34" charset="0"/>
                <a:ea typeface="Verdana" panose="020B0604030504040204" pitchFamily="34" charset="0"/>
                <a:hlinkClick r:id="rId5"/>
              </a:rPr>
              <a:t>EPALE</a:t>
            </a:r>
            <a:r>
              <a:rPr lang="el-GR" sz="2000" dirty="0" smtClean="0">
                <a:solidFill>
                  <a:schemeClr val="tx1">
                    <a:lumMod val="75000"/>
                    <a:lumOff val="25000"/>
                  </a:schemeClr>
                </a:solidFill>
                <a:latin typeface="Verdana" panose="020B0604030504040204" pitchFamily="34" charset="0"/>
                <a:ea typeface="Verdana" panose="020B0604030504040204" pitchFamily="34" charset="0"/>
              </a:rPr>
              <a:t>)</a:t>
            </a:r>
            <a:endParaRPr lang="el-GR" sz="20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nSpc>
                <a:spcPct val="150000"/>
              </a:lnSpc>
              <a:buFont typeface="Wingdings" panose="05000000000000000000" pitchFamily="2" charset="2"/>
              <a:buChar char="§"/>
            </a:pPr>
            <a:r>
              <a:rPr lang="en-GB" sz="2000" dirty="0" smtClean="0">
                <a:latin typeface="Verdana" panose="020B0604030504040204" pitchFamily="34" charset="0"/>
                <a:ea typeface="Verdana" panose="020B0604030504040204" pitchFamily="34" charset="0"/>
                <a:hlinkClick r:id="rId6"/>
              </a:rPr>
              <a:t>Erasmus+ Projects </a:t>
            </a:r>
            <a:r>
              <a:rPr lang="en-GB" sz="2000" dirty="0">
                <a:latin typeface="Verdana" panose="020B0604030504040204" pitchFamily="34" charset="0"/>
                <a:ea typeface="Verdana" panose="020B0604030504040204" pitchFamily="34" charset="0"/>
                <a:hlinkClick r:id="rId6"/>
              </a:rPr>
              <a:t>Results </a:t>
            </a:r>
            <a:r>
              <a:rPr lang="en-GB" sz="2000" dirty="0" smtClean="0">
                <a:latin typeface="Verdana" panose="020B0604030504040204" pitchFamily="34" charset="0"/>
                <a:ea typeface="Verdana" panose="020B0604030504040204" pitchFamily="34" charset="0"/>
                <a:hlinkClick r:id="rId6"/>
              </a:rPr>
              <a:t>Platform</a:t>
            </a:r>
            <a:endParaRPr lang="el-GR" sz="20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nSpc>
                <a:spcPct val="150000"/>
              </a:lnSpc>
              <a:buFont typeface="Wingdings" panose="05000000000000000000" pitchFamily="2" charset="2"/>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Προσωπικές </a:t>
            </a:r>
            <a:r>
              <a:rPr lang="el-GR" sz="2000" dirty="0">
                <a:solidFill>
                  <a:schemeClr val="tx1">
                    <a:lumMod val="75000"/>
                    <a:lumOff val="25000"/>
                  </a:schemeClr>
                </a:solidFill>
                <a:latin typeface="Verdana" panose="020B0604030504040204" pitchFamily="34" charset="0"/>
                <a:ea typeface="Verdana" panose="020B0604030504040204" pitchFamily="34" charset="0"/>
              </a:rPr>
              <a:t>επαφές από προηγούμενες συμμετοχές στο </a:t>
            </a:r>
            <a:r>
              <a:rPr lang="el-GR" sz="2000" dirty="0" smtClean="0">
                <a:solidFill>
                  <a:schemeClr val="tx1">
                    <a:lumMod val="75000"/>
                    <a:lumOff val="25000"/>
                  </a:schemeClr>
                </a:solidFill>
                <a:latin typeface="Verdana" panose="020B0604030504040204" pitchFamily="34" charset="0"/>
                <a:ea typeface="Verdana" panose="020B0604030504040204" pitchFamily="34" charset="0"/>
              </a:rPr>
              <a:t>Πρόγραμμα</a:t>
            </a:r>
          </a:p>
          <a:p>
            <a:pPr marL="342900" indent="-342900">
              <a:lnSpc>
                <a:spcPct val="150000"/>
              </a:lnSpc>
              <a:buFont typeface="Wingdings" panose="05000000000000000000" pitchFamily="2" charset="2"/>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Ιδιωτικές πρωτοβουλίες</a:t>
            </a:r>
          </a:p>
          <a:p>
            <a:pPr>
              <a:lnSpc>
                <a:spcPct val="150000"/>
              </a:lnSpc>
            </a:pPr>
            <a:endParaRPr lang="el-GR" sz="2000" dirty="0">
              <a:solidFill>
                <a:schemeClr val="tx1">
                  <a:lumMod val="75000"/>
                  <a:lumOff val="25000"/>
                </a:schemeClr>
              </a:solidFill>
            </a:endParaRPr>
          </a:p>
          <a:p>
            <a:pPr marL="0" lvl="1" defTabSz="1061355">
              <a:lnSpc>
                <a:spcPct val="90000"/>
              </a:lnSpc>
              <a:spcBef>
                <a:spcPct val="0"/>
              </a:spcBef>
              <a:spcAft>
                <a:spcPct val="15000"/>
              </a:spcAft>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
        <p:nvSpPr>
          <p:cNvPr id="8" name="TextBox 7">
            <a:extLst>
              <a:ext uri="{FF2B5EF4-FFF2-40B4-BE49-F238E27FC236}">
                <a16:creationId xmlns:a16="http://schemas.microsoft.com/office/drawing/2014/main" id="{CC6F8AAC-2DAA-0346-B3D2-B832D159BF4C}"/>
              </a:ext>
            </a:extLst>
          </p:cNvPr>
          <p:cNvSpPr txBox="1"/>
          <p:nvPr/>
        </p:nvSpPr>
        <p:spPr>
          <a:xfrm flipH="1">
            <a:off x="-1" y="4581465"/>
            <a:ext cx="12311270" cy="923330"/>
          </a:xfrm>
          <a:prstGeom prst="rect">
            <a:avLst/>
          </a:prstGeom>
          <a:solidFill>
            <a:schemeClr val="accent6">
              <a:lumMod val="40000"/>
              <a:lumOff val="60000"/>
            </a:schemeClr>
          </a:solidFill>
        </p:spPr>
        <p:txBody>
          <a:bodyPr wrap="square" rtlCol="0">
            <a:spAutoFit/>
          </a:bodyPr>
          <a:lstStyle/>
          <a:p>
            <a:pPr algn="ctr"/>
            <a:endParaRPr lang="el-GR" dirty="0" smtClean="0">
              <a:solidFill>
                <a:schemeClr val="bg1"/>
              </a:solidFill>
              <a:latin typeface="Verdana" panose="020B0604030504040204" pitchFamily="34" charset="0"/>
              <a:ea typeface="Verdana" panose="020B0604030504040204" pitchFamily="34" charset="0"/>
            </a:endParaRPr>
          </a:p>
          <a:p>
            <a:pPr algn="ctr"/>
            <a:endParaRPr lang="el-GR" dirty="0">
              <a:solidFill>
                <a:schemeClr val="bg1"/>
              </a:solidFill>
              <a:latin typeface="Verdana" panose="020B0604030504040204" pitchFamily="34" charset="0"/>
              <a:ea typeface="Verdana" panose="020B0604030504040204" pitchFamily="34" charset="0"/>
            </a:endParaRPr>
          </a:p>
          <a:p>
            <a:pPr algn="ctr"/>
            <a:endParaRPr lang="en-CY" dirty="0">
              <a:solidFill>
                <a:schemeClr val="bg1"/>
              </a:solidFill>
              <a:latin typeface="Verdana" panose="020B0604030504040204" pitchFamily="34" charset="0"/>
              <a:ea typeface="Verdana" panose="020B0604030504040204" pitchFamily="34" charset="0"/>
            </a:endParaRPr>
          </a:p>
        </p:txBody>
      </p:sp>
      <p:pic>
        <p:nvPicPr>
          <p:cNvPr id="4" name="Picture 3"/>
          <p:cNvPicPr>
            <a:picLocks noChangeAspect="1"/>
          </p:cNvPicPr>
          <p:nvPr/>
        </p:nvPicPr>
        <p:blipFill>
          <a:blip r:embed="rId7"/>
          <a:stretch>
            <a:fillRect/>
          </a:stretch>
        </p:blipFill>
        <p:spPr>
          <a:xfrm>
            <a:off x="320040" y="4365998"/>
            <a:ext cx="2688744" cy="15947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9"/>
          <p:cNvPicPr>
            <a:picLocks noChangeAspect="1"/>
          </p:cNvPicPr>
          <p:nvPr/>
        </p:nvPicPr>
        <p:blipFill>
          <a:blip r:embed="rId8"/>
          <a:stretch>
            <a:fillRect/>
          </a:stretch>
        </p:blipFill>
        <p:spPr>
          <a:xfrm>
            <a:off x="3500276" y="4186642"/>
            <a:ext cx="2200762" cy="19603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Picture 10"/>
          <p:cNvPicPr>
            <a:picLocks noChangeAspect="1"/>
          </p:cNvPicPr>
          <p:nvPr/>
        </p:nvPicPr>
        <p:blipFill>
          <a:blip r:embed="rId9"/>
          <a:stretch>
            <a:fillRect/>
          </a:stretch>
        </p:blipFill>
        <p:spPr>
          <a:xfrm>
            <a:off x="6069962" y="4186641"/>
            <a:ext cx="2447925" cy="19603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10"/>
          <a:stretch>
            <a:fillRect/>
          </a:stretch>
        </p:blipFill>
        <p:spPr>
          <a:xfrm>
            <a:off x="9232900" y="4365998"/>
            <a:ext cx="2566318" cy="142821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46325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101600"/>
            <a:ext cx="12509500"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Τι πρέπει να μελετήσω για την υποβολή αίτησης;</a:t>
            </a:r>
            <a:endParaRPr lang="en-GB" sz="2800" dirty="0">
              <a:solidFill>
                <a:schemeClr val="bg1"/>
              </a:solidFill>
              <a:latin typeface="Verdana" panose="020B0604030504040204" pitchFamily="34" charset="0"/>
              <a:ea typeface="Verdana" panose="020B0604030504040204" pitchFamily="34" charset="0"/>
            </a:endParaRPr>
          </a:p>
        </p:txBody>
      </p:sp>
      <p:sp>
        <p:nvSpPr>
          <p:cNvPr id="4" name="Rectangle 3"/>
          <p:cNvSpPr/>
          <p:nvPr/>
        </p:nvSpPr>
        <p:spPr>
          <a:xfrm>
            <a:off x="251520" y="918457"/>
            <a:ext cx="11242488" cy="5262979"/>
          </a:xfrm>
          <a:prstGeom prst="rect">
            <a:avLst/>
          </a:prstGeom>
        </p:spPr>
        <p:txBody>
          <a:bodyPr wrap="square">
            <a:spAutoFit/>
          </a:bodyPr>
          <a:lstStyle/>
          <a:p>
            <a:pPr marL="285750" indent="-285750" algn="ctr">
              <a:lnSpc>
                <a:spcPct val="200000"/>
              </a:lnSpc>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hlinkClick r:id="rId3"/>
              </a:rPr>
              <a:t>Οδηγός Προγράμματος </a:t>
            </a:r>
            <a:endParaRPr lang="el-GR" sz="1600"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ctr">
              <a:lnSpc>
                <a:spcPct val="200000"/>
              </a:lnSpc>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hlinkClick r:id="rId4"/>
              </a:rPr>
              <a:t>Οδηγίες για υποβολή αίτησης </a:t>
            </a:r>
            <a:endParaRPr lang="el-GR" sz="1600"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ctr">
              <a:lnSpc>
                <a:spcPct val="200000"/>
              </a:lnSpc>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Κριτήρια </a:t>
            </a:r>
            <a:r>
              <a:rPr lang="el-GR" sz="1600" dirty="0" err="1">
                <a:solidFill>
                  <a:schemeClr val="tx1">
                    <a:lumMod val="75000"/>
                    <a:lumOff val="25000"/>
                  </a:schemeClr>
                </a:solidFill>
                <a:latin typeface="Verdana" panose="020B0604030504040204" pitchFamily="34" charset="0"/>
                <a:ea typeface="Verdana" panose="020B0604030504040204" pitchFamily="34" charset="0"/>
              </a:rPr>
              <a:t>επιλεξιμότητας</a:t>
            </a:r>
            <a:r>
              <a:rPr lang="el-GR"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(σ. 86-88, 102-103, 105-106)</a:t>
            </a:r>
            <a:endParaRPr lang="en-US" sz="1600" dirty="0" smtClean="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ctr">
              <a:lnSpc>
                <a:spcPct val="200000"/>
              </a:lnSpc>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Κριτήρια ποιοτικής αξιολόγησης (σ.89-90,103-104</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a:t>
            </a:r>
          </a:p>
          <a:p>
            <a:pPr algn="ctr">
              <a:lnSpc>
                <a:spcPct val="200000"/>
              </a:lnSpc>
            </a:pPr>
            <a:endParaRPr lang="el-GR" sz="1600"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ctr">
              <a:lnSpc>
                <a:spcPct val="150000"/>
              </a:lnSpc>
              <a:buFont typeface="Wingdings" panose="05000000000000000000" pitchFamily="2" charset="2"/>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Η Υποβολή γίνεται μέσω της πλατφόρμας </a:t>
            </a:r>
            <a:r>
              <a:rPr lang="en-US" sz="1600" dirty="0">
                <a:solidFill>
                  <a:schemeClr val="tx1">
                    <a:lumMod val="75000"/>
                    <a:lumOff val="25000"/>
                  </a:schemeClr>
                </a:solidFill>
                <a:latin typeface="Verdana" panose="020B0604030504040204" pitchFamily="34" charset="0"/>
                <a:ea typeface="Verdana" panose="020B0604030504040204" pitchFamily="34" charset="0"/>
                <a:hlinkClick r:id="rId4"/>
              </a:rPr>
              <a:t>ERASMUS+ &amp; European Solidarity Corps</a:t>
            </a:r>
            <a:endParaRPr lang="el-GR"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ctr">
              <a:lnSpc>
                <a:spcPct val="150000"/>
              </a:lnSpc>
              <a:buFont typeface="Arial" panose="020B0604020202020204" pitchFamily="34" charset="0"/>
              <a:buChar char="•"/>
            </a:pPr>
            <a:r>
              <a:rPr lang="el-GR" sz="1600" b="1" u="sng" dirty="0">
                <a:solidFill>
                  <a:schemeClr val="accent6">
                    <a:lumMod val="75000"/>
                  </a:schemeClr>
                </a:solidFill>
                <a:latin typeface="Verdana" panose="020B0604030504040204" pitchFamily="34" charset="0"/>
                <a:ea typeface="Verdana" panose="020B0604030504040204" pitchFamily="34" charset="0"/>
                <a:cs typeface="Shonar Bangla" panose="020B0502040204020203" pitchFamily="34" charset="0"/>
              </a:rPr>
              <a:t>Δεν υποβάλλεται εκτυπωμένη </a:t>
            </a:r>
            <a:r>
              <a:rPr lang="en-GB" sz="1600" b="1" u="sng" dirty="0">
                <a:solidFill>
                  <a:schemeClr val="accent6">
                    <a:lumMod val="75000"/>
                  </a:schemeClr>
                </a:solidFill>
                <a:latin typeface="Verdana" panose="020B0604030504040204" pitchFamily="34" charset="0"/>
                <a:ea typeface="Verdana" panose="020B0604030504040204" pitchFamily="34" charset="0"/>
                <a:cs typeface="Shonar Bangla" panose="020B0502040204020203" pitchFamily="34" charset="0"/>
              </a:rPr>
              <a:t> </a:t>
            </a:r>
            <a:r>
              <a:rPr lang="el-GR" sz="1600" b="1" u="sng" dirty="0">
                <a:solidFill>
                  <a:schemeClr val="accent6">
                    <a:lumMod val="75000"/>
                  </a:schemeClr>
                </a:solidFill>
                <a:latin typeface="Verdana" panose="020B0604030504040204" pitchFamily="34" charset="0"/>
                <a:ea typeface="Verdana" panose="020B0604030504040204" pitchFamily="34" charset="0"/>
                <a:cs typeface="Shonar Bangla" panose="020B0502040204020203" pitchFamily="34" charset="0"/>
              </a:rPr>
              <a:t>αίτηση στο ΙΔΕΠ</a:t>
            </a:r>
            <a:r>
              <a:rPr lang="en-GB" sz="1600" b="1" u="sng" dirty="0" smtClean="0">
                <a:solidFill>
                  <a:schemeClr val="accent6">
                    <a:lumMod val="75000"/>
                  </a:schemeClr>
                </a:solidFill>
                <a:latin typeface="Verdana" panose="020B0604030504040204" pitchFamily="34" charset="0"/>
                <a:ea typeface="Verdana" panose="020B0604030504040204" pitchFamily="34" charset="0"/>
                <a:cs typeface="Shonar Bangla" panose="020B0502040204020203" pitchFamily="34" charset="0"/>
              </a:rPr>
              <a:t>!</a:t>
            </a:r>
            <a:endParaRPr lang="el-GR" sz="1600" b="1" u="sng" dirty="0" smtClean="0">
              <a:solidFill>
                <a:schemeClr val="accent6">
                  <a:lumMod val="75000"/>
                </a:schemeClr>
              </a:solidFill>
              <a:latin typeface="Verdana" panose="020B0604030504040204" pitchFamily="34" charset="0"/>
              <a:ea typeface="Verdana" panose="020B0604030504040204" pitchFamily="34" charset="0"/>
              <a:cs typeface="Shonar Bangla" panose="020B0502040204020203" pitchFamily="34" charset="0"/>
            </a:endParaRPr>
          </a:p>
          <a:p>
            <a:pPr>
              <a:lnSpc>
                <a:spcPct val="150000"/>
              </a:lnSpc>
            </a:pPr>
            <a:endParaRPr lang="el-GR" sz="1600" dirty="0">
              <a:solidFill>
                <a:schemeClr val="tx1">
                  <a:lumMod val="75000"/>
                  <a:lumOff val="25000"/>
                </a:schemeClr>
              </a:solidFill>
              <a:latin typeface="Verdana" panose="020B0604030504040204" pitchFamily="34" charset="0"/>
              <a:ea typeface="Verdana" panose="020B0604030504040204" pitchFamily="34" charset="0"/>
            </a:endParaRPr>
          </a:p>
          <a:p>
            <a:pPr>
              <a:lnSpc>
                <a:spcPct val="200000"/>
              </a:lnSpc>
            </a:pPr>
            <a:r>
              <a:rPr lang="el-GR" sz="1600"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sz="1600" b="1" dirty="0" smtClean="0">
                <a:solidFill>
                  <a:srgbClr val="FF0000"/>
                </a:solidFill>
                <a:latin typeface="Verdana" panose="020B0604030504040204" pitchFamily="34" charset="0"/>
                <a:ea typeface="Verdana" panose="020B0604030504040204" pitchFamily="34" charset="0"/>
              </a:rPr>
              <a:t>Προσοχή!</a:t>
            </a:r>
          </a:p>
          <a:p>
            <a:pPr marL="285750" indent="-285750" algn="just">
              <a:lnSpc>
                <a:spcPct val="150000"/>
              </a:lnSpc>
              <a:buFont typeface="Arial" panose="020B0604020202020204" pitchFamily="34" charset="0"/>
              <a:buChar char="•"/>
            </a:pPr>
            <a:r>
              <a:rPr lang="el-GR" sz="1600" dirty="0" smtClean="0">
                <a:solidFill>
                  <a:schemeClr val="tx1">
                    <a:lumMod val="75000"/>
                    <a:lumOff val="25000"/>
                  </a:schemeClr>
                </a:solidFill>
                <a:latin typeface="Verdana" panose="020B0604030504040204" pitchFamily="34" charset="0"/>
                <a:ea typeface="Verdana" panose="020B0604030504040204" pitchFamily="34" charset="0"/>
              </a:rPr>
              <a:t>Υποβολή </a:t>
            </a:r>
            <a:r>
              <a:rPr lang="el-GR" sz="1600" dirty="0">
                <a:solidFill>
                  <a:schemeClr val="tx1">
                    <a:lumMod val="75000"/>
                    <a:lumOff val="25000"/>
                  </a:schemeClr>
                </a:solidFill>
                <a:latin typeface="Verdana" panose="020B0604030504040204" pitchFamily="34" charset="0"/>
                <a:ea typeface="Verdana" panose="020B0604030504040204" pitchFamily="34" charset="0"/>
              </a:rPr>
              <a:t>μόνο μίας αίτησης </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για χρηματοδότηση ανά </a:t>
            </a:r>
            <a:r>
              <a:rPr lang="el-GR" sz="1600" dirty="0">
                <a:solidFill>
                  <a:schemeClr val="tx1">
                    <a:lumMod val="75000"/>
                    <a:lumOff val="25000"/>
                  </a:schemeClr>
                </a:solidFill>
                <a:latin typeface="Verdana" panose="020B0604030504040204" pitchFamily="34" charset="0"/>
                <a:ea typeface="Verdana" panose="020B0604030504040204" pitchFamily="34" charset="0"/>
              </a:rPr>
              <a:t>οργανισμό (έλεγχος διπλής </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χρηματοδότησης από ΕΥ) </a:t>
            </a:r>
          </a:p>
          <a:p>
            <a:pPr marL="285750" indent="-285750" algn="just">
              <a:lnSpc>
                <a:spcPct val="150000"/>
              </a:lnSpc>
              <a:buFont typeface="Arial" panose="020B0604020202020204" pitchFamily="34" charset="0"/>
              <a:buChar char="•"/>
            </a:pPr>
            <a:r>
              <a:rPr lang="el-GR" sz="1600" dirty="0" smtClean="0">
                <a:solidFill>
                  <a:schemeClr val="tx1">
                    <a:lumMod val="75000"/>
                    <a:lumOff val="25000"/>
                  </a:schemeClr>
                </a:solidFill>
                <a:latin typeface="Verdana" panose="020B0604030504040204" pitchFamily="34" charset="0"/>
                <a:ea typeface="Verdana" panose="020B0604030504040204" pitchFamily="34" charset="0"/>
              </a:rPr>
              <a:t>Πιστοποίηση </a:t>
            </a:r>
            <a:r>
              <a:rPr lang="el-GR" sz="1600" dirty="0">
                <a:solidFill>
                  <a:schemeClr val="tx1">
                    <a:lumMod val="75000"/>
                    <a:lumOff val="25000"/>
                  </a:schemeClr>
                </a:solidFill>
                <a:latin typeface="Verdana" panose="020B0604030504040204" pitchFamily="34" charset="0"/>
                <a:ea typeface="Verdana" panose="020B0604030504040204" pitchFamily="34" charset="0"/>
              </a:rPr>
              <a:t>χρηματοοικονομικής ικανότητας οργανισμού </a:t>
            </a:r>
            <a:r>
              <a:rPr lang="el-GR" sz="1600" i="1" dirty="0" smtClean="0">
                <a:solidFill>
                  <a:schemeClr val="tx1">
                    <a:lumMod val="75000"/>
                    <a:lumOff val="25000"/>
                  </a:schemeClr>
                </a:solidFill>
                <a:latin typeface="Verdana" panose="020B0604030504040204" pitchFamily="34" charset="0"/>
                <a:ea typeface="Verdana" panose="020B0604030504040204" pitchFamily="34" charset="0"/>
              </a:rPr>
              <a:t>(</a:t>
            </a:r>
            <a:r>
              <a:rPr lang="el-GR" sz="1600" i="1" dirty="0">
                <a:solidFill>
                  <a:schemeClr val="tx1">
                    <a:lumMod val="75000"/>
                    <a:lumOff val="25000"/>
                  </a:schemeClr>
                </a:solidFill>
                <a:latin typeface="Verdana" panose="020B0604030504040204" pitchFamily="34" charset="0"/>
                <a:ea typeface="Verdana" panose="020B0604030504040204" pitchFamily="34" charset="0"/>
              </a:rPr>
              <a:t>σε περίπτωση αιτούμενου κονδυλίου από ιδιωτικό οργανισμό πέραν των 60000 Ευρώ) </a:t>
            </a:r>
          </a:p>
        </p:txBody>
      </p:sp>
    </p:spTree>
    <p:extLst>
      <p:ext uri="{BB962C8B-B14F-4D97-AF65-F5344CB8AC3E}">
        <p14:creationId xmlns:p14="http://schemas.microsoft.com/office/powerpoint/2010/main" val="2942240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Στοιχεία Επικοινωνίας</a:t>
            </a:r>
            <a:endParaRPr lang="en-GB" sz="2800" dirty="0">
              <a:solidFill>
                <a:schemeClr val="bg1"/>
              </a:solidFill>
              <a:latin typeface="Verdana" panose="020B0604030504040204" pitchFamily="34" charset="0"/>
              <a:ea typeface="Verdana" panose="020B0604030504040204" pitchFamily="34" charset="0"/>
            </a:endParaRPr>
          </a:p>
        </p:txBody>
      </p:sp>
      <p:sp>
        <p:nvSpPr>
          <p:cNvPr id="3" name="TextBox 2"/>
          <p:cNvSpPr txBox="1"/>
          <p:nvPr/>
        </p:nvSpPr>
        <p:spPr>
          <a:xfrm>
            <a:off x="521110" y="1042629"/>
            <a:ext cx="11169445" cy="3816429"/>
          </a:xfrm>
          <a:prstGeom prst="rect">
            <a:avLst/>
          </a:prstGeom>
          <a:noFill/>
        </p:spPr>
        <p:txBody>
          <a:bodyPr wrap="square" rtlCol="0">
            <a:spAutoFit/>
          </a:bodyPr>
          <a:lstStyle/>
          <a:p>
            <a:pPr algn="ctr"/>
            <a:endParaRPr lang="en-US" sz="1600" dirty="0" smtClean="0">
              <a:solidFill>
                <a:schemeClr val="tx1">
                  <a:lumMod val="75000"/>
                  <a:lumOff val="25000"/>
                </a:schemeClr>
              </a:solidFill>
              <a:latin typeface="Verdana Pro" panose="020B0604030504040204" pitchFamily="34" charset="0"/>
            </a:endParaRPr>
          </a:p>
          <a:p>
            <a:pPr algn="ctr">
              <a:lnSpc>
                <a:spcPct val="150000"/>
              </a:lnSpc>
            </a:pPr>
            <a:r>
              <a:rPr lang="el-GR" dirty="0" smtClean="0">
                <a:solidFill>
                  <a:schemeClr val="tx1">
                    <a:lumMod val="75000"/>
                    <a:lumOff val="25000"/>
                  </a:schemeClr>
                </a:solidFill>
                <a:latin typeface="Verdana Pro" panose="020B0604030504040204" pitchFamily="34" charset="0"/>
              </a:rPr>
              <a:t>Στέφανη </a:t>
            </a:r>
            <a:r>
              <a:rPr lang="el-GR" dirty="0" err="1">
                <a:solidFill>
                  <a:schemeClr val="tx1">
                    <a:lumMod val="75000"/>
                    <a:lumOff val="25000"/>
                  </a:schemeClr>
                </a:solidFill>
                <a:latin typeface="Verdana Pro" panose="020B0604030504040204" pitchFamily="34" charset="0"/>
              </a:rPr>
              <a:t>Αψερού</a:t>
            </a:r>
            <a:r>
              <a:rPr lang="el-GR" dirty="0">
                <a:solidFill>
                  <a:schemeClr val="tx1">
                    <a:lumMod val="75000"/>
                    <a:lumOff val="25000"/>
                  </a:schemeClr>
                </a:solidFill>
                <a:latin typeface="Verdana Pro" panose="020B0604030504040204" pitchFamily="34" charset="0"/>
              </a:rPr>
              <a:t>,</a:t>
            </a:r>
          </a:p>
          <a:p>
            <a:pPr algn="ctr">
              <a:lnSpc>
                <a:spcPct val="150000"/>
              </a:lnSpc>
            </a:pPr>
            <a:r>
              <a:rPr lang="el-GR" dirty="0">
                <a:solidFill>
                  <a:schemeClr val="tx1">
                    <a:lumMod val="75000"/>
                    <a:lumOff val="25000"/>
                  </a:schemeClr>
                </a:solidFill>
                <a:latin typeface="Verdana Pro" panose="020B0604030504040204" pitchFamily="34" charset="0"/>
              </a:rPr>
              <a:t>Λειτουργός</a:t>
            </a:r>
            <a:r>
              <a:rPr lang="en-GB" dirty="0">
                <a:solidFill>
                  <a:schemeClr val="tx1">
                    <a:lumMod val="75000"/>
                    <a:lumOff val="25000"/>
                  </a:schemeClr>
                </a:solidFill>
                <a:latin typeface="Verdana Pro" panose="020B0604030504040204" pitchFamily="34" charset="0"/>
              </a:rPr>
              <a:t> </a:t>
            </a:r>
            <a:r>
              <a:rPr lang="el-GR" dirty="0">
                <a:solidFill>
                  <a:schemeClr val="tx1">
                    <a:lumMod val="75000"/>
                    <a:lumOff val="25000"/>
                  </a:schemeClr>
                </a:solidFill>
                <a:latin typeface="Verdana Pro" panose="020B0604030504040204" pitchFamily="34" charset="0"/>
              </a:rPr>
              <a:t>Βασικής Δράσης 1, </a:t>
            </a:r>
            <a:endParaRPr lang="en-US" dirty="0" smtClean="0">
              <a:solidFill>
                <a:schemeClr val="tx1">
                  <a:lumMod val="75000"/>
                  <a:lumOff val="25000"/>
                </a:schemeClr>
              </a:solidFill>
              <a:latin typeface="Verdana Pro" panose="020B0604030504040204" pitchFamily="34" charset="0"/>
            </a:endParaRPr>
          </a:p>
          <a:p>
            <a:pPr algn="ctr">
              <a:lnSpc>
                <a:spcPct val="150000"/>
              </a:lnSpc>
            </a:pPr>
            <a:r>
              <a:rPr lang="en-US" dirty="0" smtClean="0">
                <a:solidFill>
                  <a:schemeClr val="tx1">
                    <a:lumMod val="75000"/>
                    <a:lumOff val="25000"/>
                  </a:schemeClr>
                </a:solidFill>
                <a:latin typeface="Verdana Pro" panose="020B0604030504040204" pitchFamily="34" charset="0"/>
              </a:rPr>
              <a:t>T</a:t>
            </a:r>
            <a:r>
              <a:rPr lang="el-GR" dirty="0" err="1" smtClean="0">
                <a:solidFill>
                  <a:schemeClr val="tx1">
                    <a:lumMod val="75000"/>
                    <a:lumOff val="25000"/>
                  </a:schemeClr>
                </a:solidFill>
                <a:latin typeface="Verdana Pro" panose="020B0604030504040204" pitchFamily="34" charset="0"/>
              </a:rPr>
              <a:t>ομέας</a:t>
            </a:r>
            <a:r>
              <a:rPr lang="el-GR" dirty="0" smtClean="0">
                <a:solidFill>
                  <a:schemeClr val="tx1">
                    <a:lumMod val="75000"/>
                    <a:lumOff val="25000"/>
                  </a:schemeClr>
                </a:solidFill>
                <a:latin typeface="Verdana Pro" panose="020B0604030504040204" pitchFamily="34" charset="0"/>
              </a:rPr>
              <a:t> Επαγγελματικής Εκπαίδευσης και Κατάρτισης</a:t>
            </a:r>
          </a:p>
          <a:p>
            <a:pPr algn="ctr">
              <a:lnSpc>
                <a:spcPct val="150000"/>
              </a:lnSpc>
            </a:pPr>
            <a:endParaRPr lang="el-GR" dirty="0">
              <a:solidFill>
                <a:schemeClr val="tx1">
                  <a:lumMod val="75000"/>
                  <a:lumOff val="25000"/>
                </a:schemeClr>
              </a:solidFill>
              <a:latin typeface="Verdana Pro" panose="020B0604030504040204" pitchFamily="34" charset="0"/>
            </a:endParaRPr>
          </a:p>
          <a:p>
            <a:pPr algn="ctr">
              <a:lnSpc>
                <a:spcPct val="150000"/>
              </a:lnSpc>
            </a:pPr>
            <a:r>
              <a:rPr lang="el-GR" dirty="0" smtClean="0">
                <a:solidFill>
                  <a:schemeClr val="tx1">
                    <a:lumMod val="75000"/>
                    <a:lumOff val="25000"/>
                  </a:schemeClr>
                </a:solidFill>
                <a:latin typeface="Verdana Pro" panose="020B0604030504040204" pitchFamily="34" charset="0"/>
              </a:rPr>
              <a:t>22448892</a:t>
            </a:r>
            <a:endParaRPr lang="el-GR" dirty="0">
              <a:solidFill>
                <a:schemeClr val="tx1">
                  <a:lumMod val="75000"/>
                  <a:lumOff val="25000"/>
                </a:schemeClr>
              </a:solidFill>
              <a:latin typeface="Verdana Pro" panose="020B0604030504040204" pitchFamily="34" charset="0"/>
            </a:endParaRPr>
          </a:p>
          <a:p>
            <a:pPr algn="ctr">
              <a:lnSpc>
                <a:spcPct val="150000"/>
              </a:lnSpc>
            </a:pPr>
            <a:r>
              <a:rPr lang="en-GB" dirty="0" err="1">
                <a:solidFill>
                  <a:schemeClr val="accent1"/>
                </a:solidFill>
                <a:latin typeface="Verdana Pro" panose="020B0604030504040204" pitchFamily="34" charset="0"/>
                <a:hlinkClick r:id="rId3"/>
              </a:rPr>
              <a:t>sapserou</a:t>
            </a:r>
            <a:r>
              <a:rPr lang="el-GR" dirty="0">
                <a:solidFill>
                  <a:schemeClr val="accent1"/>
                </a:solidFill>
                <a:latin typeface="Verdana Pro" panose="020B0604030504040204" pitchFamily="34" charset="0"/>
                <a:hlinkClick r:id="rId3"/>
              </a:rPr>
              <a:t>@</a:t>
            </a:r>
            <a:r>
              <a:rPr lang="en-GB" dirty="0">
                <a:solidFill>
                  <a:schemeClr val="accent1"/>
                </a:solidFill>
                <a:latin typeface="Verdana Pro" panose="020B0604030504040204" pitchFamily="34" charset="0"/>
                <a:hlinkClick r:id="rId3"/>
              </a:rPr>
              <a:t>idep.org.cy</a:t>
            </a:r>
            <a:endParaRPr lang="el-GR" dirty="0">
              <a:solidFill>
                <a:schemeClr val="accent1"/>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smtClean="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4"/>
            </a:endParaRPr>
          </a:p>
        </p:txBody>
      </p:sp>
      <p:pic>
        <p:nvPicPr>
          <p:cNvPr id="5" name="Picture 4"/>
          <p:cNvPicPr>
            <a:picLocks noChangeAspect="1"/>
          </p:cNvPicPr>
          <p:nvPr/>
        </p:nvPicPr>
        <p:blipFill>
          <a:blip r:embed="rId5"/>
          <a:stretch>
            <a:fillRect/>
          </a:stretch>
        </p:blipFill>
        <p:spPr>
          <a:xfrm>
            <a:off x="4212771" y="4020766"/>
            <a:ext cx="3810001" cy="2837234"/>
          </a:xfrm>
          <a:prstGeom prst="rect">
            <a:avLst/>
          </a:prstGeom>
        </p:spPr>
      </p:pic>
    </p:spTree>
    <p:extLst>
      <p:ext uri="{BB962C8B-B14F-4D97-AF65-F5344CB8AC3E}">
        <p14:creationId xmlns:p14="http://schemas.microsoft.com/office/powerpoint/2010/main" val="3894289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F8AAC-2DAA-0346-B3D2-B832D159BF4C}"/>
              </a:ext>
            </a:extLst>
          </p:cNvPr>
          <p:cNvSpPr txBox="1"/>
          <p:nvPr/>
        </p:nvSpPr>
        <p:spPr>
          <a:xfrm flipH="1">
            <a:off x="-1" y="4618111"/>
            <a:ext cx="12192001" cy="1508105"/>
          </a:xfrm>
          <a:prstGeom prst="rect">
            <a:avLst/>
          </a:prstGeom>
          <a:solidFill>
            <a:schemeClr val="accent6"/>
          </a:solidFill>
        </p:spPr>
        <p:txBody>
          <a:bodyPr wrap="square" rtlCol="0">
            <a:spAutoFit/>
          </a:bodyPr>
          <a:lstStyle/>
          <a:p>
            <a:pPr algn="ctr"/>
            <a:endParaRPr lang="el-GR" sz="2000" dirty="0" smtClean="0">
              <a:solidFill>
                <a:schemeClr val="bg1"/>
              </a:solidFill>
              <a:latin typeface="Verdana" panose="020B0604030504040204" pitchFamily="34" charset="0"/>
              <a:ea typeface="Verdana" panose="020B0604030504040204" pitchFamily="34" charset="0"/>
            </a:endParaRPr>
          </a:p>
          <a:p>
            <a:pPr algn="ctr"/>
            <a:r>
              <a:rPr lang="el-GR" sz="3200" dirty="0" smtClean="0">
                <a:solidFill>
                  <a:schemeClr val="bg1"/>
                </a:solidFill>
                <a:latin typeface="Verdana" panose="020B0604030504040204" pitchFamily="34" charset="0"/>
                <a:ea typeface="Verdana" panose="020B0604030504040204" pitchFamily="34" charset="0"/>
              </a:rPr>
              <a:t>ΕΡΩΤΗΜΑΤΑ</a:t>
            </a:r>
          </a:p>
          <a:p>
            <a:pPr algn="ctr"/>
            <a:endParaRPr lang="el-GR" sz="2000" dirty="0">
              <a:solidFill>
                <a:schemeClr val="bg1"/>
              </a:solidFill>
              <a:latin typeface="Verdana" panose="020B0604030504040204" pitchFamily="34" charset="0"/>
              <a:ea typeface="Verdana" panose="020B0604030504040204" pitchFamily="34" charset="0"/>
            </a:endParaRPr>
          </a:p>
          <a:p>
            <a:pPr algn="ctr"/>
            <a:endParaRPr lang="en-CY" sz="2000" dirty="0">
              <a:solidFill>
                <a:schemeClr val="bg1"/>
              </a:solidFill>
              <a:latin typeface="Verdana" panose="020B0604030504040204" pitchFamily="34" charset="0"/>
              <a:ea typeface="Verdana" panose="020B0604030504040204" pitchFamily="34" charset="0"/>
            </a:endParaRPr>
          </a:p>
        </p:txBody>
      </p:sp>
      <p:pic>
        <p:nvPicPr>
          <p:cNvPr id="4" name="Picture 3"/>
          <p:cNvPicPr>
            <a:picLocks noChangeAspect="1"/>
          </p:cNvPicPr>
          <p:nvPr/>
        </p:nvPicPr>
        <p:blipFill>
          <a:blip r:embed="rId3"/>
          <a:stretch>
            <a:fillRect/>
          </a:stretch>
        </p:blipFill>
        <p:spPr>
          <a:xfrm>
            <a:off x="-1" y="1377453"/>
            <a:ext cx="4277643" cy="2566586"/>
          </a:xfrm>
          <a:prstGeom prst="rect">
            <a:avLst/>
          </a:prstGeom>
        </p:spPr>
      </p:pic>
      <p:pic>
        <p:nvPicPr>
          <p:cNvPr id="5" name="Picture 4"/>
          <p:cNvPicPr>
            <a:picLocks noChangeAspect="1"/>
          </p:cNvPicPr>
          <p:nvPr/>
        </p:nvPicPr>
        <p:blipFill>
          <a:blip r:embed="rId3"/>
          <a:stretch>
            <a:fillRect/>
          </a:stretch>
        </p:blipFill>
        <p:spPr>
          <a:xfrm>
            <a:off x="7809122" y="1377453"/>
            <a:ext cx="4277643" cy="2566586"/>
          </a:xfrm>
          <a:prstGeom prst="rect">
            <a:avLst/>
          </a:prstGeom>
        </p:spPr>
      </p:pic>
    </p:spTree>
    <p:extLst>
      <p:ext uri="{BB962C8B-B14F-4D97-AF65-F5344CB8AC3E}">
        <p14:creationId xmlns:p14="http://schemas.microsoft.com/office/powerpoint/2010/main" val="2820280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F8AAC-2DAA-0346-B3D2-B832D159BF4C}"/>
              </a:ext>
            </a:extLst>
          </p:cNvPr>
          <p:cNvSpPr txBox="1"/>
          <p:nvPr/>
        </p:nvSpPr>
        <p:spPr>
          <a:xfrm flipH="1">
            <a:off x="-1" y="4618111"/>
            <a:ext cx="12192001" cy="1384995"/>
          </a:xfrm>
          <a:prstGeom prst="rect">
            <a:avLst/>
          </a:prstGeom>
          <a:solidFill>
            <a:schemeClr val="accent6"/>
          </a:solidFill>
        </p:spPr>
        <p:txBody>
          <a:bodyPr wrap="square" rtlCol="0">
            <a:spAutoFit/>
          </a:bodyPr>
          <a:lstStyle/>
          <a:p>
            <a:pPr algn="ctr"/>
            <a:r>
              <a:rPr lang="el-GR" sz="2400" dirty="0" smtClean="0">
                <a:solidFill>
                  <a:schemeClr val="bg1"/>
                </a:solidFill>
                <a:latin typeface="Verdana" panose="020B0604030504040204" pitchFamily="34" charset="0"/>
                <a:ea typeface="Verdana" panose="020B0604030504040204" pitchFamily="34" charset="0"/>
              </a:rPr>
              <a:t>Ευχαριστούμε για την προσοχή σας!</a:t>
            </a:r>
          </a:p>
          <a:p>
            <a:pPr algn="ctr"/>
            <a:endParaRPr lang="el-GR" sz="2000" dirty="0" smtClean="0">
              <a:solidFill>
                <a:schemeClr val="bg1"/>
              </a:solidFill>
              <a:latin typeface="Verdana" panose="020B0604030504040204" pitchFamily="34" charset="0"/>
              <a:ea typeface="Verdana" panose="020B0604030504040204" pitchFamily="34" charset="0"/>
            </a:endParaRPr>
          </a:p>
          <a:p>
            <a:pPr algn="ctr"/>
            <a:r>
              <a:rPr lang="el-GR" sz="2000" dirty="0" smtClean="0">
                <a:solidFill>
                  <a:schemeClr val="bg1"/>
                </a:solidFill>
                <a:latin typeface="Verdana" panose="020B0604030504040204" pitchFamily="34" charset="0"/>
                <a:ea typeface="Verdana" panose="020B0604030504040204" pitchFamily="34" charset="0"/>
              </a:rPr>
              <a:t>Στέφανη </a:t>
            </a:r>
            <a:r>
              <a:rPr lang="el-GR" sz="2000" dirty="0" err="1" smtClean="0">
                <a:solidFill>
                  <a:schemeClr val="bg1"/>
                </a:solidFill>
                <a:latin typeface="Verdana" panose="020B0604030504040204" pitchFamily="34" charset="0"/>
                <a:ea typeface="Verdana" panose="020B0604030504040204" pitchFamily="34" charset="0"/>
              </a:rPr>
              <a:t>Αψερού</a:t>
            </a:r>
            <a:endParaRPr lang="el-GR" sz="2000" dirty="0" smtClean="0">
              <a:solidFill>
                <a:schemeClr val="bg1"/>
              </a:solidFill>
              <a:latin typeface="Verdana" panose="020B0604030504040204" pitchFamily="34" charset="0"/>
              <a:ea typeface="Verdana" panose="020B0604030504040204" pitchFamily="34" charset="0"/>
            </a:endParaRPr>
          </a:p>
          <a:p>
            <a:pPr algn="ctr"/>
            <a:r>
              <a:rPr lang="el-GR" sz="2000" dirty="0" smtClean="0">
                <a:solidFill>
                  <a:schemeClr val="bg1"/>
                </a:solidFill>
                <a:latin typeface="Verdana" panose="020B0604030504040204" pitchFamily="34" charset="0"/>
                <a:ea typeface="Verdana" panose="020B0604030504040204" pitchFamily="34" charset="0"/>
              </a:rPr>
              <a:t>Λειτουργός ΕΕΚ</a:t>
            </a:r>
          </a:p>
        </p:txBody>
      </p:sp>
    </p:spTree>
    <p:extLst>
      <p:ext uri="{BB962C8B-B14F-4D97-AF65-F5344CB8AC3E}">
        <p14:creationId xmlns:p14="http://schemas.microsoft.com/office/powerpoint/2010/main" val="2145398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60190"/>
            <a:ext cx="8595101" cy="523220"/>
          </a:xfrm>
          <a:prstGeom prst="rect">
            <a:avLst/>
          </a:prstGeom>
          <a:noFill/>
        </p:spPr>
        <p:txBody>
          <a:bodyPr wrap="square" rtlCol="0">
            <a:spAutoFit/>
          </a:bodyPr>
          <a:lstStyle/>
          <a:p>
            <a:r>
              <a:rPr lang="el-GR" sz="2800" dirty="0">
                <a:solidFill>
                  <a:schemeClr val="bg1"/>
                </a:solidFill>
                <a:latin typeface="Century Gothic" panose="020B0502020202020204" pitchFamily="34" charset="0"/>
              </a:rPr>
              <a:t>Τι είναι </a:t>
            </a:r>
            <a:r>
              <a:rPr lang="el-GR" sz="2800" dirty="0" smtClean="0">
                <a:solidFill>
                  <a:schemeClr val="bg1"/>
                </a:solidFill>
                <a:latin typeface="Century Gothic" panose="020B0502020202020204" pitchFamily="34" charset="0"/>
              </a:rPr>
              <a:t>ένα Σχέδιο Κινητικότητας;</a:t>
            </a:r>
            <a:endParaRPr lang="en-GB" sz="2800" b="1" dirty="0">
              <a:solidFill>
                <a:schemeClr val="bg1"/>
              </a:solidFill>
            </a:endParaRPr>
          </a:p>
        </p:txBody>
      </p:sp>
      <p:sp>
        <p:nvSpPr>
          <p:cNvPr id="3" name="Rectangle 2"/>
          <p:cNvSpPr/>
          <p:nvPr/>
        </p:nvSpPr>
        <p:spPr>
          <a:xfrm>
            <a:off x="572868" y="963325"/>
            <a:ext cx="10593363" cy="5419945"/>
          </a:xfrm>
          <a:prstGeom prst="rect">
            <a:avLst/>
          </a:prstGeom>
        </p:spPr>
        <p:txBody>
          <a:bodyPr wrap="square">
            <a:spAutoFit/>
          </a:bodyPr>
          <a:lstStyle/>
          <a:p>
            <a:pPr algn="ctr">
              <a:lnSpc>
                <a:spcPct val="150000"/>
              </a:lnSpc>
            </a:pPr>
            <a:r>
              <a:rPr lang="el-GR" sz="2000" b="1" dirty="0">
                <a:solidFill>
                  <a:schemeClr val="tx1">
                    <a:lumMod val="75000"/>
                    <a:lumOff val="25000"/>
                  </a:schemeClr>
                </a:solidFill>
                <a:latin typeface="Verdana" panose="020B0604030504040204" pitchFamily="34" charset="0"/>
                <a:ea typeface="Verdana" panose="020B0604030504040204" pitchFamily="34" charset="0"/>
              </a:rPr>
              <a:t>Οι οργανισμοί που δραστηριοποιούνται στους τομείς της </a:t>
            </a:r>
            <a:r>
              <a:rPr lang="el-GR" sz="2000" b="1" dirty="0" smtClean="0">
                <a:solidFill>
                  <a:schemeClr val="tx1">
                    <a:lumMod val="75000"/>
                    <a:lumOff val="25000"/>
                  </a:schemeClr>
                </a:solidFill>
                <a:latin typeface="Verdana" panose="020B0604030504040204" pitchFamily="34" charset="0"/>
                <a:ea typeface="Verdana" panose="020B0604030504040204" pitchFamily="34" charset="0"/>
              </a:rPr>
              <a:t>εκπαίδευσης και κατάρτισης λαμβάνουν </a:t>
            </a:r>
            <a:r>
              <a:rPr lang="el-GR" sz="2000" b="1" dirty="0">
                <a:solidFill>
                  <a:schemeClr val="tx1">
                    <a:lumMod val="75000"/>
                    <a:lumOff val="25000"/>
                  </a:schemeClr>
                </a:solidFill>
                <a:latin typeface="Verdana" panose="020B0604030504040204" pitchFamily="34" charset="0"/>
                <a:ea typeface="Verdana" panose="020B0604030504040204" pitchFamily="34" charset="0"/>
              </a:rPr>
              <a:t>στήριξη από το πρόγραμμα </a:t>
            </a:r>
            <a:r>
              <a:rPr lang="el-GR" sz="2000" b="1" dirty="0" err="1">
                <a:solidFill>
                  <a:schemeClr val="tx1">
                    <a:lumMod val="75000"/>
                    <a:lumOff val="25000"/>
                  </a:schemeClr>
                </a:solidFill>
                <a:latin typeface="Verdana" panose="020B0604030504040204" pitchFamily="34" charset="0"/>
                <a:ea typeface="Verdana" panose="020B0604030504040204" pitchFamily="34" charset="0"/>
              </a:rPr>
              <a:t>Erasmus</a:t>
            </a:r>
            <a:r>
              <a:rPr lang="el-GR" sz="2000" b="1" dirty="0">
                <a:solidFill>
                  <a:schemeClr val="tx1">
                    <a:lumMod val="75000"/>
                    <a:lumOff val="25000"/>
                  </a:schemeClr>
                </a:solidFill>
                <a:latin typeface="Verdana" panose="020B0604030504040204" pitchFamily="34" charset="0"/>
                <a:ea typeface="Verdana" panose="020B0604030504040204" pitchFamily="34" charset="0"/>
              </a:rPr>
              <a:t>+ για να υλοποιήσουν σχέδια που προωθούν διάφορες μορφές κινητικότητας. </a:t>
            </a:r>
            <a:endParaRPr lang="el-GR" sz="2000" b="1" dirty="0" smtClean="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50000"/>
              </a:lnSpc>
            </a:pPr>
            <a:endParaRPr lang="el-GR" sz="2000" b="1" dirty="0" smtClean="0">
              <a:solidFill>
                <a:schemeClr val="tx1">
                  <a:lumMod val="75000"/>
                  <a:lumOff val="25000"/>
                </a:schemeClr>
              </a:solidFill>
              <a:latin typeface="Verdana" panose="020B0604030504040204" pitchFamily="34" charset="0"/>
              <a:ea typeface="Verdana" panose="020B0604030504040204" pitchFamily="34" charset="0"/>
            </a:endParaRPr>
          </a:p>
          <a:p>
            <a:pPr algn="ctr">
              <a:lnSpc>
                <a:spcPct val="150000"/>
              </a:lnSpc>
            </a:pPr>
            <a:r>
              <a:rPr lang="el-GR" sz="2000" dirty="0" smtClean="0">
                <a:solidFill>
                  <a:srgbClr val="008080"/>
                </a:solidFill>
                <a:latin typeface="Verdana" panose="020B0604030504040204" pitchFamily="34" charset="0"/>
                <a:ea typeface="Verdana" panose="020B0604030504040204" pitchFamily="34" charset="0"/>
              </a:rPr>
              <a:t>Εντοπισμός Αναγκών και Στόχων Οργανισμού – Υποβολή Πρότασης</a:t>
            </a:r>
          </a:p>
          <a:p>
            <a:pPr algn="ctr">
              <a:lnSpc>
                <a:spcPct val="150000"/>
              </a:lnSpc>
            </a:pPr>
            <a:endParaRPr lang="el-GR" sz="2000" dirty="0">
              <a:solidFill>
                <a:srgbClr val="008080"/>
              </a:solidFill>
              <a:latin typeface="Verdana" panose="020B0604030504040204" pitchFamily="34" charset="0"/>
              <a:ea typeface="Verdana" panose="020B0604030504040204" pitchFamily="34" charset="0"/>
            </a:endParaRPr>
          </a:p>
          <a:p>
            <a:pPr>
              <a:lnSpc>
                <a:spcPct val="150000"/>
              </a:lnSpc>
            </a:pPr>
            <a:r>
              <a:rPr lang="el-GR" sz="2000" dirty="0">
                <a:solidFill>
                  <a:schemeClr val="tx1">
                    <a:lumMod val="75000"/>
                    <a:lumOff val="25000"/>
                  </a:schemeClr>
                </a:solidFill>
                <a:latin typeface="Verdana" panose="020B0604030504040204" pitchFamily="34" charset="0"/>
                <a:ea typeface="Verdana" panose="020B0604030504040204" pitchFamily="34" charset="0"/>
              </a:rPr>
              <a:t>Ένα σχέδιο κινητικότητας αποτελείται από τα εξής στάδια: </a:t>
            </a:r>
            <a:endParaRPr lang="el-GR" sz="2000"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nSpc>
                <a:spcPct val="150000"/>
              </a:lnSpc>
              <a:buFont typeface="Arial" panose="020B0604020202020204" pitchFamily="34" charset="0"/>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σχεδιασμό </a:t>
            </a:r>
          </a:p>
          <a:p>
            <a:pPr marL="342900" indent="-342900">
              <a:lnSpc>
                <a:spcPct val="150000"/>
              </a:lnSpc>
              <a:buFont typeface="Arial" panose="020B0604020202020204" pitchFamily="34" charset="0"/>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προετοιμασία </a:t>
            </a:r>
          </a:p>
          <a:p>
            <a:pPr marL="342900" indent="-342900">
              <a:lnSpc>
                <a:spcPct val="150000"/>
              </a:lnSpc>
              <a:buFont typeface="Arial" panose="020B0604020202020204" pitchFamily="34" charset="0"/>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υλοποίηση </a:t>
            </a:r>
            <a:r>
              <a:rPr lang="el-GR" sz="2000" dirty="0">
                <a:solidFill>
                  <a:schemeClr val="tx1">
                    <a:lumMod val="75000"/>
                    <a:lumOff val="25000"/>
                  </a:schemeClr>
                </a:solidFill>
                <a:latin typeface="Verdana" panose="020B0604030504040204" pitchFamily="34" charset="0"/>
                <a:ea typeface="Verdana" panose="020B0604030504040204" pitchFamily="34" charset="0"/>
              </a:rPr>
              <a:t>των δραστηριοτήτων </a:t>
            </a:r>
            <a:r>
              <a:rPr lang="el-GR" sz="2000" dirty="0" smtClean="0">
                <a:solidFill>
                  <a:schemeClr val="tx1">
                    <a:lumMod val="75000"/>
                    <a:lumOff val="25000"/>
                  </a:schemeClr>
                </a:solidFill>
                <a:latin typeface="Verdana" panose="020B0604030504040204" pitchFamily="34" charset="0"/>
                <a:ea typeface="Verdana" panose="020B0604030504040204" pitchFamily="34" charset="0"/>
              </a:rPr>
              <a:t>κινητικότητας</a:t>
            </a:r>
            <a:endParaRPr lang="el-GR" sz="20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nSpc>
                <a:spcPct val="150000"/>
              </a:lnSpc>
              <a:buFont typeface="Arial" panose="020B0604020202020204" pitchFamily="34" charset="0"/>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παρακολούθηση </a:t>
            </a:r>
            <a:r>
              <a:rPr lang="en-GB" b="1" dirty="0" smtClean="0">
                <a:solidFill>
                  <a:schemeClr val="bg1"/>
                </a:solidFill>
                <a:latin typeface="Verdana" panose="020B0604030504040204" pitchFamily="34" charset="0"/>
                <a:ea typeface="Verdana" panose="020B0604030504040204" pitchFamily="34" charset="0"/>
              </a:rPr>
              <a:t>LOREM </a:t>
            </a:r>
            <a:r>
              <a:rPr lang="en-GB" b="1" dirty="0">
                <a:solidFill>
                  <a:schemeClr val="bg1"/>
                </a:solidFill>
                <a:latin typeface="Verdana" panose="020B0604030504040204" pitchFamily="34" charset="0"/>
                <a:ea typeface="Verdana" panose="020B0604030504040204" pitchFamily="34" charset="0"/>
              </a:rPr>
              <a:t>IPSUM</a:t>
            </a: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Tree>
    <p:extLst>
      <p:ext uri="{BB962C8B-B14F-4D97-AF65-F5344CB8AC3E}">
        <p14:creationId xmlns:p14="http://schemas.microsoft.com/office/powerpoint/2010/main" val="619984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101600"/>
            <a:ext cx="12509500"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Σε ποιες χώρες μπορώ να υλοποιήσω κινητικότητα;</a:t>
            </a:r>
            <a:endParaRPr lang="en-GB" sz="2800" dirty="0">
              <a:solidFill>
                <a:schemeClr val="bg1"/>
              </a:solidFill>
              <a:latin typeface="Verdana" panose="020B0604030504040204" pitchFamily="34" charset="0"/>
              <a:ea typeface="Verdana" panose="020B0604030504040204" pitchFamily="34" charset="0"/>
            </a:endParaRPr>
          </a:p>
        </p:txBody>
      </p:sp>
      <p:sp>
        <p:nvSpPr>
          <p:cNvPr id="4" name="Rectangle 3"/>
          <p:cNvSpPr/>
          <p:nvPr/>
        </p:nvSpPr>
        <p:spPr>
          <a:xfrm>
            <a:off x="251520" y="918457"/>
            <a:ext cx="11242488" cy="5586145"/>
          </a:xfrm>
          <a:prstGeom prst="rect">
            <a:avLst/>
          </a:prstGeom>
        </p:spPr>
        <p:txBody>
          <a:bodyPr wrap="square">
            <a:spAutoFit/>
          </a:bodyPr>
          <a:lstStyle/>
          <a:p>
            <a:pPr algn="ctr"/>
            <a:r>
              <a:rPr lang="el-GR" b="1" dirty="0">
                <a:solidFill>
                  <a:schemeClr val="accent6">
                    <a:lumMod val="75000"/>
                  </a:schemeClr>
                </a:solidFill>
                <a:latin typeface="Verdana" panose="020B0604030504040204" pitchFamily="34" charset="0"/>
                <a:ea typeface="Verdana" panose="020B0604030504040204" pitchFamily="34" charset="0"/>
                <a:sym typeface="Wingdings" panose="05000000000000000000" pitchFamily="2" charset="2"/>
              </a:rPr>
              <a:t>Οι οργανισμοί υποδοχής πρέπει πάντοτε να είναι σε Χώρες του Προγράμματος</a:t>
            </a:r>
          </a:p>
          <a:p>
            <a:pPr algn="just"/>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algn="just"/>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algn="just"/>
            <a:r>
              <a:rPr lang="el-GR" b="1" dirty="0" smtClean="0">
                <a:solidFill>
                  <a:schemeClr val="tx1">
                    <a:lumMod val="75000"/>
                    <a:lumOff val="25000"/>
                  </a:schemeClr>
                </a:solidFill>
                <a:latin typeface="Verdana" panose="020B0604030504040204" pitchFamily="34" charset="0"/>
                <a:ea typeface="Verdana" panose="020B0604030504040204" pitchFamily="34" charset="0"/>
              </a:rPr>
              <a:t>Οι Χώρες του Προγράμματος είναι οι χώρες που μπορούν να συμμετέχουν πλήρως σε όλες τις Δράσεις του και είναι:</a:t>
            </a:r>
          </a:p>
          <a:p>
            <a:pPr algn="just"/>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lnSpc>
                <a:spcPct val="150000"/>
              </a:lnSpc>
              <a:buFont typeface="Arial" panose="020B0604020202020204" pitchFamily="34" charset="0"/>
              <a:buChar char="•"/>
            </a:pPr>
            <a:r>
              <a:rPr lang="el-GR" dirty="0" smtClean="0">
                <a:solidFill>
                  <a:schemeClr val="tx1">
                    <a:lumMod val="75000"/>
                    <a:lumOff val="25000"/>
                  </a:schemeClr>
                </a:solidFill>
                <a:latin typeface="Verdana" panose="020B0604030504040204" pitchFamily="34" charset="0"/>
                <a:ea typeface="Verdana" panose="020B0604030504040204" pitchFamily="34" charset="0"/>
              </a:rPr>
              <a:t>27 </a:t>
            </a:r>
            <a:r>
              <a:rPr lang="el-GR" dirty="0">
                <a:solidFill>
                  <a:schemeClr val="tx1">
                    <a:lumMod val="75000"/>
                    <a:lumOff val="25000"/>
                  </a:schemeClr>
                </a:solidFill>
                <a:latin typeface="Verdana" panose="020B0604030504040204" pitchFamily="34" charset="0"/>
                <a:ea typeface="Verdana" panose="020B0604030504040204" pitchFamily="34" charset="0"/>
              </a:rPr>
              <a:t>Κράτη – Μέλη ΕΕ</a:t>
            </a:r>
          </a:p>
          <a:p>
            <a:pPr marL="342900" indent="-342900" algn="just">
              <a:lnSpc>
                <a:spcPct val="150000"/>
              </a:lnSpc>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Χώρες ΕΟΧ – Ισλανδία, Λιχτενστάιν, Νορβηγία</a:t>
            </a:r>
          </a:p>
          <a:p>
            <a:pPr marL="342900" indent="-342900" algn="just">
              <a:lnSpc>
                <a:spcPct val="150000"/>
              </a:lnSpc>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Υποψήφιες προς ένταξη στην ΕΕ χώρες - Τουρκία, Δημοκρατία της Βόρειας Μακεδονίας, Σερβία</a:t>
            </a:r>
          </a:p>
          <a:p>
            <a:pPr marL="342900" indent="-342900" algn="just">
              <a:lnSpc>
                <a:spcPct val="150000"/>
              </a:lnSpc>
              <a:buFontTx/>
              <a:buChar cha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50000"/>
              </a:lnSpc>
            </a:pPr>
            <a:r>
              <a:rPr lang="el-GR" b="1" dirty="0">
                <a:solidFill>
                  <a:schemeClr val="tx1">
                    <a:lumMod val="75000"/>
                    <a:lumOff val="25000"/>
                  </a:schemeClr>
                </a:solidFill>
                <a:latin typeface="Verdana" panose="020B0604030504040204" pitchFamily="34" charset="0"/>
                <a:ea typeface="Verdana" panose="020B0604030504040204" pitchFamily="34" charset="0"/>
              </a:rPr>
              <a:t>Τρίτες χώρες </a:t>
            </a:r>
            <a:r>
              <a:rPr lang="el-GR" dirty="0">
                <a:solidFill>
                  <a:schemeClr val="tx1">
                    <a:lumMod val="75000"/>
                    <a:lumOff val="25000"/>
                  </a:schemeClr>
                </a:solidFill>
                <a:latin typeface="Verdana" panose="020B0604030504040204" pitchFamily="34" charset="0"/>
                <a:ea typeface="Verdana" panose="020B0604030504040204" pitchFamily="34" charset="0"/>
              </a:rPr>
              <a:t>– </a:t>
            </a:r>
            <a:r>
              <a:rPr lang="el-GR" dirty="0">
                <a:solidFill>
                  <a:srgbClr val="FF0000"/>
                </a:solidFill>
                <a:latin typeface="Verdana" panose="020B0604030504040204" pitchFamily="34" charset="0"/>
                <a:ea typeface="Verdana" panose="020B0604030504040204" pitchFamily="34" charset="0"/>
              </a:rPr>
              <a:t>Μόνο στην περίπτωση της </a:t>
            </a:r>
            <a:r>
              <a:rPr lang="el-GR" dirty="0" smtClean="0">
                <a:solidFill>
                  <a:srgbClr val="FF0000"/>
                </a:solidFill>
                <a:latin typeface="Verdana" panose="020B0604030504040204" pitchFamily="34" charset="0"/>
                <a:ea typeface="Verdana" panose="020B0604030504040204" pitchFamily="34" charset="0"/>
              </a:rPr>
              <a:t>ΕΕΚ</a:t>
            </a:r>
            <a:r>
              <a:rPr lang="en-US" dirty="0" smtClean="0">
                <a:solidFill>
                  <a:srgbClr val="FF0000"/>
                </a:solidFill>
                <a:latin typeface="Verdana" panose="020B0604030504040204" pitchFamily="34" charset="0"/>
                <a:ea typeface="Verdana" panose="020B0604030504040204" pitchFamily="34" charset="0"/>
              </a:rPr>
              <a:t> </a:t>
            </a:r>
            <a:r>
              <a:rPr lang="el-GR" dirty="0" smtClean="0">
                <a:solidFill>
                  <a:srgbClr val="FF0000"/>
                </a:solidFill>
                <a:latin typeface="Verdana" panose="020B0604030504040204" pitchFamily="34" charset="0"/>
                <a:ea typeface="Verdana" panose="020B0604030504040204" pitchFamily="34" charset="0"/>
              </a:rPr>
              <a:t>για Διαπιστευμένους Οργανισμούς </a:t>
            </a:r>
            <a:r>
              <a:rPr lang="el-GR" dirty="0">
                <a:solidFill>
                  <a:schemeClr val="tx1">
                    <a:lumMod val="75000"/>
                    <a:lumOff val="25000"/>
                  </a:schemeClr>
                </a:solidFill>
                <a:latin typeface="Verdana" panose="020B0604030504040204" pitchFamily="34" charset="0"/>
                <a:ea typeface="Verdana" panose="020B0604030504040204" pitchFamily="34" charset="0"/>
              </a:rPr>
              <a:t>– </a:t>
            </a:r>
            <a:r>
              <a:rPr lang="en-US" dirty="0">
                <a:solidFill>
                  <a:schemeClr val="tx1">
                    <a:lumMod val="75000"/>
                    <a:lumOff val="25000"/>
                  </a:schemeClr>
                </a:solidFill>
                <a:latin typeface="Verdana" panose="020B0604030504040204" pitchFamily="34" charset="0"/>
                <a:ea typeface="Verdana" panose="020B0604030504040204" pitchFamily="34" charset="0"/>
              </a:rPr>
              <a:t>Regions 1-14 -  </a:t>
            </a:r>
            <a:r>
              <a:rPr lang="el-GR" dirty="0">
                <a:solidFill>
                  <a:schemeClr val="tx1">
                    <a:lumMod val="75000"/>
                    <a:lumOff val="25000"/>
                  </a:schemeClr>
                </a:solidFill>
                <a:latin typeface="Verdana" panose="020B0604030504040204" pitchFamily="34" charset="0"/>
                <a:ea typeface="Verdana" panose="020B0604030504040204" pitchFamily="34" charset="0"/>
              </a:rPr>
              <a:t>Συμπεριλαμβάνεται το Ηνωμένο Βασίλειο</a:t>
            </a:r>
            <a:r>
              <a:rPr lang="el-GR" sz="1400" dirty="0">
                <a:solidFill>
                  <a:schemeClr val="tx1">
                    <a:lumMod val="75000"/>
                    <a:lumOff val="25000"/>
                  </a:schemeClr>
                </a:solidFill>
                <a:latin typeface="Verdana" panose="020B0604030504040204" pitchFamily="34" charset="0"/>
                <a:ea typeface="Verdana" panose="020B0604030504040204" pitchFamily="34" charset="0"/>
              </a:rPr>
              <a:t> </a:t>
            </a:r>
            <a:r>
              <a:rPr lang="el-GR" sz="1400" dirty="0" smtClean="0">
                <a:solidFill>
                  <a:schemeClr val="tx1">
                    <a:lumMod val="75000"/>
                    <a:lumOff val="25000"/>
                  </a:schemeClr>
                </a:solidFill>
                <a:latin typeface="Verdana" panose="020B0604030504040204" pitchFamily="34" charset="0"/>
                <a:ea typeface="Verdana" panose="020B0604030504040204" pitchFamily="34" charset="0"/>
              </a:rPr>
              <a:t>(</a:t>
            </a:r>
            <a:r>
              <a:rPr lang="el-GR" sz="1400" dirty="0" smtClean="0">
                <a:solidFill>
                  <a:schemeClr val="tx1">
                    <a:lumMod val="75000"/>
                    <a:lumOff val="25000"/>
                  </a:schemeClr>
                </a:solidFill>
                <a:latin typeface="Verdana" panose="020B0604030504040204" pitchFamily="34" charset="0"/>
                <a:ea typeface="Verdana" panose="020B0604030504040204" pitchFamily="34" charset="0"/>
                <a:hlinkClick r:id="rId3"/>
              </a:rPr>
              <a:t>Οδηγός Προγράμματος </a:t>
            </a:r>
            <a:r>
              <a:rPr lang="el-GR" sz="1400" dirty="0" smtClean="0">
                <a:solidFill>
                  <a:schemeClr val="tx1">
                    <a:lumMod val="75000"/>
                    <a:lumOff val="25000"/>
                  </a:schemeClr>
                </a:solidFill>
                <a:latin typeface="Verdana" panose="020B0604030504040204" pitchFamily="34" charset="0"/>
                <a:ea typeface="Verdana" panose="020B0604030504040204" pitchFamily="34" charset="0"/>
              </a:rPr>
              <a:t>σελ</a:t>
            </a:r>
            <a:r>
              <a:rPr lang="el-GR" sz="1400" dirty="0">
                <a:solidFill>
                  <a:schemeClr val="tx1">
                    <a:lumMod val="75000"/>
                    <a:lumOff val="25000"/>
                  </a:schemeClr>
                </a:solidFill>
                <a:latin typeface="Verdana" panose="020B0604030504040204" pitchFamily="34" charset="0"/>
                <a:ea typeface="Verdana" panose="020B0604030504040204" pitchFamily="34" charset="0"/>
              </a:rPr>
              <a:t>. </a:t>
            </a:r>
            <a:r>
              <a:rPr lang="el-GR" sz="1400" dirty="0" smtClean="0">
                <a:solidFill>
                  <a:schemeClr val="tx1">
                    <a:lumMod val="75000"/>
                    <a:lumOff val="25000"/>
                  </a:schemeClr>
                </a:solidFill>
                <a:latin typeface="Verdana" panose="020B0604030504040204" pitchFamily="34" charset="0"/>
                <a:ea typeface="Verdana" panose="020B0604030504040204" pitchFamily="34" charset="0"/>
              </a:rPr>
              <a:t>36-38)</a:t>
            </a:r>
            <a:endParaRPr lang="el-GR" sz="1400" dirty="0">
              <a:solidFill>
                <a:schemeClr val="tx1">
                  <a:lumMod val="75000"/>
                  <a:lumOff val="25000"/>
                </a:schemeClr>
              </a:solidFill>
              <a:latin typeface="Verdana" panose="020B0604030504040204" pitchFamily="34" charset="0"/>
              <a:ea typeface="Verdana" panose="020B0604030504040204" pitchFamily="34" charset="0"/>
            </a:endParaRPr>
          </a:p>
          <a:p>
            <a:pPr algn="just"/>
            <a:endParaRPr lang="en-GB" sz="2000" dirty="0"/>
          </a:p>
          <a:p>
            <a:pPr algn="just"/>
            <a:endParaRPr lang="el-GR" sz="2000" b="1" dirty="0"/>
          </a:p>
          <a:p>
            <a:pPr algn="just"/>
            <a:endParaRPr lang="en-GB" sz="2000" dirty="0" smtClean="0"/>
          </a:p>
        </p:txBody>
      </p:sp>
    </p:spTree>
    <p:extLst>
      <p:ext uri="{BB962C8B-B14F-4D97-AF65-F5344CB8AC3E}">
        <p14:creationId xmlns:p14="http://schemas.microsoft.com/office/powerpoint/2010/main" val="1252723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F8AAC-2DAA-0346-B3D2-B832D159BF4C}"/>
              </a:ext>
            </a:extLst>
          </p:cNvPr>
          <p:cNvSpPr txBox="1"/>
          <p:nvPr/>
        </p:nvSpPr>
        <p:spPr>
          <a:xfrm flipH="1">
            <a:off x="0" y="4643511"/>
            <a:ext cx="12192001" cy="1323439"/>
          </a:xfrm>
          <a:prstGeom prst="rect">
            <a:avLst/>
          </a:prstGeom>
          <a:solidFill>
            <a:schemeClr val="accent6"/>
          </a:solidFill>
        </p:spPr>
        <p:txBody>
          <a:bodyPr wrap="square" rtlCol="0">
            <a:spAutoFit/>
          </a:bodyPr>
          <a:lstStyle/>
          <a:p>
            <a:pPr algn="ctr"/>
            <a:r>
              <a:rPr lang="el-GR" sz="2000" dirty="0" smtClean="0">
                <a:solidFill>
                  <a:schemeClr val="bg1"/>
                </a:solidFill>
                <a:latin typeface="Verdana" panose="020B0604030504040204" pitchFamily="34" charset="0"/>
                <a:ea typeface="Verdana" panose="020B0604030504040204" pitchFamily="34" charset="0"/>
              </a:rPr>
              <a:t>ΒΑΣΙΚΗ </a:t>
            </a:r>
            <a:r>
              <a:rPr lang="el-GR" sz="2000" dirty="0">
                <a:solidFill>
                  <a:schemeClr val="bg1"/>
                </a:solidFill>
                <a:latin typeface="Verdana" panose="020B0604030504040204" pitchFamily="34" charset="0"/>
                <a:ea typeface="Verdana" panose="020B0604030504040204" pitchFamily="34" charset="0"/>
              </a:rPr>
              <a:t>ΔΡΑΣΗ </a:t>
            </a:r>
            <a:r>
              <a:rPr lang="el-GR" sz="2000" dirty="0" smtClean="0">
                <a:solidFill>
                  <a:schemeClr val="bg1"/>
                </a:solidFill>
                <a:latin typeface="Verdana" panose="020B0604030504040204" pitchFamily="34" charset="0"/>
                <a:ea typeface="Verdana" panose="020B0604030504040204" pitchFamily="34" charset="0"/>
              </a:rPr>
              <a:t>1</a:t>
            </a:r>
          </a:p>
          <a:p>
            <a:pPr algn="ctr"/>
            <a:endParaRPr lang="el-GR" sz="2000" dirty="0">
              <a:solidFill>
                <a:schemeClr val="bg1"/>
              </a:solidFill>
              <a:latin typeface="Verdana" panose="020B0604030504040204" pitchFamily="34" charset="0"/>
              <a:ea typeface="Verdana" panose="020B0604030504040204" pitchFamily="34" charset="0"/>
            </a:endParaRPr>
          </a:p>
          <a:p>
            <a:pPr algn="ctr"/>
            <a:r>
              <a:rPr lang="el-GR" sz="2000" dirty="0">
                <a:solidFill>
                  <a:schemeClr val="bg1"/>
                </a:solidFill>
                <a:latin typeface="Verdana" panose="020B0604030504040204" pitchFamily="34" charset="0"/>
                <a:ea typeface="Verdana" panose="020B0604030504040204" pitchFamily="34" charset="0"/>
              </a:rPr>
              <a:t>ΣΧΕΔΙΑ ΚΙΝΗΤΙΚΟΤΗΤΑΣ ΜΙΚΡΗΣ ΔΙΑΡΚΕΙΑΣ</a:t>
            </a:r>
            <a:r>
              <a:rPr lang="en-GB" sz="2000" dirty="0">
                <a:solidFill>
                  <a:schemeClr val="bg1"/>
                </a:solidFill>
                <a:latin typeface="Verdana" panose="020B0604030504040204" pitchFamily="34" charset="0"/>
                <a:ea typeface="Verdana" panose="020B0604030504040204" pitchFamily="34" charset="0"/>
              </a:rPr>
              <a:t> </a:t>
            </a:r>
            <a:endParaRPr lang="el-GR" sz="2000" dirty="0">
              <a:solidFill>
                <a:schemeClr val="bg1"/>
              </a:solidFill>
              <a:latin typeface="Verdana" panose="020B0604030504040204" pitchFamily="34" charset="0"/>
              <a:ea typeface="Verdana" panose="020B0604030504040204" pitchFamily="34" charset="0"/>
            </a:endParaRPr>
          </a:p>
          <a:p>
            <a:pPr algn="ctr"/>
            <a:r>
              <a:rPr lang="el-GR" sz="2000" dirty="0" smtClean="0">
                <a:solidFill>
                  <a:schemeClr val="bg1"/>
                </a:solidFill>
                <a:latin typeface="Verdana" panose="020B0604030504040204" pitchFamily="34" charset="0"/>
                <a:ea typeface="Verdana" panose="020B0604030504040204" pitchFamily="34" charset="0"/>
              </a:rPr>
              <a:t>ΤΟΜΕΙΣ </a:t>
            </a:r>
            <a:r>
              <a:rPr lang="el-GR" sz="2000" dirty="0">
                <a:solidFill>
                  <a:schemeClr val="bg1"/>
                </a:solidFill>
                <a:latin typeface="Verdana" panose="020B0604030504040204" pitchFamily="34" charset="0"/>
                <a:ea typeface="Verdana" panose="020B0604030504040204" pitchFamily="34" charset="0"/>
              </a:rPr>
              <a:t>ΕΠΑΓΓΕΛΜΑΤΙΚΗΣ ΕΚΠΑΙΔΕΥΣΗΣ ΚΑΙ ΚΑΤΑΡΤΙΣΗΣ (ΕΕΚ</a:t>
            </a:r>
            <a:r>
              <a:rPr lang="el-GR" sz="2000" dirty="0" smtClean="0">
                <a:solidFill>
                  <a:schemeClr val="bg1"/>
                </a:solidFill>
                <a:latin typeface="Verdana" panose="020B0604030504040204" pitchFamily="34" charset="0"/>
                <a:ea typeface="Verdana" panose="020B0604030504040204" pitchFamily="34" charset="0"/>
              </a:rPr>
              <a:t>)</a:t>
            </a:r>
            <a:endParaRPr lang="en-CY" sz="2000" dirty="0"/>
          </a:p>
        </p:txBody>
      </p:sp>
    </p:spTree>
    <p:extLst>
      <p:ext uri="{BB962C8B-B14F-4D97-AF65-F5344CB8AC3E}">
        <p14:creationId xmlns:p14="http://schemas.microsoft.com/office/powerpoint/2010/main" val="630062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411480" y="65516"/>
            <a:ext cx="12012345" cy="523220"/>
          </a:xfrm>
          <a:prstGeom prst="rect">
            <a:avLst/>
          </a:prstGeom>
          <a:noFill/>
        </p:spPr>
        <p:txBody>
          <a:bodyPr wrap="square" rtlCol="0">
            <a:spAutoFit/>
          </a:bodyPr>
          <a:lstStyle/>
          <a:p>
            <a:r>
              <a:rPr lang="el-GR" sz="2800" dirty="0">
                <a:solidFill>
                  <a:schemeClr val="bg1"/>
                </a:solidFill>
                <a:latin typeface="Verdana" panose="020B0604030504040204" pitchFamily="34" charset="0"/>
                <a:ea typeface="Verdana" panose="020B0604030504040204" pitchFamily="34" charset="0"/>
              </a:rPr>
              <a:t>Σχέδια Κινητικότητας Μικρής Διάρκειας</a:t>
            </a:r>
            <a:endParaRPr lang="en-GB" sz="2800" dirty="0">
              <a:solidFill>
                <a:schemeClr val="bg1"/>
              </a:solidFill>
              <a:latin typeface="Verdana" panose="020B0604030504040204" pitchFamily="34" charset="0"/>
              <a:ea typeface="Verdana" panose="020B0604030504040204" pitchFamily="34" charset="0"/>
            </a:endParaRPr>
          </a:p>
        </p:txBody>
      </p:sp>
      <p:sp>
        <p:nvSpPr>
          <p:cNvPr id="4" name="Rectangle 3"/>
          <p:cNvSpPr/>
          <p:nvPr/>
        </p:nvSpPr>
        <p:spPr>
          <a:xfrm>
            <a:off x="411480" y="927404"/>
            <a:ext cx="11448288" cy="5318379"/>
          </a:xfrm>
          <a:prstGeom prst="rect">
            <a:avLst/>
          </a:prstGeom>
        </p:spPr>
        <p:txBody>
          <a:bodyPr wrap="square">
            <a:spAutoFit/>
          </a:bodyPr>
          <a:lstStyle/>
          <a:p>
            <a:pPr lvl="0" algn="just">
              <a:spcBef>
                <a:spcPct val="20000"/>
              </a:spcBef>
              <a:defRP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Απευθύνονται σε:</a:t>
            </a: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lvl="0" indent="-342900" algn="just">
              <a:spcBef>
                <a:spcPct val="20000"/>
              </a:spcBef>
              <a:buFont typeface="Wingdings" panose="05000000000000000000" pitchFamily="2" charset="2"/>
              <a:buChar char="§"/>
              <a:defRPr/>
            </a:pPr>
            <a:r>
              <a:rPr lang="el-GR" u="sng" dirty="0" smtClean="0">
                <a:solidFill>
                  <a:schemeClr val="tx1">
                    <a:lumMod val="75000"/>
                    <a:lumOff val="25000"/>
                  </a:schemeClr>
                </a:solidFill>
                <a:latin typeface="Verdana" panose="020B0604030504040204" pitchFamily="34" charset="0"/>
                <a:ea typeface="Verdana" panose="020B0604030504040204" pitchFamily="34" charset="0"/>
              </a:rPr>
              <a:t>Νεοεισερχόμενους</a:t>
            </a:r>
            <a:r>
              <a:rPr lang="el-GR"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a:solidFill>
                  <a:schemeClr val="tx1">
                    <a:lumMod val="75000"/>
                    <a:lumOff val="25000"/>
                  </a:schemeClr>
                </a:solidFill>
                <a:latin typeface="Verdana" panose="020B0604030504040204" pitchFamily="34" charset="0"/>
                <a:ea typeface="Verdana" panose="020B0604030504040204" pitchFamily="34" charset="0"/>
              </a:rPr>
              <a:t>στο Πρόγραμμα </a:t>
            </a:r>
            <a:r>
              <a:rPr lang="el-GR" dirty="0" smtClean="0">
                <a:solidFill>
                  <a:schemeClr val="tx1">
                    <a:lumMod val="75000"/>
                    <a:lumOff val="25000"/>
                  </a:schemeClr>
                </a:solidFill>
                <a:latin typeface="Verdana" panose="020B0604030504040204" pitchFamily="34" charset="0"/>
                <a:ea typeface="Verdana" panose="020B0604030504040204" pitchFamily="34" charset="0"/>
              </a:rPr>
              <a:t>οργανισμούς</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lvl="0" indent="-342900" algn="just">
              <a:spcBef>
                <a:spcPct val="20000"/>
              </a:spcBef>
              <a:buFont typeface="Wingdings" panose="05000000000000000000" pitchFamily="2" charset="2"/>
              <a:buChar char="§"/>
              <a:defRPr/>
            </a:pPr>
            <a:r>
              <a:rPr lang="el-GR" dirty="0" smtClean="0">
                <a:solidFill>
                  <a:schemeClr val="tx1">
                    <a:lumMod val="75000"/>
                    <a:lumOff val="25000"/>
                  </a:schemeClr>
                </a:solidFill>
                <a:latin typeface="Verdana" panose="020B0604030504040204" pitchFamily="34" charset="0"/>
                <a:ea typeface="Verdana" panose="020B0604030504040204" pitchFamily="34" charset="0"/>
              </a:rPr>
              <a:t>Οργανισμούς που </a:t>
            </a:r>
            <a:r>
              <a:rPr lang="el-GR" dirty="0">
                <a:solidFill>
                  <a:schemeClr val="tx1">
                    <a:lumMod val="75000"/>
                    <a:lumOff val="25000"/>
                  </a:schemeClr>
                </a:solidFill>
                <a:latin typeface="Verdana" panose="020B0604030504040204" pitchFamily="34" charset="0"/>
                <a:ea typeface="Verdana" panose="020B0604030504040204" pitchFamily="34" charset="0"/>
              </a:rPr>
              <a:t>επιθυμούν να υλοποιήσουν </a:t>
            </a:r>
            <a:r>
              <a:rPr lang="el-GR" u="sng" dirty="0">
                <a:solidFill>
                  <a:schemeClr val="tx1">
                    <a:lumMod val="75000"/>
                    <a:lumOff val="25000"/>
                  </a:schemeClr>
                </a:solidFill>
                <a:latin typeface="Verdana" panose="020B0604030504040204" pitchFamily="34" charset="0"/>
                <a:ea typeface="Verdana" panose="020B0604030504040204" pitchFamily="34" charset="0"/>
              </a:rPr>
              <a:t>περιορισμένο αριθμό δραστηριοτήτων </a:t>
            </a:r>
          </a:p>
          <a:p>
            <a:pPr marL="342900" lvl="0" indent="-342900" algn="just">
              <a:spcBef>
                <a:spcPct val="20000"/>
              </a:spcBef>
              <a:buFont typeface="Wingdings" panose="05000000000000000000" pitchFamily="2" charset="2"/>
              <a:buChar char="§"/>
              <a:defRPr/>
            </a:pPr>
            <a:r>
              <a:rPr lang="el-GR" dirty="0" smtClean="0">
                <a:solidFill>
                  <a:schemeClr val="tx1">
                    <a:lumMod val="75000"/>
                    <a:lumOff val="25000"/>
                  </a:schemeClr>
                </a:solidFill>
                <a:latin typeface="Verdana" panose="020B0604030504040204" pitchFamily="34" charset="0"/>
                <a:ea typeface="Verdana" panose="020B0604030504040204" pitchFamily="34" charset="0"/>
              </a:rPr>
              <a:t>Οργανισμούς που </a:t>
            </a:r>
            <a:r>
              <a:rPr lang="el-GR" u="sng" dirty="0">
                <a:solidFill>
                  <a:schemeClr val="tx1">
                    <a:lumMod val="75000"/>
                    <a:lumOff val="25000"/>
                  </a:schemeClr>
                </a:solidFill>
                <a:latin typeface="Verdana" panose="020B0604030504040204" pitchFamily="34" charset="0"/>
                <a:ea typeface="Verdana" panose="020B0604030504040204" pitchFamily="34" charset="0"/>
              </a:rPr>
              <a:t>ΔΕΝ είναι </a:t>
            </a:r>
            <a:r>
              <a:rPr lang="el-GR" u="sng" dirty="0" smtClean="0">
                <a:solidFill>
                  <a:schemeClr val="tx1">
                    <a:lumMod val="75000"/>
                    <a:lumOff val="25000"/>
                  </a:schemeClr>
                </a:solidFill>
                <a:latin typeface="Verdana" panose="020B0604030504040204" pitchFamily="34" charset="0"/>
                <a:ea typeface="Verdana" panose="020B0604030504040204" pitchFamily="34" charset="0"/>
              </a:rPr>
              <a:t>διαπιστευμένοι</a:t>
            </a:r>
          </a:p>
          <a:p>
            <a:pPr marL="342900" lvl="0" indent="-342900" algn="just">
              <a:spcBef>
                <a:spcPct val="20000"/>
              </a:spcBef>
              <a:buFont typeface="Wingdings" panose="05000000000000000000" pitchFamily="2" charset="2"/>
              <a:buChar char="§"/>
              <a:defRPr/>
            </a:pPr>
            <a:endParaRPr lang="el-GR" u="sng"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r>
              <a:rPr lang="el-GR" b="1" dirty="0" smtClean="0">
                <a:solidFill>
                  <a:schemeClr val="accent6">
                    <a:lumMod val="50000"/>
                  </a:schemeClr>
                </a:solidFill>
                <a:latin typeface="Verdana" panose="020B0604030504040204" pitchFamily="34" charset="0"/>
                <a:ea typeface="Verdana" panose="020B0604030504040204" pitchFamily="34" charset="0"/>
              </a:rPr>
              <a:t>Διάρκεια</a:t>
            </a:r>
            <a:r>
              <a:rPr lang="el-GR"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Τα Σχέδια Κινητικότητας Μικρής Διάρκειας μπορούν να διαρκούν </a:t>
            </a:r>
            <a:r>
              <a:rPr lang="el-GR" b="1" dirty="0" smtClean="0">
                <a:solidFill>
                  <a:schemeClr val="accent6">
                    <a:lumMod val="75000"/>
                  </a:schemeClr>
                </a:solidFill>
                <a:latin typeface="Verdana" panose="020B0604030504040204" pitchFamily="34" charset="0"/>
                <a:ea typeface="Verdana" panose="020B0604030504040204" pitchFamily="34" charset="0"/>
              </a:rPr>
              <a:t>6 </a:t>
            </a:r>
            <a:r>
              <a:rPr lang="el-GR" b="1" dirty="0">
                <a:solidFill>
                  <a:schemeClr val="accent6">
                    <a:lumMod val="75000"/>
                  </a:schemeClr>
                </a:solidFill>
                <a:latin typeface="Verdana" panose="020B0604030504040204" pitchFamily="34" charset="0"/>
                <a:ea typeface="Verdana" panose="020B0604030504040204" pitchFamily="34" charset="0"/>
              </a:rPr>
              <a:t>– 18 </a:t>
            </a:r>
            <a:r>
              <a:rPr lang="el-GR" b="1" dirty="0" smtClean="0">
                <a:solidFill>
                  <a:schemeClr val="accent6">
                    <a:lumMod val="75000"/>
                  </a:schemeClr>
                </a:solidFill>
                <a:latin typeface="Verdana" panose="020B0604030504040204" pitchFamily="34" charset="0"/>
                <a:ea typeface="Verdana" panose="020B0604030504040204" pitchFamily="34" charset="0"/>
              </a:rPr>
              <a:t>μήνες</a:t>
            </a:r>
          </a:p>
          <a:p>
            <a:pPr lvl="0" algn="just">
              <a:spcBef>
                <a:spcPct val="20000"/>
              </a:spcBef>
              <a:defRPr/>
            </a:pPr>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r>
              <a:rPr lang="el-GR" b="1" dirty="0" smtClean="0">
                <a:solidFill>
                  <a:schemeClr val="accent6">
                    <a:lumMod val="50000"/>
                  </a:schemeClr>
                </a:solidFill>
                <a:latin typeface="Verdana" panose="020B0604030504040204" pitchFamily="34" charset="0"/>
                <a:ea typeface="Verdana" panose="020B0604030504040204" pitchFamily="34" charset="0"/>
              </a:rPr>
              <a:t>Αριθμός Κινητικοτήτων</a:t>
            </a:r>
            <a:r>
              <a:rPr lang="el-GR"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Π</a:t>
            </a:r>
            <a:r>
              <a:rPr lang="el-GR" kern="0" dirty="0" smtClean="0">
                <a:solidFill>
                  <a:schemeClr val="tx1">
                    <a:lumMod val="75000"/>
                    <a:lumOff val="25000"/>
                  </a:schemeClr>
                </a:solidFill>
                <a:latin typeface="Verdana" panose="020B0604030504040204" pitchFamily="34" charset="0"/>
                <a:ea typeface="Verdana" panose="020B0604030504040204" pitchFamily="34" charset="0"/>
              </a:rPr>
              <a:t>εριορισμένης εμβέλειας -&gt; επιτρέπουν </a:t>
            </a:r>
            <a:r>
              <a:rPr lang="el-GR" kern="0" dirty="0">
                <a:solidFill>
                  <a:schemeClr val="tx1">
                    <a:lumMod val="75000"/>
                    <a:lumOff val="25000"/>
                  </a:schemeClr>
                </a:solidFill>
                <a:latin typeface="Verdana" panose="020B0604030504040204" pitchFamily="34" charset="0"/>
                <a:ea typeface="Verdana" panose="020B0604030504040204" pitchFamily="34" charset="0"/>
              </a:rPr>
              <a:t>τη συμμετοχή</a:t>
            </a:r>
            <a:r>
              <a:rPr lang="en-GB" kern="0" dirty="0">
                <a:solidFill>
                  <a:schemeClr val="tx1">
                    <a:lumMod val="75000"/>
                    <a:lumOff val="25000"/>
                  </a:schemeClr>
                </a:solidFill>
                <a:latin typeface="Verdana" panose="020B0604030504040204" pitchFamily="34" charset="0"/>
                <a:ea typeface="Verdana" panose="020B0604030504040204" pitchFamily="34" charset="0"/>
              </a:rPr>
              <a:t> </a:t>
            </a:r>
            <a:r>
              <a:rPr lang="el-GR" kern="0" dirty="0">
                <a:solidFill>
                  <a:schemeClr val="tx1">
                    <a:lumMod val="75000"/>
                    <a:lumOff val="25000"/>
                  </a:schemeClr>
                </a:solidFill>
                <a:latin typeface="Verdana" panose="020B0604030504040204" pitchFamily="34" charset="0"/>
                <a:ea typeface="Verdana" panose="020B0604030504040204" pitchFamily="34" charset="0"/>
              </a:rPr>
              <a:t>σε κινητικότητες </a:t>
            </a:r>
            <a:r>
              <a:rPr lang="el-GR" kern="0" dirty="0" smtClean="0">
                <a:solidFill>
                  <a:schemeClr val="tx1">
                    <a:lumMod val="75000"/>
                    <a:lumOff val="25000"/>
                  </a:schemeClr>
                </a:solidFill>
                <a:latin typeface="Verdana" panose="020B0604030504040204" pitchFamily="34" charset="0"/>
                <a:ea typeface="Verdana" panose="020B0604030504040204" pitchFamily="34" charset="0"/>
              </a:rPr>
              <a:t>σε </a:t>
            </a:r>
            <a:r>
              <a:rPr lang="el-GR" b="1" kern="0" dirty="0" smtClean="0">
                <a:solidFill>
                  <a:schemeClr val="accent6">
                    <a:lumMod val="75000"/>
                  </a:schemeClr>
                </a:solidFill>
                <a:latin typeface="Verdana" panose="020B0604030504040204" pitchFamily="34" charset="0"/>
                <a:ea typeface="Verdana" panose="020B0604030504040204" pitchFamily="34" charset="0"/>
              </a:rPr>
              <a:t>30 άτομα</a:t>
            </a:r>
            <a:r>
              <a:rPr lang="el-GR" b="1" kern="0" dirty="0">
                <a:solidFill>
                  <a:schemeClr val="accent6">
                    <a:lumMod val="75000"/>
                  </a:schemeClr>
                </a:solidFill>
                <a:latin typeface="Verdana" panose="020B0604030504040204" pitchFamily="34" charset="0"/>
                <a:ea typeface="Verdana" panose="020B0604030504040204" pitchFamily="34" charset="0"/>
              </a:rPr>
              <a:t> κατ’ ανώτατο </a:t>
            </a:r>
            <a:r>
              <a:rPr lang="el-GR" b="1" kern="0" dirty="0" smtClean="0">
                <a:solidFill>
                  <a:schemeClr val="accent6">
                    <a:lumMod val="75000"/>
                  </a:schemeClr>
                </a:solidFill>
                <a:latin typeface="Verdana" panose="020B0604030504040204" pitchFamily="34" charset="0"/>
                <a:ea typeface="Verdana" panose="020B0604030504040204" pitchFamily="34" charset="0"/>
              </a:rPr>
              <a:t>όριο</a:t>
            </a:r>
          </a:p>
          <a:p>
            <a:pPr lvl="0" algn="just">
              <a:spcBef>
                <a:spcPct val="20000"/>
              </a:spcBef>
              <a:defRPr/>
            </a:pPr>
            <a:endParaRPr lang="el-GR" b="1" kern="0" dirty="0" smtClean="0">
              <a:solidFill>
                <a:schemeClr val="accent6">
                  <a:lumMod val="75000"/>
                </a:schemeClr>
              </a:solidFill>
              <a:latin typeface="Verdana" panose="020B0604030504040204" pitchFamily="34" charset="0"/>
              <a:ea typeface="Verdana" panose="020B0604030504040204" pitchFamily="34" charset="0"/>
            </a:endParaRPr>
          </a:p>
          <a:p>
            <a:pPr algn="just">
              <a:spcBef>
                <a:spcPct val="20000"/>
              </a:spcBef>
              <a:defRPr/>
            </a:pPr>
            <a:r>
              <a:rPr lang="el-GR" b="1" kern="0" dirty="0" smtClean="0">
                <a:solidFill>
                  <a:schemeClr val="accent6">
                    <a:lumMod val="50000"/>
                  </a:schemeClr>
                </a:solidFill>
                <a:latin typeface="Verdana" panose="020B0604030504040204" pitchFamily="34" charset="0"/>
                <a:ea typeface="Verdana" panose="020B0604030504040204" pitchFamily="34" charset="0"/>
              </a:rPr>
              <a:t>Υποβολή Αίτησης: </a:t>
            </a:r>
            <a:r>
              <a:rPr lang="el-GR" dirty="0" smtClean="0">
                <a:solidFill>
                  <a:schemeClr val="tx1">
                    <a:lumMod val="75000"/>
                    <a:lumOff val="25000"/>
                  </a:schemeClr>
                </a:solidFill>
                <a:latin typeface="Verdana" panose="020B0604030504040204" pitchFamily="34" charset="0"/>
                <a:ea typeface="Verdana" panose="020B0604030504040204" pitchFamily="34" charset="0"/>
              </a:rPr>
              <a:t>Αιτήσεις δικαιούνται να υποβάλλουν μόνο οργανισμοί που βρίσκονται σε Χώρες του Προγράμματος</a:t>
            </a: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defRPr/>
            </a:pPr>
            <a:r>
              <a:rPr lang="el-GR" sz="1600" b="1" dirty="0">
                <a:solidFill>
                  <a:srgbClr val="FF0000"/>
                </a:solidFill>
                <a:latin typeface="Verdana" panose="020B0604030504040204" pitchFamily="34" charset="0"/>
                <a:ea typeface="Verdana" panose="020B0604030504040204" pitchFamily="34" charset="0"/>
              </a:rPr>
              <a:t>ΠΡΟΣΟΧΗ! </a:t>
            </a:r>
            <a:r>
              <a:rPr lang="el-GR" sz="1600" b="1" dirty="0" smtClean="0">
                <a:solidFill>
                  <a:schemeClr val="accent6">
                    <a:lumMod val="75000"/>
                  </a:schemeClr>
                </a:solidFill>
                <a:latin typeface="Verdana" panose="020B0604030504040204" pitchFamily="34" charset="0"/>
                <a:ea typeface="Verdana" panose="020B0604030504040204" pitchFamily="34" charset="0"/>
              </a:rPr>
              <a:t>Ανά </a:t>
            </a:r>
            <a:r>
              <a:rPr lang="el-GR" sz="1600" b="1" dirty="0">
                <a:solidFill>
                  <a:schemeClr val="accent6">
                    <a:lumMod val="75000"/>
                  </a:schemeClr>
                </a:solidFill>
                <a:latin typeface="Verdana" panose="020B0604030504040204" pitchFamily="34" charset="0"/>
                <a:ea typeface="Verdana" panose="020B0604030504040204" pitchFamily="34" charset="0"/>
              </a:rPr>
              <a:t>περίοδο 5 συνεχόμενων ετών: </a:t>
            </a:r>
            <a:r>
              <a:rPr lang="el-GR" sz="1600" dirty="0">
                <a:solidFill>
                  <a:schemeClr val="tx1">
                    <a:lumMod val="75000"/>
                    <a:lumOff val="25000"/>
                  </a:schemeClr>
                </a:solidFill>
                <a:latin typeface="Verdana" panose="020B0604030504040204" pitchFamily="34" charset="0"/>
                <a:ea typeface="Verdana" panose="020B0604030504040204" pitchFamily="34" charset="0"/>
              </a:rPr>
              <a:t>Ένας οργανισμός </a:t>
            </a:r>
            <a:r>
              <a:rPr lang="el-GR" sz="1600" u="sng" dirty="0">
                <a:solidFill>
                  <a:schemeClr val="tx1">
                    <a:lumMod val="75000"/>
                    <a:lumOff val="25000"/>
                  </a:schemeClr>
                </a:solidFill>
                <a:latin typeface="Verdana" panose="020B0604030504040204" pitchFamily="34" charset="0"/>
                <a:ea typeface="Verdana" panose="020B0604030504040204" pitchFamily="34" charset="0"/>
              </a:rPr>
              <a:t>δεν μπορεί να επιχορηγηθεί με περισσότερα από 3 σχέδια</a:t>
            </a:r>
            <a:r>
              <a:rPr lang="el-GR" sz="1600" dirty="0">
                <a:solidFill>
                  <a:schemeClr val="tx1">
                    <a:lumMod val="75000"/>
                    <a:lumOff val="25000"/>
                  </a:schemeClr>
                </a:solidFill>
                <a:latin typeface="Verdana" panose="020B0604030504040204" pitchFamily="34" charset="0"/>
                <a:ea typeface="Verdana" panose="020B0604030504040204" pitchFamily="34" charset="0"/>
              </a:rPr>
              <a:t> Μικρής Διάρκειας ανά τομέα (εξαιρούνται επιχορηγήσεις που δόθηκαν κατά την προηγούμενη Προγραμματική περίοδο</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a:t>
            </a:r>
            <a:endParaRPr lang="el-GR" sz="1600" i="1" dirty="0">
              <a:solidFill>
                <a:schemeClr val="tx1">
                  <a:lumMod val="75000"/>
                  <a:lumOff val="25000"/>
                </a:schemeClr>
              </a:solidFill>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3925539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60190"/>
            <a:ext cx="8595101"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Είδη Κινητικοτήτων 1/2</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896719" y="728540"/>
            <a:ext cx="10593363" cy="4985980"/>
          </a:xfrm>
          <a:prstGeom prst="rect">
            <a:avLst/>
          </a:prstGeom>
        </p:spPr>
        <p:txBody>
          <a:bodyPr wrap="square">
            <a:spAutoFit/>
          </a:bodyPr>
          <a:lstStyle/>
          <a:p>
            <a:pPr lvl="0">
              <a:lnSpc>
                <a:spcPct val="150000"/>
              </a:lnSpc>
              <a:defRP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Εξερχόμενες:</a:t>
            </a: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Αφορά τους περισσότερους τύπους διαθέσιμων δραστηριοτήτων</a:t>
            </a: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Ο </a:t>
            </a:r>
            <a:r>
              <a:rPr lang="el-GR" dirty="0" smtClean="0">
                <a:solidFill>
                  <a:schemeClr val="tx1">
                    <a:lumMod val="75000"/>
                    <a:lumOff val="25000"/>
                  </a:schemeClr>
                </a:solidFill>
                <a:latin typeface="Verdana" panose="020B0604030504040204" pitchFamily="34" charset="0"/>
                <a:ea typeface="Verdana" panose="020B0604030504040204" pitchFamily="34" charset="0"/>
              </a:rPr>
              <a:t>εγκεκριμένος οργανισμός </a:t>
            </a:r>
            <a:r>
              <a:rPr lang="el-GR" dirty="0">
                <a:solidFill>
                  <a:schemeClr val="tx1">
                    <a:lumMod val="75000"/>
                    <a:lumOff val="25000"/>
                  </a:schemeClr>
                </a:solidFill>
                <a:latin typeface="Verdana" panose="020B0604030504040204" pitchFamily="34" charset="0"/>
                <a:ea typeface="Verdana" panose="020B0604030504040204" pitchFamily="34" charset="0"/>
              </a:rPr>
              <a:t>λειτουργεί ως οργανισμός αποστολής: επιλέγει συμμετέχοντες και τους στέλνει σε έναν οργανισμό υποδοχής στο εξωτερικό</a:t>
            </a:r>
          </a:p>
          <a:p>
            <a:pPr lvl="0">
              <a:lnSpc>
                <a:spcPct val="150000"/>
              </a:lnSpc>
              <a:defRPr/>
            </a:pP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lvl="0">
              <a:lnSpc>
                <a:spcPct val="150000"/>
              </a:lnSpc>
              <a:defRP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Εισερχόμενες:</a:t>
            </a: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Αφορά ειδικούς τύπους δραστηριοτήτων</a:t>
            </a: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Ο </a:t>
            </a:r>
            <a:r>
              <a:rPr lang="el-GR" dirty="0" smtClean="0">
                <a:solidFill>
                  <a:schemeClr val="tx1">
                    <a:lumMod val="75000"/>
                    <a:lumOff val="25000"/>
                  </a:schemeClr>
                </a:solidFill>
                <a:latin typeface="Verdana" panose="020B0604030504040204" pitchFamily="34" charset="0"/>
                <a:ea typeface="Verdana" panose="020B0604030504040204" pitchFamily="34" charset="0"/>
              </a:rPr>
              <a:t>εγκεκριμένος οργανισμός λειτουργεί </a:t>
            </a:r>
            <a:r>
              <a:rPr lang="el-GR" dirty="0">
                <a:solidFill>
                  <a:schemeClr val="tx1">
                    <a:lumMod val="75000"/>
                    <a:lumOff val="25000"/>
                  </a:schemeClr>
                </a:solidFill>
                <a:latin typeface="Verdana" panose="020B0604030504040204" pitchFamily="34" charset="0"/>
                <a:ea typeface="Verdana" panose="020B0604030504040204" pitchFamily="34" charset="0"/>
              </a:rPr>
              <a:t>ως οργανισμός υποδοχής </a:t>
            </a: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Σκοπός τους δεν είναι να δημιουργηθεί μία αμφίδρομη ανταλλαγή επισκέψεων, αλλά να αξιοποιήσει ο </a:t>
            </a:r>
            <a:r>
              <a:rPr lang="el-GR" dirty="0" smtClean="0">
                <a:solidFill>
                  <a:schemeClr val="tx1">
                    <a:lumMod val="75000"/>
                    <a:lumOff val="25000"/>
                  </a:schemeClr>
                </a:solidFill>
                <a:latin typeface="Verdana" panose="020B0604030504040204" pitchFamily="34" charset="0"/>
                <a:ea typeface="Verdana" panose="020B0604030504040204" pitchFamily="34" charset="0"/>
              </a:rPr>
              <a:t>εγκεκριμένος οργανισμός </a:t>
            </a:r>
            <a:r>
              <a:rPr lang="el-GR" dirty="0">
                <a:solidFill>
                  <a:schemeClr val="tx1">
                    <a:lumMod val="75000"/>
                    <a:lumOff val="25000"/>
                  </a:schemeClr>
                </a:solidFill>
                <a:latin typeface="Verdana" panose="020B0604030504040204" pitchFamily="34" charset="0"/>
                <a:ea typeface="Verdana" panose="020B0604030504040204" pitchFamily="34" charset="0"/>
              </a:rPr>
              <a:t>την εισερχόμενη κινητικότητα για σκοπούς ανάπτυξης και διεθνοποίησής του</a:t>
            </a:r>
            <a:endParaRPr lang="en-GB" dirty="0">
              <a:solidFill>
                <a:schemeClr val="tx1">
                  <a:lumMod val="75000"/>
                  <a:lumOff val="25000"/>
                </a:schemeClr>
              </a:solidFill>
              <a:latin typeface="Verdana" panose="020B0604030504040204" pitchFamily="34" charset="0"/>
              <a:ea typeface="Verdana" panose="020B0604030504040204" pitchFamily="34" charset="0"/>
            </a:endParaRPr>
          </a:p>
          <a:p>
            <a:pPr marL="357188" lvl="0" indent="-357188">
              <a:lnSpc>
                <a:spcPct val="150000"/>
              </a:lnSpc>
              <a:defRPr/>
            </a:pPr>
            <a:endParaRPr lang="el-GR" sz="1400" i="1" dirty="0">
              <a:solidFill>
                <a:srgbClr val="FF0000"/>
              </a:solidFill>
              <a:latin typeface="Verdana" panose="020B0604030504040204" pitchFamily="34" charset="0"/>
              <a:ea typeface="Verdana" panose="020B0604030504040204" pitchFamily="34" charset="0"/>
            </a:endParaRPr>
          </a:p>
        </p:txBody>
      </p:sp>
      <p:sp>
        <p:nvSpPr>
          <p:cNvPr id="4" name="Rectangle 3"/>
          <p:cNvSpPr/>
          <p:nvPr/>
        </p:nvSpPr>
        <p:spPr>
          <a:xfrm>
            <a:off x="1027347" y="5714520"/>
            <a:ext cx="10014857" cy="738664"/>
          </a:xfrm>
          <a:prstGeom prst="rect">
            <a:avLst/>
          </a:prstGeom>
        </p:spPr>
        <p:txBody>
          <a:bodyPr wrap="square">
            <a:spAutoFit/>
          </a:bodyPr>
          <a:lstStyle/>
          <a:p>
            <a:pPr>
              <a:lnSpc>
                <a:spcPct val="150000"/>
              </a:lnSpc>
              <a:defRPr/>
            </a:pPr>
            <a:r>
              <a:rPr lang="en-US" sz="1400" i="1" dirty="0" smtClean="0">
                <a:solidFill>
                  <a:schemeClr val="tx1">
                    <a:lumMod val="75000"/>
                    <a:lumOff val="25000"/>
                  </a:schemeClr>
                </a:solidFill>
                <a:latin typeface="Verdana" panose="020B0604030504040204" pitchFamily="34" charset="0"/>
                <a:ea typeface="Verdana" panose="020B0604030504040204" pitchFamily="34" charset="0"/>
              </a:rPr>
              <a:t>!</a:t>
            </a:r>
            <a:r>
              <a:rPr lang="el-GR" sz="1400" i="1" dirty="0" smtClean="0">
                <a:solidFill>
                  <a:schemeClr val="tx1">
                    <a:lumMod val="75000"/>
                    <a:lumOff val="25000"/>
                  </a:schemeClr>
                </a:solidFill>
                <a:latin typeface="Verdana" panose="020B0604030504040204" pitchFamily="34" charset="0"/>
                <a:ea typeface="Verdana" panose="020B0604030504040204" pitchFamily="34" charset="0"/>
              </a:rPr>
              <a:t>Όλες </a:t>
            </a:r>
            <a:r>
              <a:rPr lang="el-GR" sz="1400" i="1" dirty="0">
                <a:solidFill>
                  <a:schemeClr val="tx1">
                    <a:lumMod val="75000"/>
                    <a:lumOff val="25000"/>
                  </a:schemeClr>
                </a:solidFill>
                <a:latin typeface="Verdana" panose="020B0604030504040204" pitchFamily="34" charset="0"/>
                <a:ea typeface="Verdana" panose="020B0604030504040204" pitchFamily="34" charset="0"/>
              </a:rPr>
              <a:t>οι δραστηριότητες που υλοποιούνται θα πρέπει να ακολουθούν συγκεκριμένα πρότυπα ποιότητας</a:t>
            </a:r>
            <a:r>
              <a:rPr lang="en-GB" sz="1400" i="1" dirty="0">
                <a:solidFill>
                  <a:schemeClr val="tx1">
                    <a:lumMod val="75000"/>
                    <a:lumOff val="25000"/>
                  </a:schemeClr>
                </a:solidFill>
                <a:latin typeface="Verdana" panose="020B0604030504040204" pitchFamily="34" charset="0"/>
                <a:ea typeface="Verdana" panose="020B0604030504040204" pitchFamily="34" charset="0"/>
              </a:rPr>
              <a:t>: </a:t>
            </a:r>
            <a:endParaRPr lang="el-GR" sz="1400" i="1" dirty="0">
              <a:solidFill>
                <a:schemeClr val="tx1">
                  <a:lumMod val="75000"/>
                  <a:lumOff val="25000"/>
                </a:schemeClr>
              </a:solidFill>
              <a:latin typeface="Verdana" panose="020B0604030504040204" pitchFamily="34" charset="0"/>
              <a:ea typeface="Verdana" panose="020B0604030504040204" pitchFamily="34" charset="0"/>
            </a:endParaRPr>
          </a:p>
          <a:p>
            <a:pPr marL="357188" lvl="0" indent="-357188">
              <a:lnSpc>
                <a:spcPct val="150000"/>
              </a:lnSpc>
              <a:defRPr/>
            </a:pPr>
            <a:r>
              <a:rPr lang="en-GB" sz="1400" dirty="0">
                <a:solidFill>
                  <a:prstClr val="black"/>
                </a:solidFill>
                <a:latin typeface="Verdana" panose="020B0604030504040204" pitchFamily="34" charset="0"/>
                <a:ea typeface="Verdana" panose="020B0604030504040204" pitchFamily="34" charset="0"/>
                <a:hlinkClick r:id="rId3"/>
              </a:rPr>
              <a:t>Erasmus quality standards</a:t>
            </a:r>
            <a:endParaRPr lang="en-GB" sz="1400" dirty="0">
              <a:solidFill>
                <a:prstClr val="black"/>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16979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0"/>
            <a:ext cx="8595101"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Είδη Κινητικοτήτων 2/2</a:t>
            </a:r>
            <a:endParaRPr lang="en-GB" sz="2800" b="1" dirty="0">
              <a:solidFill>
                <a:schemeClr val="bg1"/>
              </a:solidFill>
              <a:latin typeface="Verdana" panose="020B0604030504040204" pitchFamily="34" charset="0"/>
              <a:ea typeface="Verdana" panose="020B0604030504040204" pitchFamily="34" charset="0"/>
            </a:endParaRPr>
          </a:p>
        </p:txBody>
      </p:sp>
      <p:sp>
        <p:nvSpPr>
          <p:cNvPr id="4" name="Content Placeholder 2"/>
          <p:cNvSpPr txBox="1">
            <a:spLocks/>
          </p:cNvSpPr>
          <p:nvPr/>
        </p:nvSpPr>
        <p:spPr>
          <a:xfrm>
            <a:off x="1447800" y="1009650"/>
            <a:ext cx="9258299" cy="58483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l-GR" sz="1800" dirty="0" smtClean="0">
              <a:solidFill>
                <a:sysClr val="windowText" lastClr="000000"/>
              </a:solidFill>
            </a:endParaRPr>
          </a:p>
          <a:p>
            <a:pPr marL="0" indent="0">
              <a:buNone/>
              <a:defRPr/>
            </a:pPr>
            <a:endParaRPr lang="el-GR" sz="3600" dirty="0">
              <a:solidFill>
                <a:sysClr val="windowText" lastClr="000000"/>
              </a:solidFill>
            </a:endParaRPr>
          </a:p>
          <a:p>
            <a:pPr marL="0" indent="0">
              <a:buNone/>
              <a:defRPr/>
            </a:pPr>
            <a:endParaRPr lang="el-GR" sz="1500" b="1" dirty="0">
              <a:solidFill>
                <a:srgbClr val="FF0000"/>
              </a:solidFill>
            </a:endParaRPr>
          </a:p>
          <a:p>
            <a:pPr marL="357188" indent="-357188">
              <a:buNone/>
              <a:defRPr/>
            </a:pPr>
            <a:endParaRPr lang="el-GR" sz="2900" dirty="0" smtClean="0">
              <a:solidFill>
                <a:srgbClr val="FF0000"/>
              </a:solidFill>
            </a:endParaRPr>
          </a:p>
          <a:p>
            <a:pPr marL="357188" indent="-357188">
              <a:buNone/>
              <a:defRPr/>
            </a:pPr>
            <a:endParaRPr lang="el-GR" sz="2900" dirty="0">
              <a:solidFill>
                <a:srgbClr val="FF0000"/>
              </a:solidFill>
            </a:endParaRPr>
          </a:p>
          <a:p>
            <a:pPr marL="0" indent="0">
              <a:buNone/>
            </a:pPr>
            <a:endParaRPr lang="el-GR" sz="1700" i="1" dirty="0" smtClean="0"/>
          </a:p>
          <a:p>
            <a:pPr marL="0" indent="0">
              <a:buNone/>
            </a:pPr>
            <a:endParaRPr lang="el-GR" sz="1700" i="1" dirty="0"/>
          </a:p>
          <a:p>
            <a:pPr marL="0" indent="0">
              <a:buNone/>
            </a:pPr>
            <a:endParaRPr lang="el-GR" sz="1700" i="1" dirty="0" smtClean="0"/>
          </a:p>
          <a:p>
            <a:pPr marL="0" indent="0">
              <a:buNone/>
            </a:pPr>
            <a:endParaRPr lang="el-GR" sz="1700" i="1" dirty="0" smtClean="0"/>
          </a:p>
          <a:p>
            <a:pPr marL="0" indent="0">
              <a:buNone/>
            </a:pPr>
            <a:endParaRPr lang="el-GR" sz="1400" i="1" dirty="0"/>
          </a:p>
          <a:p>
            <a:pPr marL="0" indent="0" algn="ctr">
              <a:spcBef>
                <a:spcPts val="0"/>
              </a:spcBef>
              <a:buNone/>
            </a:pPr>
            <a:endParaRPr lang="el-GR" sz="1600" i="1" dirty="0" smtClean="0">
              <a:latin typeface="Century Gothic" panose="020B0502020202020204" pitchFamily="34" charset="0"/>
            </a:endParaRPr>
          </a:p>
          <a:p>
            <a:pPr marL="0" indent="0" algn="ctr">
              <a:spcBef>
                <a:spcPts val="0"/>
              </a:spcBef>
              <a:buNone/>
            </a:pPr>
            <a:r>
              <a:rPr lang="el-GR" sz="1600" i="1" dirty="0" smtClean="0">
                <a:solidFill>
                  <a:schemeClr val="tx1">
                    <a:lumMod val="75000"/>
                    <a:lumOff val="25000"/>
                  </a:schemeClr>
                </a:solidFill>
                <a:latin typeface="Verdana" panose="020B0604030504040204" pitchFamily="34" charset="0"/>
                <a:ea typeface="Verdana" panose="020B0604030504040204" pitchFamily="34" charset="0"/>
              </a:rPr>
              <a:t>! Η ελάχιστη και μέγιστη διάρκεια του φυσικού τμήματος της μεικτής κινητικότητας </a:t>
            </a:r>
          </a:p>
          <a:p>
            <a:pPr marL="88900" indent="-88900" algn="ctr">
              <a:spcBef>
                <a:spcPts val="0"/>
              </a:spcBef>
              <a:buNone/>
            </a:pPr>
            <a:r>
              <a:rPr lang="el-GR" sz="1600" i="1" dirty="0" smtClean="0">
                <a:solidFill>
                  <a:schemeClr val="tx1">
                    <a:lumMod val="75000"/>
                    <a:lumOff val="25000"/>
                  </a:schemeClr>
                </a:solidFill>
                <a:latin typeface="Verdana" panose="020B0604030504040204" pitchFamily="34" charset="0"/>
                <a:ea typeface="Verdana" panose="020B0604030504040204" pitchFamily="34" charset="0"/>
              </a:rPr>
              <a:t>  πρέπει να συμβαδίζει με την ελάχιστη και μέγιστη διάρκεια των κινητικοτήτων, όπως αυτή ορίζεται στον Οδηγό του Προγράμματος για κάθε ξεχωριστό τύπο δραστηριότητας</a:t>
            </a:r>
            <a:endParaRPr kumimoji="0" lang="en-GB" sz="1600" b="0" i="1" u="none" strike="noStrike" kern="1200" cap="none" spc="0" normalizeH="0" baseline="0" noProof="0" dirty="0" smtClean="0">
              <a:ln>
                <a:noFill/>
              </a:ln>
              <a:solidFill>
                <a:schemeClr val="tx1">
                  <a:lumMod val="75000"/>
                  <a:lumOff val="25000"/>
                </a:schemeClr>
              </a:solidFill>
              <a:effectLst/>
              <a:uLnTx/>
              <a:uFillTx/>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600" b="0"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a:ln>
                <a:noFill/>
              </a:ln>
              <a:solidFill>
                <a:sysClr val="windowText" lastClr="000000"/>
              </a:solidFill>
              <a:effectLst/>
              <a:uLnTx/>
              <a:uFillTx/>
              <a:latin typeface="Verdana" panose="020B0604030504040204" pitchFamily="34" charset="0"/>
              <a:ea typeface="Verdana" panose="020B0604030504040204" pitchFamily="34" charset="0"/>
            </a:endParaRPr>
          </a:p>
        </p:txBody>
      </p:sp>
      <p:graphicFrame>
        <p:nvGraphicFramePr>
          <p:cNvPr id="5" name="Diagram 4"/>
          <p:cNvGraphicFramePr/>
          <p:nvPr>
            <p:extLst>
              <p:ext uri="{D42A27DB-BD31-4B8C-83A1-F6EECF244321}">
                <p14:modId xmlns:p14="http://schemas.microsoft.com/office/powerpoint/2010/main" val="2073255171"/>
              </p:ext>
            </p:extLst>
          </p:nvPr>
        </p:nvGraphicFramePr>
        <p:xfrm>
          <a:off x="2659807" y="1245518"/>
          <a:ext cx="6192688" cy="34297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700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44778" y="94166"/>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Επιλέξιμοι Οργανισμοί</a:t>
            </a:r>
            <a:endParaRPr lang="en-GB" sz="2800" dirty="0">
              <a:solidFill>
                <a:schemeClr val="bg1"/>
              </a:solidFill>
              <a:latin typeface="Verdana" panose="020B0604030504040204" pitchFamily="34" charset="0"/>
              <a:ea typeface="Verdana" panose="020B0604030504040204" pitchFamily="34" charset="0"/>
            </a:endParaRPr>
          </a:p>
        </p:txBody>
      </p:sp>
      <p:sp>
        <p:nvSpPr>
          <p:cNvPr id="9" name="Content Placeholder 2"/>
          <p:cNvSpPr txBox="1">
            <a:spLocks/>
          </p:cNvSpPr>
          <p:nvPr/>
        </p:nvSpPr>
        <p:spPr>
          <a:xfrm>
            <a:off x="446314" y="872745"/>
            <a:ext cx="10700657" cy="1990198"/>
          </a:xfrm>
          <a:prstGeom prst="rect">
            <a:avLst/>
          </a:prstGeom>
          <a:ln>
            <a:noFill/>
          </a:ln>
        </p:spPr>
        <p:txBody>
          <a:bodyPr/>
          <a:lstStyle/>
          <a:p>
            <a:pPr marL="285750" indent="-285750" algn="just">
              <a:lnSpc>
                <a:spcPct val="150000"/>
              </a:lnSpc>
              <a:buFont typeface="Arial" panose="020B0604020202020204" pitchFamily="34" charset="0"/>
              <a:buChar char="•"/>
              <a:defRP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Οργανισμοί </a:t>
            </a:r>
            <a:r>
              <a:rPr lang="el-GR" b="1" dirty="0">
                <a:solidFill>
                  <a:schemeClr val="tx1">
                    <a:lumMod val="75000"/>
                    <a:lumOff val="25000"/>
                  </a:schemeClr>
                </a:solidFill>
                <a:latin typeface="Verdana" panose="020B0604030504040204" pitchFamily="34" charset="0"/>
                <a:ea typeface="Verdana" panose="020B0604030504040204" pitchFamily="34" charset="0"/>
              </a:rPr>
              <a:t>και όχι άτομα </a:t>
            </a:r>
            <a:r>
              <a:rPr lang="el-GR" dirty="0">
                <a:solidFill>
                  <a:schemeClr val="tx1">
                    <a:lumMod val="75000"/>
                    <a:lumOff val="25000"/>
                  </a:schemeClr>
                </a:solidFill>
                <a:latin typeface="Verdana" panose="020B0604030504040204" pitchFamily="34" charset="0"/>
                <a:ea typeface="Verdana" panose="020B0604030504040204" pitchFamily="34" charset="0"/>
              </a:rPr>
              <a:t>που ανήκουν στους τομείς της </a:t>
            </a:r>
            <a:r>
              <a:rPr lang="el-GR" b="1" dirty="0" smtClean="0">
                <a:solidFill>
                  <a:schemeClr val="tx1">
                    <a:lumMod val="75000"/>
                    <a:lumOff val="25000"/>
                  </a:schemeClr>
                </a:solidFill>
                <a:latin typeface="Verdana" panose="020B0604030504040204" pitchFamily="34" charset="0"/>
                <a:ea typeface="Verdana" panose="020B0604030504040204" pitchFamily="34" charset="0"/>
              </a:rPr>
              <a:t>Επαγγελματικής </a:t>
            </a:r>
            <a:r>
              <a:rPr lang="el-GR" b="1" dirty="0">
                <a:solidFill>
                  <a:schemeClr val="tx1">
                    <a:lumMod val="75000"/>
                    <a:lumOff val="25000"/>
                  </a:schemeClr>
                </a:solidFill>
                <a:latin typeface="Verdana" panose="020B0604030504040204" pitchFamily="34" charset="0"/>
                <a:ea typeface="Verdana" panose="020B0604030504040204" pitchFamily="34" charset="0"/>
              </a:rPr>
              <a:t>Εκπαίδευσης και Κατάρτισης (ΕΕΚ) </a:t>
            </a:r>
            <a:r>
              <a:rPr lang="el-GR" dirty="0">
                <a:solidFill>
                  <a:schemeClr val="tx1">
                    <a:lumMod val="75000"/>
                    <a:lumOff val="25000"/>
                  </a:schemeClr>
                </a:solidFill>
                <a:latin typeface="Verdana" panose="020B0604030504040204" pitchFamily="34" charset="0"/>
                <a:ea typeface="Verdana" panose="020B0604030504040204" pitchFamily="34" charset="0"/>
              </a:rPr>
              <a:t>και δραστηριοποιούνται σε κάποια από τις Χώρες του Προγράμματος, π.χ</a:t>
            </a:r>
            <a:r>
              <a:rPr lang="el-GR" dirty="0" smtClean="0">
                <a:solidFill>
                  <a:schemeClr val="tx1">
                    <a:lumMod val="75000"/>
                    <a:lumOff val="25000"/>
                  </a:schemeClr>
                </a:solidFill>
                <a:latin typeface="Verdana" panose="020B0604030504040204" pitchFamily="34" charset="0"/>
                <a:ea typeface="Verdana" panose="020B0604030504040204" pitchFamily="34" charset="0"/>
              </a:rPr>
              <a:t>.: </a:t>
            </a:r>
          </a:p>
          <a:p>
            <a:pPr marL="285750" indent="-285750" algn="just">
              <a:lnSpc>
                <a:spcPct val="150000"/>
              </a:lnSpc>
              <a:buFont typeface="Courier New" panose="02070309020205020404" pitchFamily="49" charset="0"/>
              <a:buChar char="o"/>
              <a:defRPr/>
            </a:pPr>
            <a:r>
              <a:rPr lang="el-GR" sz="1600" dirty="0" smtClean="0">
                <a:solidFill>
                  <a:schemeClr val="tx1">
                    <a:lumMod val="75000"/>
                    <a:lumOff val="25000"/>
                  </a:schemeClr>
                </a:solidFill>
                <a:latin typeface="Verdana" panose="020B0604030504040204" pitchFamily="34" charset="0"/>
                <a:ea typeface="Verdana" panose="020B0604030504040204" pitchFamily="34" charset="0"/>
              </a:rPr>
              <a:t>ΤΕΣΕΚ </a:t>
            </a:r>
            <a:r>
              <a:rPr lang="el-GR" sz="1600" dirty="0">
                <a:solidFill>
                  <a:schemeClr val="tx1">
                    <a:lumMod val="75000"/>
                    <a:lumOff val="25000"/>
                  </a:schemeClr>
                </a:solidFill>
                <a:latin typeface="Verdana" panose="020B0604030504040204" pitchFamily="34" charset="0"/>
                <a:ea typeface="Verdana" panose="020B0604030504040204" pitchFamily="34" charset="0"/>
              </a:rPr>
              <a:t>του ΥΠΠΑΝ, </a:t>
            </a:r>
            <a:endParaRPr lang="el-GR" sz="1600" dirty="0" smtClean="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lnSpc>
                <a:spcPct val="150000"/>
              </a:lnSpc>
              <a:buFont typeface="Courier New" panose="02070309020205020404" pitchFamily="49" charset="0"/>
              <a:buChar char="o"/>
              <a:defRPr/>
            </a:pPr>
            <a:r>
              <a:rPr lang="el-GR" sz="1600" dirty="0" smtClean="0">
                <a:solidFill>
                  <a:schemeClr val="tx1">
                    <a:lumMod val="75000"/>
                    <a:lumOff val="25000"/>
                  </a:schemeClr>
                </a:solidFill>
                <a:latin typeface="Verdana" panose="020B0604030504040204" pitchFamily="34" charset="0"/>
                <a:ea typeface="Verdana" panose="020B0604030504040204" pitchFamily="34" charset="0"/>
              </a:rPr>
              <a:t>Τριτοβάθμιες </a:t>
            </a:r>
            <a:r>
              <a:rPr lang="el-GR" sz="1600" dirty="0">
                <a:solidFill>
                  <a:schemeClr val="tx1">
                    <a:lumMod val="75000"/>
                    <a:lumOff val="25000"/>
                  </a:schemeClr>
                </a:solidFill>
                <a:latin typeface="Verdana" panose="020B0604030504040204" pitchFamily="34" charset="0"/>
                <a:ea typeface="Verdana" panose="020B0604030504040204" pitchFamily="34" charset="0"/>
              </a:rPr>
              <a:t>Επαγγελματικές Σχολές</a:t>
            </a:r>
            <a:r>
              <a:rPr lang="en-US"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dirty="0">
                <a:solidFill>
                  <a:schemeClr val="tx1">
                    <a:lumMod val="75000"/>
                    <a:lumOff val="25000"/>
                  </a:schemeClr>
                </a:solidFill>
                <a:latin typeface="Verdana" panose="020B0604030504040204" pitchFamily="34" charset="0"/>
                <a:ea typeface="Verdana" panose="020B0604030504040204" pitchFamily="34" charset="0"/>
              </a:rPr>
              <a:t>μέχρι επίπεδο</a:t>
            </a:r>
            <a:r>
              <a:rPr lang="en-US" sz="1600" dirty="0">
                <a:solidFill>
                  <a:schemeClr val="tx1">
                    <a:lumMod val="75000"/>
                    <a:lumOff val="25000"/>
                  </a:schemeClr>
                </a:solidFill>
                <a:latin typeface="Verdana" panose="020B0604030504040204" pitchFamily="34" charset="0"/>
                <a:ea typeface="Verdana" panose="020B0604030504040204" pitchFamily="34" charset="0"/>
              </a:rPr>
              <a:t> NQF 5)</a:t>
            </a:r>
            <a:r>
              <a:rPr lang="el-GR" sz="1600" dirty="0">
                <a:solidFill>
                  <a:schemeClr val="tx1">
                    <a:lumMod val="75000"/>
                    <a:lumOff val="25000"/>
                  </a:schemeClr>
                </a:solidFill>
                <a:latin typeface="Verdana" panose="020B0604030504040204" pitchFamily="34" charset="0"/>
                <a:ea typeface="Verdana" panose="020B0604030504040204" pitchFamily="34" charset="0"/>
              </a:rPr>
              <a:t>, </a:t>
            </a:r>
            <a:endParaRPr lang="el-GR" sz="1600" dirty="0" smtClean="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lnSpc>
                <a:spcPct val="150000"/>
              </a:lnSpc>
              <a:buFont typeface="Courier New" panose="02070309020205020404" pitchFamily="49" charset="0"/>
              <a:buChar char="o"/>
              <a:defRPr/>
            </a:pPr>
            <a:r>
              <a:rPr lang="el-GR" sz="1600" dirty="0" smtClean="0">
                <a:solidFill>
                  <a:schemeClr val="tx1">
                    <a:lumMod val="75000"/>
                    <a:lumOff val="25000"/>
                  </a:schemeClr>
                </a:solidFill>
                <a:latin typeface="Verdana" panose="020B0604030504040204" pitchFamily="34" charset="0"/>
                <a:ea typeface="Verdana" panose="020B0604030504040204" pitchFamily="34" charset="0"/>
              </a:rPr>
              <a:t>Οργανισμοί/κέντρα </a:t>
            </a:r>
            <a:r>
              <a:rPr lang="el-GR" sz="1600" dirty="0">
                <a:solidFill>
                  <a:schemeClr val="tx1">
                    <a:lumMod val="75000"/>
                    <a:lumOff val="25000"/>
                  </a:schemeClr>
                </a:solidFill>
                <a:latin typeface="Verdana" panose="020B0604030504040204" pitchFamily="34" charset="0"/>
                <a:ea typeface="Verdana" panose="020B0604030504040204" pitchFamily="34" charset="0"/>
              </a:rPr>
              <a:t>αρχικής επαγγελματικής κατάρτισης (</a:t>
            </a:r>
            <a:r>
              <a:rPr lang="en-US" sz="1600" dirty="0" err="1">
                <a:solidFill>
                  <a:schemeClr val="tx1">
                    <a:lumMod val="75000"/>
                    <a:lumOff val="25000"/>
                  </a:schemeClr>
                </a:solidFill>
                <a:latin typeface="Verdana" panose="020B0604030504040204" pitchFamily="34" charset="0"/>
                <a:ea typeface="Verdana" panose="020B0604030504040204" pitchFamily="34" charset="0"/>
              </a:rPr>
              <a:t>iVET</a:t>
            </a:r>
            <a:r>
              <a:rPr lang="en-US"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dirty="0">
                <a:solidFill>
                  <a:schemeClr val="tx1">
                    <a:lumMod val="75000"/>
                    <a:lumOff val="25000"/>
                  </a:schemeClr>
                </a:solidFill>
                <a:latin typeface="Verdana" panose="020B0604030504040204" pitchFamily="34" charset="0"/>
                <a:ea typeface="Verdana" panose="020B0604030504040204" pitchFamily="34" charset="0"/>
              </a:rPr>
              <a:t>ή συνεχούς επαγγελματικής εκπαίδευσης και Κατάρτισης (</a:t>
            </a:r>
            <a:r>
              <a:rPr lang="en-US" sz="1600" dirty="0">
                <a:solidFill>
                  <a:schemeClr val="tx1">
                    <a:lumMod val="75000"/>
                    <a:lumOff val="25000"/>
                  </a:schemeClr>
                </a:solidFill>
                <a:latin typeface="Verdana" panose="020B0604030504040204" pitchFamily="34" charset="0"/>
                <a:ea typeface="Verdana" panose="020B0604030504040204" pitchFamily="34" charset="0"/>
              </a:rPr>
              <a:t>CVET)</a:t>
            </a:r>
            <a:r>
              <a:rPr lang="el-GR" sz="1600" dirty="0">
                <a:solidFill>
                  <a:schemeClr val="tx1">
                    <a:lumMod val="75000"/>
                    <a:lumOff val="25000"/>
                  </a:schemeClr>
                </a:solidFill>
                <a:latin typeface="Verdana" panose="020B0604030504040204" pitchFamily="34" charset="0"/>
                <a:ea typeface="Verdana" panose="020B0604030504040204" pitchFamily="34" charset="0"/>
              </a:rPr>
              <a:t>, </a:t>
            </a:r>
            <a:endParaRPr lang="el-GR" sz="1600" dirty="0" smtClean="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lnSpc>
                <a:spcPct val="150000"/>
              </a:lnSpc>
              <a:buFont typeface="Courier New" panose="02070309020205020404" pitchFamily="49" charset="0"/>
              <a:buChar char="o"/>
              <a:defRPr/>
            </a:pPr>
            <a:r>
              <a:rPr lang="el-GR" sz="1600" dirty="0" smtClean="0">
                <a:solidFill>
                  <a:schemeClr val="tx1">
                    <a:lumMod val="75000"/>
                    <a:lumOff val="25000"/>
                  </a:schemeClr>
                </a:solidFill>
                <a:latin typeface="Verdana" panose="020B0604030504040204" pitchFamily="34" charset="0"/>
                <a:ea typeface="Verdana" panose="020B0604030504040204" pitchFamily="34" charset="0"/>
              </a:rPr>
              <a:t>Τοπικοί/εθνικοί </a:t>
            </a:r>
            <a:r>
              <a:rPr lang="el-GR" sz="1600" dirty="0">
                <a:solidFill>
                  <a:schemeClr val="tx1">
                    <a:lumMod val="75000"/>
                    <a:lumOff val="25000"/>
                  </a:schemeClr>
                </a:solidFill>
                <a:latin typeface="Verdana" panose="020B0604030504040204" pitchFamily="34" charset="0"/>
                <a:ea typeface="Verdana" panose="020B0604030504040204" pitchFamily="34" charset="0"/>
              </a:rPr>
              <a:t>φορείς ΕΕΚ</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endParaRPr lang="el-GR"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Αναλυτικός</a:t>
            </a:r>
            <a:r>
              <a:rPr lang="el-GR" dirty="0">
                <a:latin typeface="Verdana" panose="020B0604030504040204" pitchFamily="34" charset="0"/>
                <a:ea typeface="Verdana" panose="020B0604030504040204" pitchFamily="34" charset="0"/>
              </a:rPr>
              <a:t> </a:t>
            </a:r>
            <a:r>
              <a:rPr lang="el-GR" dirty="0">
                <a:latin typeface="Verdana" panose="020B0604030504040204" pitchFamily="34" charset="0"/>
                <a:ea typeface="Verdana" panose="020B0604030504040204" pitchFamily="34" charset="0"/>
                <a:hlinkClick r:id="rId3"/>
              </a:rPr>
              <a:t>κατάλογος επιλέξιμων οργανισμών </a:t>
            </a:r>
            <a:r>
              <a:rPr lang="el-GR" dirty="0">
                <a:solidFill>
                  <a:schemeClr val="tx1">
                    <a:lumMod val="75000"/>
                    <a:lumOff val="25000"/>
                  </a:schemeClr>
                </a:solidFill>
                <a:latin typeface="Verdana" panose="020B0604030504040204" pitchFamily="34" charset="0"/>
                <a:ea typeface="Verdana" panose="020B0604030504040204" pitchFamily="34" charset="0"/>
              </a:rPr>
              <a:t>διαθέσιμος στην ιστοσελίδα του ΙΔΕΠ Διά Βίου Μάθησης </a:t>
            </a: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l-GR" b="1" dirty="0">
                <a:solidFill>
                  <a:schemeClr val="tx1">
                    <a:lumMod val="75000"/>
                    <a:lumOff val="25000"/>
                  </a:schemeClr>
                </a:solidFill>
                <a:latin typeface="Verdana" panose="020B0604030504040204" pitchFamily="34" charset="0"/>
                <a:ea typeface="Verdana" panose="020B0604030504040204" pitchFamily="34" charset="0"/>
              </a:rPr>
              <a:t>Δεν απαιτείται προηγούμενη εμπειρία στο </a:t>
            </a:r>
            <a:r>
              <a:rPr lang="el-GR" b="1" dirty="0" err="1">
                <a:solidFill>
                  <a:schemeClr val="tx1">
                    <a:lumMod val="75000"/>
                    <a:lumOff val="25000"/>
                  </a:schemeClr>
                </a:solidFill>
                <a:latin typeface="Verdana" panose="020B0604030504040204" pitchFamily="34" charset="0"/>
                <a:ea typeface="Verdana" panose="020B0604030504040204" pitchFamily="34" charset="0"/>
              </a:rPr>
              <a:t>Erasmus</a:t>
            </a:r>
            <a:r>
              <a:rPr lang="el-GR" b="1" dirty="0">
                <a:solidFill>
                  <a:schemeClr val="tx1">
                    <a:lumMod val="75000"/>
                    <a:lumOff val="25000"/>
                  </a:schemeClr>
                </a:solidFill>
                <a:latin typeface="Verdana" panose="020B0604030504040204" pitchFamily="34" charset="0"/>
                <a:ea typeface="Verdana" panose="020B0604030504040204" pitchFamily="34" charset="0"/>
              </a:rPr>
              <a:t>+</a:t>
            </a:r>
            <a:r>
              <a:rPr lang="el-GR" dirty="0">
                <a:solidFill>
                  <a:schemeClr val="tx1">
                    <a:lumMod val="75000"/>
                    <a:lumOff val="25000"/>
                  </a:schemeClr>
                </a:solidFill>
                <a:latin typeface="Verdana" panose="020B0604030504040204" pitchFamily="34" charset="0"/>
                <a:ea typeface="Verdana" panose="020B0604030504040204" pitchFamily="34" charset="0"/>
              </a:rPr>
              <a:t> (2014-2020) για την υποβολή </a:t>
            </a:r>
            <a:r>
              <a:rPr lang="el-GR" dirty="0" smtClean="0">
                <a:solidFill>
                  <a:schemeClr val="tx1">
                    <a:lumMod val="75000"/>
                    <a:lumOff val="25000"/>
                  </a:schemeClr>
                </a:solidFill>
                <a:latin typeface="Verdana" panose="020B0604030504040204" pitchFamily="34" charset="0"/>
                <a:ea typeface="Verdana" panose="020B0604030504040204" pitchFamily="34" charset="0"/>
              </a:rPr>
              <a:t>αίτησης</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171450" indent="-171450" algn="just">
              <a:buFont typeface="Courier New" panose="02070309020205020404" pitchFamily="49" charset="0"/>
              <a:buChar char="o"/>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0" marR="0" lvl="1" indent="0" algn="ctr" defTabSz="914400" eaLnBrk="1" fontAlgn="auto" latinLnBrk="0" hangingPunct="1">
              <a:lnSpc>
                <a:spcPct val="100000"/>
              </a:lnSpc>
              <a:spcBef>
                <a:spcPct val="20000"/>
              </a:spcBef>
              <a:spcAft>
                <a:spcPts val="0"/>
              </a:spcAft>
              <a:buClrTx/>
              <a:buSzTx/>
              <a:buFontTx/>
              <a:buNone/>
              <a:tabLst/>
              <a:defRPr/>
            </a:pPr>
            <a:endParaRPr kumimoji="0" lang="el-GR" sz="2800" b="0" i="0" u="none" strike="noStrike" kern="0" cap="none" spc="0" normalizeH="0" baseline="0" noProof="0" dirty="0" smtClean="0">
              <a:ln>
                <a:noFill/>
              </a:ln>
              <a:solidFill>
                <a:schemeClr val="tx1">
                  <a:lumMod val="75000"/>
                  <a:lumOff val="25000"/>
                </a:schemeClr>
              </a:solidFill>
              <a:effectLst/>
              <a:uLnTx/>
              <a:uFillTx/>
              <a:cs typeface="Calibri" panose="020F0502020204030204" pitchFamily="34" charset="0"/>
            </a:endParaRPr>
          </a:p>
          <a:p>
            <a:pPr marL="0" marR="0" lvl="1" indent="0" algn="ctr" defTabSz="914400" eaLnBrk="1" fontAlgn="auto" latinLnBrk="0" hangingPunct="1">
              <a:lnSpc>
                <a:spcPct val="100000"/>
              </a:lnSpc>
              <a:spcBef>
                <a:spcPct val="20000"/>
              </a:spcBef>
              <a:spcAft>
                <a:spcPts val="0"/>
              </a:spcAft>
              <a:buClrTx/>
              <a:buSzTx/>
              <a:buFontTx/>
              <a:buNone/>
              <a:tabLst/>
              <a:defRPr/>
            </a:pPr>
            <a:endParaRPr kumimoji="0" lang="el-GR" sz="1700" b="0" i="0" u="none" strike="noStrike" kern="0" cap="none" spc="0" normalizeH="0" baseline="0" noProof="0" dirty="0">
              <a:ln>
                <a:noFill/>
              </a:ln>
              <a:solidFill>
                <a:schemeClr val="tx1">
                  <a:lumMod val="75000"/>
                  <a:lumOff val="25000"/>
                </a:schemeClr>
              </a:solidFill>
              <a:effectLst/>
              <a:uLnTx/>
              <a:uFillTx/>
              <a:cs typeface="Calibri" panose="020F050202020403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smtClean="0">
              <a:ln>
                <a:noFill/>
              </a:ln>
              <a:solidFill>
                <a:prstClr val="black"/>
              </a:solidFill>
              <a:effectLst/>
              <a:uLnTx/>
              <a:uFillTx/>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1" i="0" u="sng" strike="noStrike" kern="0" cap="none" spc="0" normalizeH="0" baseline="0" noProof="0" dirty="0" smtClean="0">
              <a:ln>
                <a:noFill/>
              </a:ln>
              <a:solidFill>
                <a:prstClr val="black"/>
              </a:solidFill>
              <a:effectLst/>
              <a:uLnTx/>
              <a:uFillTx/>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i="0" u="sng" strike="noStrike" kern="0" cap="none" spc="0" normalizeH="0" baseline="0" noProof="0" dirty="0" smtClean="0">
              <a:ln>
                <a:noFill/>
              </a:ln>
              <a:solidFill>
                <a:prstClr val="black"/>
              </a:solidFill>
              <a:effectLst/>
              <a:uLnTx/>
              <a:uFillTx/>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sng" strike="noStrike" kern="0" cap="none" spc="0" normalizeH="0" baseline="0" noProof="0" dirty="0" smtClean="0">
              <a:ln>
                <a:noFill/>
              </a:ln>
              <a:solidFill>
                <a:prstClr val="black"/>
              </a:solidFill>
              <a:effectLst/>
              <a:uLnTx/>
              <a:uFillTx/>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sng" strike="noStrike" kern="0" cap="none" spc="0" normalizeH="0" baseline="0" noProof="0" dirty="0">
              <a:ln>
                <a:noFill/>
              </a:ln>
              <a:solidFill>
                <a:prstClr val="black"/>
              </a:solidFill>
              <a:effectLst/>
              <a:uLnTx/>
              <a:uFillTx/>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sng" strike="noStrike" kern="0" cap="none" spc="0" normalizeH="0" baseline="0" noProof="0" dirty="0" smtClean="0">
              <a:ln>
                <a:noFill/>
              </a:ln>
              <a:solidFill>
                <a:prstClr val="black"/>
              </a:solidFill>
              <a:effectLst/>
              <a:uLnTx/>
              <a:uFillTx/>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none" strike="noStrike" kern="0" cap="none" spc="0" normalizeH="0" baseline="0" noProof="0" dirty="0">
              <a:ln>
                <a:noFill/>
              </a:ln>
              <a:solidFill>
                <a:prstClr val="black"/>
              </a:solidFill>
              <a:effectLst/>
              <a:uLnTx/>
              <a:uFillTx/>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sz="2200" b="1" i="0" u="none" strike="noStrike" kern="0" cap="none" spc="0" normalizeH="0" baseline="0" noProof="0" dirty="0" smtClean="0">
              <a:ln>
                <a:noFill/>
              </a:ln>
              <a:solidFill>
                <a:prstClr val="black"/>
              </a:solidFill>
              <a:effectLst/>
              <a:uLnTx/>
              <a:uFillTx/>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1" i="0" u="none" strike="noStrike" kern="0" cap="none" spc="0" normalizeH="0" baseline="0" noProof="0" dirty="0">
              <a:ln>
                <a:noFill/>
              </a:ln>
              <a:solidFill>
                <a:prstClr val="black"/>
              </a:solidFill>
              <a:effectLst/>
              <a:uLnTx/>
              <a:uFillTx/>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smtClean="0">
              <a:ln>
                <a:noFill/>
              </a:ln>
              <a:solidFill>
                <a:prstClr val="black"/>
              </a:solidFill>
              <a:effectLst/>
              <a:uLnTx/>
              <a:uFillTx/>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a:ln>
                <a:noFill/>
              </a:ln>
              <a:solidFill>
                <a:prstClr val="black"/>
              </a:solidFill>
              <a:effectLst/>
              <a:uLnTx/>
              <a:uFillTx/>
            </a:endParaRPr>
          </a:p>
          <a:p>
            <a:pPr marL="0" marR="0" lvl="0" indent="0" algn="ctr" defTabSz="914400" eaLnBrk="1" fontAlgn="auto" latinLnBrk="0" hangingPunct="1">
              <a:lnSpc>
                <a:spcPct val="100000"/>
              </a:lnSpc>
              <a:spcBef>
                <a:spcPct val="20000"/>
              </a:spcBef>
              <a:spcAft>
                <a:spcPts val="0"/>
              </a:spcAft>
              <a:buClrTx/>
              <a:buSzTx/>
              <a:buFontTx/>
              <a:buNone/>
              <a:tabLst/>
              <a:defRPr/>
            </a:pPr>
            <a:endParaRPr kumimoji="0" lang="el-GR" sz="2200" b="0" i="0" u="none" strike="noStrike" kern="0" cap="none" spc="0" normalizeH="0" baseline="0" noProof="0" dirty="0">
              <a:ln>
                <a:noFill/>
              </a:ln>
              <a:solidFill>
                <a:prstClr val="black">
                  <a:lumMod val="75000"/>
                  <a:lumOff val="25000"/>
                </a:prstClr>
              </a:solidFill>
              <a:effectLst/>
              <a:uLnTx/>
              <a:uFillTx/>
            </a:endParaRPr>
          </a:p>
          <a:p>
            <a:pPr marL="0" marR="0" lvl="0" indent="0" algn="ctr" defTabSz="914400" eaLnBrk="1" fontAlgn="auto" latinLnBrk="0" hangingPunct="1">
              <a:lnSpc>
                <a:spcPct val="100000"/>
              </a:lnSpc>
              <a:spcBef>
                <a:spcPct val="20000"/>
              </a:spcBef>
              <a:spcAft>
                <a:spcPts val="0"/>
              </a:spcAft>
              <a:buClrTx/>
              <a:buSzTx/>
              <a:buFontTx/>
              <a:buNone/>
              <a:tabLst/>
              <a:defRPr/>
            </a:pPr>
            <a:endParaRPr kumimoji="0" lang="el-GR" sz="4000" b="0" i="0" u="none" strike="noStrike" kern="0" cap="none" spc="0" normalizeH="0" baseline="0" noProof="0" dirty="0">
              <a:ln>
                <a:noFill/>
              </a:ln>
              <a:solidFill>
                <a:prstClr val="black">
                  <a:lumMod val="75000"/>
                  <a:lumOff val="25000"/>
                </a:prstClr>
              </a:solidFill>
              <a:effectLst/>
              <a:uLnTx/>
              <a:uFillTx/>
            </a:endParaRPr>
          </a:p>
        </p:txBody>
      </p:sp>
    </p:spTree>
    <p:extLst>
      <p:ext uri="{BB962C8B-B14F-4D97-AF65-F5344CB8AC3E}">
        <p14:creationId xmlns:p14="http://schemas.microsoft.com/office/powerpoint/2010/main" val="1194058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2474</TotalTime>
  <Words>1826</Words>
  <Application>Microsoft Office PowerPoint</Application>
  <PresentationFormat>Widescreen</PresentationFormat>
  <Paragraphs>342</Paragraphs>
  <Slides>26</Slides>
  <Notes>25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26</vt:i4>
      </vt:variant>
    </vt:vector>
  </HeadingPairs>
  <TitlesOfParts>
    <vt:vector size="38" baseType="lpstr">
      <vt:lpstr>Arial</vt:lpstr>
      <vt:lpstr>Calibri</vt:lpstr>
      <vt:lpstr>Calibri Light</vt:lpstr>
      <vt:lpstr>Century Gothic</vt:lpstr>
      <vt:lpstr>Century Gothic </vt:lpstr>
      <vt:lpstr>Courier New</vt:lpstr>
      <vt:lpstr>Shonar Bangla</vt:lpstr>
      <vt:lpstr>Times New Roman</vt:lpstr>
      <vt:lpstr>Verdana</vt:lpstr>
      <vt:lpstr>Verdana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Aleka  Argyriou - Ogilvy</dc:creator>
  <cp:lastModifiedBy>Stella Demetriou</cp:lastModifiedBy>
  <cp:revision>202</cp:revision>
  <cp:lastPrinted>2021-12-15T13:15:28Z</cp:lastPrinted>
  <dcterms:created xsi:type="dcterms:W3CDTF">2021-06-29T14:21:58Z</dcterms:created>
  <dcterms:modified xsi:type="dcterms:W3CDTF">2021-12-17T06:59:25Z</dcterms:modified>
</cp:coreProperties>
</file>