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8"/>
  </p:notesMasterIdLst>
  <p:sldIdLst>
    <p:sldId id="373" r:id="rId2"/>
    <p:sldId id="257" r:id="rId3"/>
    <p:sldId id="343" r:id="rId4"/>
    <p:sldId id="364" r:id="rId5"/>
    <p:sldId id="271" r:id="rId6"/>
    <p:sldId id="273" r:id="rId7"/>
    <p:sldId id="344" r:id="rId8"/>
    <p:sldId id="345" r:id="rId9"/>
    <p:sldId id="290" r:id="rId10"/>
    <p:sldId id="368" r:id="rId11"/>
    <p:sldId id="371" r:id="rId12"/>
    <p:sldId id="294" r:id="rId13"/>
    <p:sldId id="369" r:id="rId14"/>
    <p:sldId id="348" r:id="rId15"/>
    <p:sldId id="370" r:id="rId16"/>
    <p:sldId id="350" r:id="rId17"/>
    <p:sldId id="352" r:id="rId18"/>
    <p:sldId id="311" r:id="rId19"/>
    <p:sldId id="358" r:id="rId20"/>
    <p:sldId id="357" r:id="rId21"/>
    <p:sldId id="353" r:id="rId22"/>
    <p:sldId id="354" r:id="rId23"/>
    <p:sldId id="355" r:id="rId24"/>
    <p:sldId id="315" r:id="rId25"/>
    <p:sldId id="372" r:id="rId26"/>
    <p:sldId id="362" r:id="rId27"/>
  </p:sldIdLst>
  <p:sldSz cx="12192000" cy="6858000"/>
  <p:notesSz cx="7010400" cy="9296400"/>
  <p:defaultTextStyle>
    <a:defPPr>
      <a:defRPr lang="en-C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080"/>
    <a:srgbClr val="3B9B7B"/>
    <a:srgbClr val="8F45C7"/>
    <a:srgbClr val="BF95DF"/>
    <a:srgbClr val="A86ED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144" autoAdjust="0"/>
    <p:restoredTop sz="63022" autoAdjust="0"/>
  </p:normalViewPr>
  <p:slideViewPr>
    <p:cSldViewPr snapToGrid="0" snapToObjects="1">
      <p:cViewPr varScale="1">
        <p:scale>
          <a:sx n="62" d="100"/>
          <a:sy n="62" d="100"/>
        </p:scale>
        <p:origin x="1435"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49EC77D-C327-4E15-84D5-244E600E47E9}" type="doc">
      <dgm:prSet loTypeId="urn:microsoft.com/office/officeart/2005/8/layout/vList6" loCatId="process" qsTypeId="urn:microsoft.com/office/officeart/2005/8/quickstyle/simple1" qsCatId="simple" csTypeId="urn:microsoft.com/office/officeart/2005/8/colors/colorful5" csCatId="colorful" phldr="1"/>
      <dgm:spPr/>
      <dgm:t>
        <a:bodyPr/>
        <a:lstStyle/>
        <a:p>
          <a:endParaRPr lang="en-US"/>
        </a:p>
      </dgm:t>
    </dgm:pt>
    <dgm:pt modelId="{621D2D9B-E391-41B2-A236-64AA4C9BB975}">
      <dgm:prSet phldrT="[Text]" custT="1"/>
      <dgm:spPr/>
      <dgm:t>
        <a:bodyPr/>
        <a:lstStyle/>
        <a:p>
          <a:r>
            <a:rPr lang="el-GR" sz="2200" dirty="0" smtClean="0">
              <a:latin typeface="Verdana" panose="020B0604030504040204" pitchFamily="34" charset="0"/>
              <a:ea typeface="Verdana" panose="020B0604030504040204" pitchFamily="34" charset="0"/>
            </a:rPr>
            <a:t>Φυσικές </a:t>
          </a:r>
        </a:p>
        <a:p>
          <a:r>
            <a:rPr lang="el-GR" sz="1600" dirty="0" smtClean="0">
              <a:latin typeface="Verdana" panose="020B0604030504040204" pitchFamily="34" charset="0"/>
              <a:ea typeface="Verdana" panose="020B0604030504040204" pitchFamily="34" charset="0"/>
            </a:rPr>
            <a:t>(Κινητικότητες Προσωπικού και Εκπαιδευομένων)</a:t>
          </a:r>
          <a:endParaRPr lang="en-US" sz="1600" dirty="0">
            <a:latin typeface="Verdana" panose="020B0604030504040204" pitchFamily="34" charset="0"/>
            <a:ea typeface="Verdana" panose="020B0604030504040204" pitchFamily="34" charset="0"/>
          </a:endParaRPr>
        </a:p>
      </dgm:t>
    </dgm:pt>
    <dgm:pt modelId="{CA082D55-2E4E-41FE-B3AB-75E581AD1DEB}" type="parTrans" cxnId="{C1A675CC-AADC-40BD-B8A1-B359708333BD}">
      <dgm:prSet/>
      <dgm:spPr/>
      <dgm:t>
        <a:bodyPr/>
        <a:lstStyle/>
        <a:p>
          <a:endParaRPr lang="en-US"/>
        </a:p>
      </dgm:t>
    </dgm:pt>
    <dgm:pt modelId="{FC34C4F1-B620-4F71-A0D8-E36E8BD695BF}" type="sibTrans" cxnId="{C1A675CC-AADC-40BD-B8A1-B359708333BD}">
      <dgm:prSet/>
      <dgm:spPr/>
      <dgm:t>
        <a:bodyPr/>
        <a:lstStyle/>
        <a:p>
          <a:endParaRPr lang="en-US"/>
        </a:p>
      </dgm:t>
    </dgm:pt>
    <dgm:pt modelId="{27F33C87-F19A-4F30-82EB-5C01299924D1}">
      <dgm:prSet phldrT="[Text]" custT="1"/>
      <dgm:spPr/>
      <dgm:t>
        <a:bodyPr/>
        <a:lstStyle/>
        <a:p>
          <a:r>
            <a:rPr lang="el-GR" sz="2200" dirty="0" smtClean="0">
              <a:latin typeface="Verdana" panose="020B0604030504040204" pitchFamily="34" charset="0"/>
              <a:ea typeface="Verdana" panose="020B0604030504040204" pitchFamily="34" charset="0"/>
            </a:rPr>
            <a:t>Μεικτές</a:t>
          </a:r>
        </a:p>
        <a:p>
          <a:r>
            <a:rPr lang="el-GR" sz="1600" dirty="0" smtClean="0">
              <a:latin typeface="Verdana" panose="020B0604030504040204" pitchFamily="34" charset="0"/>
              <a:ea typeface="Verdana" panose="020B0604030504040204" pitchFamily="34" charset="0"/>
            </a:rPr>
            <a:t>(Κινητικότητες Προσωπικού και Εκπαιδευομένων)</a:t>
          </a:r>
          <a:endParaRPr lang="en-US" sz="1600" dirty="0">
            <a:latin typeface="Verdana" panose="020B0604030504040204" pitchFamily="34" charset="0"/>
            <a:ea typeface="Verdana" panose="020B0604030504040204" pitchFamily="34" charset="0"/>
          </a:endParaRPr>
        </a:p>
      </dgm:t>
    </dgm:pt>
    <dgm:pt modelId="{0F9410C0-287A-4EDC-A2F3-6642C98A2125}" type="parTrans" cxnId="{9DCBED3C-7CC1-4328-9D43-C3B19AA77ED2}">
      <dgm:prSet/>
      <dgm:spPr/>
      <dgm:t>
        <a:bodyPr/>
        <a:lstStyle/>
        <a:p>
          <a:endParaRPr lang="en-US"/>
        </a:p>
      </dgm:t>
    </dgm:pt>
    <dgm:pt modelId="{A2106DBD-497A-43F6-8B4E-72A90049889C}" type="sibTrans" cxnId="{9DCBED3C-7CC1-4328-9D43-C3B19AA77ED2}">
      <dgm:prSet/>
      <dgm:spPr/>
      <dgm:t>
        <a:bodyPr/>
        <a:lstStyle/>
        <a:p>
          <a:endParaRPr lang="en-US"/>
        </a:p>
      </dgm:t>
    </dgm:pt>
    <dgm:pt modelId="{1877B1F8-9438-47B7-8498-3E70F0CE13E3}">
      <dgm:prSet phldrT="[Text]" custT="1"/>
      <dgm:spPr/>
      <dgm:t>
        <a:bodyPr/>
        <a:lstStyle/>
        <a:p>
          <a:r>
            <a:rPr lang="el-GR" sz="1800" dirty="0" smtClean="0">
              <a:latin typeface="Verdana" panose="020B0604030504040204" pitchFamily="34" charset="0"/>
              <a:ea typeface="Verdana" panose="020B0604030504040204" pitchFamily="34" charset="0"/>
            </a:rPr>
            <a:t>Συνδυασμός Φυσικής και Εικονικής Κινητικότητας</a:t>
          </a:r>
          <a:endParaRPr lang="en-US" sz="1800" dirty="0">
            <a:latin typeface="Verdana" panose="020B0604030504040204" pitchFamily="34" charset="0"/>
            <a:ea typeface="Verdana" panose="020B0604030504040204" pitchFamily="34" charset="0"/>
          </a:endParaRPr>
        </a:p>
      </dgm:t>
    </dgm:pt>
    <dgm:pt modelId="{0FCAD481-5683-4608-9551-14EEB3C6E54F}" type="parTrans" cxnId="{CC476259-F240-49D5-A0D9-85524EEA96DD}">
      <dgm:prSet/>
      <dgm:spPr/>
      <dgm:t>
        <a:bodyPr/>
        <a:lstStyle/>
        <a:p>
          <a:endParaRPr lang="en-US"/>
        </a:p>
      </dgm:t>
    </dgm:pt>
    <dgm:pt modelId="{83E1B5EF-813B-4DC3-A451-DEAD859EE5C2}" type="sibTrans" cxnId="{CC476259-F240-49D5-A0D9-85524EEA96DD}">
      <dgm:prSet/>
      <dgm:spPr/>
      <dgm:t>
        <a:bodyPr/>
        <a:lstStyle/>
        <a:p>
          <a:endParaRPr lang="en-US"/>
        </a:p>
      </dgm:t>
    </dgm:pt>
    <dgm:pt modelId="{D271BF79-DD18-489F-992C-A4A4D9820968}">
      <dgm:prSet phldrT="[Text]" custT="1"/>
      <dgm:spPr/>
      <dgm:t>
        <a:bodyPr/>
        <a:lstStyle/>
        <a:p>
          <a:r>
            <a:rPr lang="el-GR" sz="1800" dirty="0" smtClean="0">
              <a:latin typeface="Verdana" panose="020B0604030504040204" pitchFamily="34" charset="0"/>
              <a:ea typeface="Verdana" panose="020B0604030504040204" pitchFamily="34" charset="0"/>
            </a:rPr>
            <a:t>Πραγματοποιούνται με φυσική παρουσία των συμμετεχόντων</a:t>
          </a:r>
          <a:endParaRPr lang="en-US" sz="1800" dirty="0">
            <a:latin typeface="Verdana" panose="020B0604030504040204" pitchFamily="34" charset="0"/>
            <a:ea typeface="Verdana" panose="020B0604030504040204" pitchFamily="34" charset="0"/>
          </a:endParaRPr>
        </a:p>
      </dgm:t>
    </dgm:pt>
    <dgm:pt modelId="{CEFD8A1D-EE66-4253-B4CE-1354C1FEDC4B}" type="parTrans" cxnId="{B6910CA3-B8CE-495E-A19C-880AC4253EBA}">
      <dgm:prSet/>
      <dgm:spPr/>
      <dgm:t>
        <a:bodyPr/>
        <a:lstStyle/>
        <a:p>
          <a:endParaRPr lang="en-US"/>
        </a:p>
      </dgm:t>
    </dgm:pt>
    <dgm:pt modelId="{30EB069A-ED91-4FE3-A380-F98CFDB7257E}" type="sibTrans" cxnId="{B6910CA3-B8CE-495E-A19C-880AC4253EBA}">
      <dgm:prSet/>
      <dgm:spPr/>
      <dgm:t>
        <a:bodyPr/>
        <a:lstStyle/>
        <a:p>
          <a:endParaRPr lang="en-US"/>
        </a:p>
      </dgm:t>
    </dgm:pt>
    <dgm:pt modelId="{CCF4B011-F0AF-4D98-8BCB-DE3D4F280953}" type="pres">
      <dgm:prSet presAssocID="{049EC77D-C327-4E15-84D5-244E600E47E9}" presName="Name0" presStyleCnt="0">
        <dgm:presLayoutVars>
          <dgm:dir/>
          <dgm:animLvl val="lvl"/>
          <dgm:resizeHandles/>
        </dgm:presLayoutVars>
      </dgm:prSet>
      <dgm:spPr/>
      <dgm:t>
        <a:bodyPr/>
        <a:lstStyle/>
        <a:p>
          <a:endParaRPr lang="en-US"/>
        </a:p>
      </dgm:t>
    </dgm:pt>
    <dgm:pt modelId="{32DA67D1-2783-4818-BE05-767D55BD0FD8}" type="pres">
      <dgm:prSet presAssocID="{621D2D9B-E391-41B2-A236-64AA4C9BB975}" presName="linNode" presStyleCnt="0"/>
      <dgm:spPr/>
      <dgm:t>
        <a:bodyPr/>
        <a:lstStyle/>
        <a:p>
          <a:endParaRPr lang="en-US"/>
        </a:p>
      </dgm:t>
    </dgm:pt>
    <dgm:pt modelId="{A1BCDEA2-9AA4-4DE4-B9B8-810C15EC9601}" type="pres">
      <dgm:prSet presAssocID="{621D2D9B-E391-41B2-A236-64AA4C9BB975}" presName="parentShp" presStyleLbl="node1" presStyleIdx="0" presStyleCnt="2" custLinFactNeighborY="-2074">
        <dgm:presLayoutVars>
          <dgm:bulletEnabled val="1"/>
        </dgm:presLayoutVars>
      </dgm:prSet>
      <dgm:spPr/>
      <dgm:t>
        <a:bodyPr/>
        <a:lstStyle/>
        <a:p>
          <a:endParaRPr lang="en-US"/>
        </a:p>
      </dgm:t>
    </dgm:pt>
    <dgm:pt modelId="{389C5F37-04DF-4B76-9539-FB49DD5037E7}" type="pres">
      <dgm:prSet presAssocID="{621D2D9B-E391-41B2-A236-64AA4C9BB975}" presName="childShp" presStyleLbl="bgAccFollowNode1" presStyleIdx="0" presStyleCnt="2" custScaleX="88596" custScaleY="73756">
        <dgm:presLayoutVars>
          <dgm:bulletEnabled val="1"/>
        </dgm:presLayoutVars>
      </dgm:prSet>
      <dgm:spPr/>
      <dgm:t>
        <a:bodyPr/>
        <a:lstStyle/>
        <a:p>
          <a:endParaRPr lang="en-US"/>
        </a:p>
      </dgm:t>
    </dgm:pt>
    <dgm:pt modelId="{7B96747D-A7EC-4C43-8345-55FAC14CEEF6}" type="pres">
      <dgm:prSet presAssocID="{FC34C4F1-B620-4F71-A0D8-E36E8BD695BF}" presName="spacing" presStyleCnt="0"/>
      <dgm:spPr/>
      <dgm:t>
        <a:bodyPr/>
        <a:lstStyle/>
        <a:p>
          <a:endParaRPr lang="en-US"/>
        </a:p>
      </dgm:t>
    </dgm:pt>
    <dgm:pt modelId="{FCF26910-E747-4827-85B1-1ADC3B3ECD97}" type="pres">
      <dgm:prSet presAssocID="{27F33C87-F19A-4F30-82EB-5C01299924D1}" presName="linNode" presStyleCnt="0"/>
      <dgm:spPr/>
      <dgm:t>
        <a:bodyPr/>
        <a:lstStyle/>
        <a:p>
          <a:endParaRPr lang="en-US"/>
        </a:p>
      </dgm:t>
    </dgm:pt>
    <dgm:pt modelId="{3DE9BD8E-84BE-4CA1-B097-DDB9BAA33252}" type="pres">
      <dgm:prSet presAssocID="{27F33C87-F19A-4F30-82EB-5C01299924D1}" presName="parentShp" presStyleLbl="node1" presStyleIdx="1" presStyleCnt="2" custLinFactNeighborX="-1785" custLinFactNeighborY="-1072">
        <dgm:presLayoutVars>
          <dgm:bulletEnabled val="1"/>
        </dgm:presLayoutVars>
      </dgm:prSet>
      <dgm:spPr/>
      <dgm:t>
        <a:bodyPr/>
        <a:lstStyle/>
        <a:p>
          <a:endParaRPr lang="en-US"/>
        </a:p>
      </dgm:t>
    </dgm:pt>
    <dgm:pt modelId="{B6F61BA7-A624-4B4C-A7DB-BE39D6A23DFC}" type="pres">
      <dgm:prSet presAssocID="{27F33C87-F19A-4F30-82EB-5C01299924D1}" presName="childShp" presStyleLbl="bgAccFollowNode1" presStyleIdx="1" presStyleCnt="2" custScaleX="84803" custScaleY="76515" custLinFactNeighborX="-451" custLinFactNeighborY="-8555">
        <dgm:presLayoutVars>
          <dgm:bulletEnabled val="1"/>
        </dgm:presLayoutVars>
      </dgm:prSet>
      <dgm:spPr/>
      <dgm:t>
        <a:bodyPr/>
        <a:lstStyle/>
        <a:p>
          <a:endParaRPr lang="en-US"/>
        </a:p>
      </dgm:t>
    </dgm:pt>
  </dgm:ptLst>
  <dgm:cxnLst>
    <dgm:cxn modelId="{C1A675CC-AADC-40BD-B8A1-B359708333BD}" srcId="{049EC77D-C327-4E15-84D5-244E600E47E9}" destId="{621D2D9B-E391-41B2-A236-64AA4C9BB975}" srcOrd="0" destOrd="0" parTransId="{CA082D55-2E4E-41FE-B3AB-75E581AD1DEB}" sibTransId="{FC34C4F1-B620-4F71-A0D8-E36E8BD695BF}"/>
    <dgm:cxn modelId="{B6910CA3-B8CE-495E-A19C-880AC4253EBA}" srcId="{621D2D9B-E391-41B2-A236-64AA4C9BB975}" destId="{D271BF79-DD18-489F-992C-A4A4D9820968}" srcOrd="0" destOrd="0" parTransId="{CEFD8A1D-EE66-4253-B4CE-1354C1FEDC4B}" sibTransId="{30EB069A-ED91-4FE3-A380-F98CFDB7257E}"/>
    <dgm:cxn modelId="{CC476259-F240-49D5-A0D9-85524EEA96DD}" srcId="{27F33C87-F19A-4F30-82EB-5C01299924D1}" destId="{1877B1F8-9438-47B7-8498-3E70F0CE13E3}" srcOrd="0" destOrd="0" parTransId="{0FCAD481-5683-4608-9551-14EEB3C6E54F}" sibTransId="{83E1B5EF-813B-4DC3-A451-DEAD859EE5C2}"/>
    <dgm:cxn modelId="{413CD303-467F-4797-8EEC-EB9D40CACEEA}" type="presOf" srcId="{049EC77D-C327-4E15-84D5-244E600E47E9}" destId="{CCF4B011-F0AF-4D98-8BCB-DE3D4F280953}" srcOrd="0" destOrd="0" presId="urn:microsoft.com/office/officeart/2005/8/layout/vList6"/>
    <dgm:cxn modelId="{9DCBED3C-7CC1-4328-9D43-C3B19AA77ED2}" srcId="{049EC77D-C327-4E15-84D5-244E600E47E9}" destId="{27F33C87-F19A-4F30-82EB-5C01299924D1}" srcOrd="1" destOrd="0" parTransId="{0F9410C0-287A-4EDC-A2F3-6642C98A2125}" sibTransId="{A2106DBD-497A-43F6-8B4E-72A90049889C}"/>
    <dgm:cxn modelId="{F6568F0A-82CB-4B44-AE58-3774EF9A12C8}" type="presOf" srcId="{27F33C87-F19A-4F30-82EB-5C01299924D1}" destId="{3DE9BD8E-84BE-4CA1-B097-DDB9BAA33252}" srcOrd="0" destOrd="0" presId="urn:microsoft.com/office/officeart/2005/8/layout/vList6"/>
    <dgm:cxn modelId="{A5E3017B-30BA-4477-95F1-F69A2B833743}" type="presOf" srcId="{621D2D9B-E391-41B2-A236-64AA4C9BB975}" destId="{A1BCDEA2-9AA4-4DE4-B9B8-810C15EC9601}" srcOrd="0" destOrd="0" presId="urn:microsoft.com/office/officeart/2005/8/layout/vList6"/>
    <dgm:cxn modelId="{8C75FA09-6BB8-45C5-8616-C6F11D51EB38}" type="presOf" srcId="{1877B1F8-9438-47B7-8498-3E70F0CE13E3}" destId="{B6F61BA7-A624-4B4C-A7DB-BE39D6A23DFC}" srcOrd="0" destOrd="0" presId="urn:microsoft.com/office/officeart/2005/8/layout/vList6"/>
    <dgm:cxn modelId="{89F7F379-33B5-4757-B9E8-5EF62D102738}" type="presOf" srcId="{D271BF79-DD18-489F-992C-A4A4D9820968}" destId="{389C5F37-04DF-4B76-9539-FB49DD5037E7}" srcOrd="0" destOrd="0" presId="urn:microsoft.com/office/officeart/2005/8/layout/vList6"/>
    <dgm:cxn modelId="{24F5C360-0CDB-41BB-AA6F-8D13F64D32C6}" type="presParOf" srcId="{CCF4B011-F0AF-4D98-8BCB-DE3D4F280953}" destId="{32DA67D1-2783-4818-BE05-767D55BD0FD8}" srcOrd="0" destOrd="0" presId="urn:microsoft.com/office/officeart/2005/8/layout/vList6"/>
    <dgm:cxn modelId="{10D4CC12-20AE-4C62-AA24-9F8FF2C5CD0B}" type="presParOf" srcId="{32DA67D1-2783-4818-BE05-767D55BD0FD8}" destId="{A1BCDEA2-9AA4-4DE4-B9B8-810C15EC9601}" srcOrd="0" destOrd="0" presId="urn:microsoft.com/office/officeart/2005/8/layout/vList6"/>
    <dgm:cxn modelId="{FEB3BB3F-98A0-4092-A9BC-FADDD2B65011}" type="presParOf" srcId="{32DA67D1-2783-4818-BE05-767D55BD0FD8}" destId="{389C5F37-04DF-4B76-9539-FB49DD5037E7}" srcOrd="1" destOrd="0" presId="urn:microsoft.com/office/officeart/2005/8/layout/vList6"/>
    <dgm:cxn modelId="{DB020C6D-1DAE-4F5E-AF26-2D4852C36615}" type="presParOf" srcId="{CCF4B011-F0AF-4D98-8BCB-DE3D4F280953}" destId="{7B96747D-A7EC-4C43-8345-55FAC14CEEF6}" srcOrd="1" destOrd="0" presId="urn:microsoft.com/office/officeart/2005/8/layout/vList6"/>
    <dgm:cxn modelId="{E7D0B242-6E21-4A9C-93D8-C4CDA6150F05}" type="presParOf" srcId="{CCF4B011-F0AF-4D98-8BCB-DE3D4F280953}" destId="{FCF26910-E747-4827-85B1-1ADC3B3ECD97}" srcOrd="2" destOrd="0" presId="urn:microsoft.com/office/officeart/2005/8/layout/vList6"/>
    <dgm:cxn modelId="{9F196992-BF6C-4391-943A-EA9DEFFFDFD1}" type="presParOf" srcId="{FCF26910-E747-4827-85B1-1ADC3B3ECD97}" destId="{3DE9BD8E-84BE-4CA1-B097-DDB9BAA33252}" srcOrd="0" destOrd="0" presId="urn:microsoft.com/office/officeart/2005/8/layout/vList6"/>
    <dgm:cxn modelId="{7EBE100F-1F30-4727-A47F-20184E2D8031}" type="presParOf" srcId="{FCF26910-E747-4827-85B1-1ADC3B3ECD97}" destId="{B6F61BA7-A624-4B4C-A7DB-BE39D6A23DFC}"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C97BECF-4265-4660-928E-19C0CED322FC}"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0AEA81AA-F241-44A8-B507-8603DCBB4FBE}">
      <dgm:prSet phldrT="[Text]" custT="1"/>
      <dgm:spPr/>
      <dgm:t>
        <a:bodyPr/>
        <a:lstStyle/>
        <a:p>
          <a:r>
            <a:rPr lang="el-GR" sz="2200" b="1" dirty="0" smtClean="0">
              <a:latin typeface="Verdana" panose="020B0604030504040204" pitchFamily="34" charset="0"/>
              <a:ea typeface="Verdana" panose="020B0604030504040204" pitchFamily="34" charset="0"/>
            </a:rPr>
            <a:t>Βάσει μοναδιαίου κόστους</a:t>
          </a:r>
          <a:endParaRPr lang="en-US" sz="2200" b="1" dirty="0">
            <a:latin typeface="Verdana" panose="020B0604030504040204" pitchFamily="34" charset="0"/>
            <a:ea typeface="Verdana" panose="020B0604030504040204" pitchFamily="34" charset="0"/>
          </a:endParaRPr>
        </a:p>
      </dgm:t>
    </dgm:pt>
    <dgm:pt modelId="{584EAC28-7971-4AD6-82CB-4D28D326159A}" type="parTrans" cxnId="{DE6B385D-6A20-4683-A490-FEB3C0547D65}">
      <dgm:prSet/>
      <dgm:spPr/>
      <dgm:t>
        <a:bodyPr/>
        <a:lstStyle/>
        <a:p>
          <a:endParaRPr lang="en-US">
            <a:latin typeface="Century Gothic" panose="020B0502020202020204" pitchFamily="34" charset="0"/>
          </a:endParaRPr>
        </a:p>
      </dgm:t>
    </dgm:pt>
    <dgm:pt modelId="{787BC3D2-C5FD-4B27-B5BC-435D87F2370D}" type="sibTrans" cxnId="{DE6B385D-6A20-4683-A490-FEB3C0547D65}">
      <dgm:prSet/>
      <dgm:spPr/>
      <dgm:t>
        <a:bodyPr/>
        <a:lstStyle/>
        <a:p>
          <a:endParaRPr lang="en-US">
            <a:latin typeface="Century Gothic" panose="020B0502020202020204" pitchFamily="34" charset="0"/>
          </a:endParaRPr>
        </a:p>
      </dgm:t>
    </dgm:pt>
    <dgm:pt modelId="{7208BF59-1FE9-426B-AF23-5D9DBA858B49}">
      <dgm:prSet phldrT="[Text]" custT="1"/>
      <dgm:spPr/>
      <dgm:t>
        <a:bodyPr/>
        <a:lstStyle/>
        <a:p>
          <a:pPr marL="268288" indent="-268288" defTabSz="755650">
            <a:lnSpc>
              <a:spcPct val="150000"/>
            </a:lnSpc>
            <a:spcBef>
              <a:spcPct val="0"/>
            </a:spcBef>
            <a:spcAft>
              <a:spcPct val="20000"/>
            </a:spcAft>
            <a:buNone/>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Οργανωτικά έξοδα </a:t>
          </a:r>
          <a:endParaRPr lang="en-US" sz="1800" dirty="0">
            <a:solidFill>
              <a:schemeClr val="tx1">
                <a:lumMod val="75000"/>
                <a:lumOff val="25000"/>
              </a:schemeClr>
            </a:solidFill>
            <a:latin typeface="Verdana" panose="020B0604030504040204" pitchFamily="34" charset="0"/>
            <a:ea typeface="Verdana" panose="020B0604030504040204" pitchFamily="34" charset="0"/>
          </a:endParaRPr>
        </a:p>
      </dgm:t>
    </dgm:pt>
    <dgm:pt modelId="{37FCC0E3-1033-45A1-A752-23033847080D}" type="parTrans" cxnId="{77CD7D68-2A03-4D4B-B847-062E96B45DA7}">
      <dgm:prSet/>
      <dgm:spPr/>
      <dgm:t>
        <a:bodyPr/>
        <a:lstStyle/>
        <a:p>
          <a:endParaRPr lang="en-US">
            <a:latin typeface="Century Gothic" panose="020B0502020202020204" pitchFamily="34" charset="0"/>
          </a:endParaRPr>
        </a:p>
      </dgm:t>
    </dgm:pt>
    <dgm:pt modelId="{E8E19BF2-5227-4D16-8C08-DCC0679A0E8E}" type="sibTrans" cxnId="{77CD7D68-2A03-4D4B-B847-062E96B45DA7}">
      <dgm:prSet/>
      <dgm:spPr/>
      <dgm:t>
        <a:bodyPr/>
        <a:lstStyle/>
        <a:p>
          <a:endParaRPr lang="en-US">
            <a:latin typeface="Century Gothic" panose="020B0502020202020204" pitchFamily="34" charset="0"/>
          </a:endParaRPr>
        </a:p>
      </dgm:t>
    </dgm:pt>
    <dgm:pt modelId="{5AEF1A82-1E49-4640-9F7F-167CCADB81D7}">
      <dgm:prSet phldrT="[Text]" custT="1"/>
      <dgm:spPr/>
      <dgm:t>
        <a:bodyPr/>
        <a:lstStyle/>
        <a:p>
          <a:r>
            <a:rPr lang="el-GR" sz="2200" b="1" dirty="0" smtClean="0">
              <a:latin typeface="Verdana" panose="020B0604030504040204" pitchFamily="34" charset="0"/>
              <a:ea typeface="Verdana" panose="020B0604030504040204" pitchFamily="34" charset="0"/>
            </a:rPr>
            <a:t>Βάσει πραγματικών εξόδων</a:t>
          </a:r>
          <a:endParaRPr lang="en-US" sz="2200" b="1" dirty="0">
            <a:latin typeface="Verdana" panose="020B0604030504040204" pitchFamily="34" charset="0"/>
            <a:ea typeface="Verdana" panose="020B0604030504040204" pitchFamily="34" charset="0"/>
          </a:endParaRPr>
        </a:p>
      </dgm:t>
    </dgm:pt>
    <dgm:pt modelId="{B85CE9F9-30EB-497A-9B41-979B5E037035}" type="parTrans" cxnId="{DB152ED4-F187-4A18-9893-B8ED2DEDCDD2}">
      <dgm:prSet/>
      <dgm:spPr/>
      <dgm:t>
        <a:bodyPr/>
        <a:lstStyle/>
        <a:p>
          <a:endParaRPr lang="en-US">
            <a:latin typeface="Century Gothic" panose="020B0502020202020204" pitchFamily="34" charset="0"/>
          </a:endParaRPr>
        </a:p>
      </dgm:t>
    </dgm:pt>
    <dgm:pt modelId="{A672B1EC-8EEF-4E55-A801-552176B0608C}" type="sibTrans" cxnId="{DB152ED4-F187-4A18-9893-B8ED2DEDCDD2}">
      <dgm:prSet/>
      <dgm:spPr/>
      <dgm:t>
        <a:bodyPr/>
        <a:lstStyle/>
        <a:p>
          <a:endParaRPr lang="en-US">
            <a:latin typeface="Century Gothic" panose="020B0502020202020204" pitchFamily="34" charset="0"/>
          </a:endParaRPr>
        </a:p>
      </dgm:t>
    </dgm:pt>
    <dgm:pt modelId="{A453FD26-6B35-4400-88CF-FF0CEF2833E9}">
      <dgm:prSet phldrT="[Text]" custT="1"/>
      <dgm:spPr/>
      <dgm:t>
        <a:bodyPr/>
        <a:lstStyle/>
        <a:p>
          <a:pPr>
            <a:lnSpc>
              <a:spcPct val="150000"/>
            </a:lnSpc>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Επιχορήγηση ατόμων από ευάλωτες ομάδες</a:t>
          </a:r>
          <a:endParaRPr lang="en-US" sz="1800" dirty="0">
            <a:solidFill>
              <a:schemeClr val="tx1">
                <a:lumMod val="75000"/>
                <a:lumOff val="25000"/>
              </a:schemeClr>
            </a:solidFill>
            <a:latin typeface="Verdana" panose="020B0604030504040204" pitchFamily="34" charset="0"/>
            <a:ea typeface="Verdana" panose="020B0604030504040204" pitchFamily="34" charset="0"/>
          </a:endParaRPr>
        </a:p>
      </dgm:t>
    </dgm:pt>
    <dgm:pt modelId="{540201CB-69CD-49D3-976A-46B6FFFC3AFB}" type="parTrans" cxnId="{A43649EA-005D-4AAF-BBFB-28E9D9AF2B16}">
      <dgm:prSet/>
      <dgm:spPr/>
      <dgm:t>
        <a:bodyPr/>
        <a:lstStyle/>
        <a:p>
          <a:endParaRPr lang="en-US">
            <a:latin typeface="Century Gothic" panose="020B0502020202020204" pitchFamily="34" charset="0"/>
          </a:endParaRPr>
        </a:p>
      </dgm:t>
    </dgm:pt>
    <dgm:pt modelId="{FBD84BEE-CBE5-442C-9522-2A08CAB83FEB}" type="sibTrans" cxnId="{A43649EA-005D-4AAF-BBFB-28E9D9AF2B16}">
      <dgm:prSet/>
      <dgm:spPr/>
      <dgm:t>
        <a:bodyPr/>
        <a:lstStyle/>
        <a:p>
          <a:endParaRPr lang="en-US">
            <a:latin typeface="Century Gothic" panose="020B0502020202020204" pitchFamily="34" charset="0"/>
          </a:endParaRPr>
        </a:p>
      </dgm:t>
    </dgm:pt>
    <dgm:pt modelId="{205528CA-998B-4905-8146-F17842DC4057}">
      <dgm:prSet custT="1"/>
      <dgm:spPr/>
      <dgm:t>
        <a:bodyPr/>
        <a:lstStyle/>
        <a:p>
          <a:pPr marL="171450" indent="-171450" defTabSz="755650">
            <a:lnSpc>
              <a:spcPct val="150000"/>
            </a:lnSpc>
            <a:spcBef>
              <a:spcPct val="0"/>
            </a:spcBef>
            <a:spcAft>
              <a:spcPct val="20000"/>
            </a:spcAft>
            <a:buNone/>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  Έξοδα ατομικής στήριξης (διαβίωσης)</a:t>
          </a:r>
        </a:p>
      </dgm:t>
    </dgm:pt>
    <dgm:pt modelId="{830DEE71-C35B-434C-8A21-5CD5DC38FC60}" type="parTrans" cxnId="{CA027674-484A-4F92-826F-DBDEE3273D8F}">
      <dgm:prSet/>
      <dgm:spPr/>
      <dgm:t>
        <a:bodyPr/>
        <a:lstStyle/>
        <a:p>
          <a:endParaRPr lang="en-US">
            <a:latin typeface="Century Gothic" panose="020B0502020202020204" pitchFamily="34" charset="0"/>
          </a:endParaRPr>
        </a:p>
      </dgm:t>
    </dgm:pt>
    <dgm:pt modelId="{52E4B5DC-076D-41A3-A381-4E06AD5C6D4E}" type="sibTrans" cxnId="{CA027674-484A-4F92-826F-DBDEE3273D8F}">
      <dgm:prSet/>
      <dgm:spPr/>
      <dgm:t>
        <a:bodyPr/>
        <a:lstStyle/>
        <a:p>
          <a:endParaRPr lang="en-US">
            <a:latin typeface="Century Gothic" panose="020B0502020202020204" pitchFamily="34" charset="0"/>
          </a:endParaRPr>
        </a:p>
      </dgm:t>
    </dgm:pt>
    <dgm:pt modelId="{8DB56731-C5B4-45EE-8146-8821FEE9107E}">
      <dgm:prSet custT="1"/>
      <dgm:spPr/>
      <dgm:t>
        <a:bodyPr/>
        <a:lstStyle/>
        <a:p>
          <a:pPr marL="171450" indent="-171450" defTabSz="755650">
            <a:lnSpc>
              <a:spcPct val="150000"/>
            </a:lnSpc>
            <a:spcBef>
              <a:spcPct val="0"/>
            </a:spcBef>
            <a:spcAft>
              <a:spcPct val="20000"/>
            </a:spcAft>
            <a:buNone/>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  Δίδακτρα σεμιναρίων</a:t>
          </a:r>
          <a:r>
            <a:rPr lang="en-US" sz="1800" dirty="0" smtClean="0">
              <a:solidFill>
                <a:schemeClr val="tx1">
                  <a:lumMod val="75000"/>
                  <a:lumOff val="25000"/>
                </a:schemeClr>
              </a:solidFill>
              <a:latin typeface="Verdana" panose="020B0604030504040204" pitchFamily="34" charset="0"/>
              <a:ea typeface="Verdana" panose="020B0604030504040204" pitchFamily="34" charset="0"/>
            </a:rPr>
            <a:t> (</a:t>
          </a:r>
          <a:r>
            <a:rPr lang="el-GR" sz="1800" dirty="0" smtClean="0">
              <a:solidFill>
                <a:schemeClr val="tx1">
                  <a:lumMod val="75000"/>
                  <a:lumOff val="25000"/>
                </a:schemeClr>
              </a:solidFill>
              <a:latin typeface="Verdana" panose="020B0604030504040204" pitchFamily="34" charset="0"/>
              <a:ea typeface="Verdana" panose="020B0604030504040204" pitchFamily="34" charset="0"/>
            </a:rPr>
            <a:t>Μόνο για Προσωπικό</a:t>
          </a:r>
          <a:r>
            <a:rPr lang="en-US" sz="1800" dirty="0" smtClean="0">
              <a:solidFill>
                <a:schemeClr val="tx1">
                  <a:lumMod val="75000"/>
                  <a:lumOff val="25000"/>
                </a:schemeClr>
              </a:solidFill>
              <a:latin typeface="Verdana" panose="020B0604030504040204" pitchFamily="34" charset="0"/>
              <a:ea typeface="Verdana" panose="020B0604030504040204" pitchFamily="34" charset="0"/>
            </a:rPr>
            <a:t>)</a:t>
          </a:r>
          <a:endParaRPr lang="el-GR" sz="1800" dirty="0" smtClean="0">
            <a:solidFill>
              <a:schemeClr val="tx1">
                <a:lumMod val="75000"/>
                <a:lumOff val="25000"/>
              </a:schemeClr>
            </a:solidFill>
            <a:latin typeface="Verdana" panose="020B0604030504040204" pitchFamily="34" charset="0"/>
            <a:ea typeface="Verdana" panose="020B0604030504040204" pitchFamily="34" charset="0"/>
          </a:endParaRPr>
        </a:p>
      </dgm:t>
    </dgm:pt>
    <dgm:pt modelId="{7785FB79-4F8C-4D3F-84AF-E763E59047C1}" type="parTrans" cxnId="{6900443D-B149-48B4-B1C1-1BEC63433BB9}">
      <dgm:prSet/>
      <dgm:spPr/>
      <dgm:t>
        <a:bodyPr/>
        <a:lstStyle/>
        <a:p>
          <a:endParaRPr lang="en-US">
            <a:latin typeface="Century Gothic" panose="020B0502020202020204" pitchFamily="34" charset="0"/>
          </a:endParaRPr>
        </a:p>
      </dgm:t>
    </dgm:pt>
    <dgm:pt modelId="{994FFCDF-522B-4F26-B941-C33BBBCE2473}" type="sibTrans" cxnId="{6900443D-B149-48B4-B1C1-1BEC63433BB9}">
      <dgm:prSet/>
      <dgm:spPr/>
      <dgm:t>
        <a:bodyPr/>
        <a:lstStyle/>
        <a:p>
          <a:endParaRPr lang="en-US">
            <a:latin typeface="Century Gothic" panose="020B0502020202020204" pitchFamily="34" charset="0"/>
          </a:endParaRPr>
        </a:p>
      </dgm:t>
    </dgm:pt>
    <dgm:pt modelId="{BF39CBCD-97F2-4589-83CC-A75F860D6E3D}">
      <dgm:prSet custT="1"/>
      <dgm:spPr/>
      <dgm:t>
        <a:bodyPr/>
        <a:lstStyle/>
        <a:p>
          <a:pPr>
            <a:lnSpc>
              <a:spcPct val="150000"/>
            </a:lnSpc>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Ειδικές δαπάνες</a:t>
          </a:r>
          <a:endParaRPr lang="en-GB" sz="1800" dirty="0">
            <a:solidFill>
              <a:schemeClr val="tx1">
                <a:lumMod val="75000"/>
                <a:lumOff val="25000"/>
              </a:schemeClr>
            </a:solidFill>
            <a:latin typeface="Verdana" panose="020B0604030504040204" pitchFamily="34" charset="0"/>
            <a:ea typeface="Verdana" panose="020B0604030504040204" pitchFamily="34" charset="0"/>
          </a:endParaRPr>
        </a:p>
      </dgm:t>
    </dgm:pt>
    <dgm:pt modelId="{A61069C9-2EB1-4629-B608-E8BCE5B4327C}" type="parTrans" cxnId="{FE1EF0CF-8BE1-443B-8CC6-486A5498E4E1}">
      <dgm:prSet/>
      <dgm:spPr/>
      <dgm:t>
        <a:bodyPr/>
        <a:lstStyle/>
        <a:p>
          <a:endParaRPr lang="en-US">
            <a:latin typeface="Century Gothic" panose="020B0502020202020204" pitchFamily="34" charset="0"/>
          </a:endParaRPr>
        </a:p>
      </dgm:t>
    </dgm:pt>
    <dgm:pt modelId="{04E214FE-1D61-4B92-9D03-1A9833DF945D}" type="sibTrans" cxnId="{FE1EF0CF-8BE1-443B-8CC6-486A5498E4E1}">
      <dgm:prSet/>
      <dgm:spPr/>
      <dgm:t>
        <a:bodyPr/>
        <a:lstStyle/>
        <a:p>
          <a:endParaRPr lang="en-US">
            <a:latin typeface="Century Gothic" panose="020B0502020202020204" pitchFamily="34" charset="0"/>
          </a:endParaRPr>
        </a:p>
      </dgm:t>
    </dgm:pt>
    <dgm:pt modelId="{7BD18E7A-AD80-471C-8812-3EA4B2C5A1BC}">
      <dgm:prSet custT="1"/>
      <dgm:spPr/>
      <dgm:t>
        <a:bodyPr/>
        <a:lstStyle/>
        <a:p>
          <a:pPr marL="171450" indent="-171450" defTabSz="755650">
            <a:lnSpc>
              <a:spcPct val="150000"/>
            </a:lnSpc>
            <a:spcBef>
              <a:spcPct val="0"/>
            </a:spcBef>
            <a:spcAft>
              <a:spcPct val="20000"/>
            </a:spcAft>
            <a:buNone/>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  Προπαρασκευαστικές επισκέψεις</a:t>
          </a:r>
        </a:p>
      </dgm:t>
    </dgm:pt>
    <dgm:pt modelId="{AE9C945C-92A2-42F9-89F4-B95A7E042951}" type="parTrans" cxnId="{398014A4-0190-48FC-BE23-82630A21A74A}">
      <dgm:prSet/>
      <dgm:spPr/>
      <dgm:t>
        <a:bodyPr/>
        <a:lstStyle/>
        <a:p>
          <a:endParaRPr lang="en-US">
            <a:latin typeface="Century Gothic" panose="020B0502020202020204" pitchFamily="34" charset="0"/>
          </a:endParaRPr>
        </a:p>
      </dgm:t>
    </dgm:pt>
    <dgm:pt modelId="{1AB3F250-C7F1-4C1C-8E9B-CE033F4D4802}" type="sibTrans" cxnId="{398014A4-0190-48FC-BE23-82630A21A74A}">
      <dgm:prSet/>
      <dgm:spPr/>
      <dgm:t>
        <a:bodyPr/>
        <a:lstStyle/>
        <a:p>
          <a:endParaRPr lang="en-US">
            <a:latin typeface="Century Gothic" panose="020B0502020202020204" pitchFamily="34" charset="0"/>
          </a:endParaRPr>
        </a:p>
      </dgm:t>
    </dgm:pt>
    <dgm:pt modelId="{FB3DB75A-AE2A-4941-865D-A2D1FE3FD5D3}">
      <dgm:prSet custT="1"/>
      <dgm:spPr/>
      <dgm:t>
        <a:bodyPr/>
        <a:lstStyle/>
        <a:p>
          <a:pPr marL="171450" indent="-171450" defTabSz="755650">
            <a:lnSpc>
              <a:spcPct val="150000"/>
            </a:lnSpc>
            <a:spcBef>
              <a:spcPct val="0"/>
            </a:spcBef>
            <a:spcAft>
              <a:spcPct val="20000"/>
            </a:spcAft>
            <a:buNone/>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  Έξοδα γλωσσικής προετοιμασίας (όπου εφαρμόζεται)</a:t>
          </a:r>
        </a:p>
      </dgm:t>
    </dgm:pt>
    <dgm:pt modelId="{9CE842D5-272D-405F-BA8A-3B7FE1CB2F9E}" type="sibTrans" cxnId="{75D601F1-9F12-4218-A24E-7E3310CD5034}">
      <dgm:prSet/>
      <dgm:spPr/>
      <dgm:t>
        <a:bodyPr/>
        <a:lstStyle/>
        <a:p>
          <a:endParaRPr lang="en-US">
            <a:latin typeface="Century Gothic" panose="020B0502020202020204" pitchFamily="34" charset="0"/>
          </a:endParaRPr>
        </a:p>
      </dgm:t>
    </dgm:pt>
    <dgm:pt modelId="{BACEE4C7-733C-4A77-A412-6A59CD043C86}" type="parTrans" cxnId="{75D601F1-9F12-4218-A24E-7E3310CD5034}">
      <dgm:prSet/>
      <dgm:spPr/>
      <dgm:t>
        <a:bodyPr/>
        <a:lstStyle/>
        <a:p>
          <a:endParaRPr lang="en-US">
            <a:latin typeface="Century Gothic" panose="020B0502020202020204" pitchFamily="34" charset="0"/>
          </a:endParaRPr>
        </a:p>
      </dgm:t>
    </dgm:pt>
    <dgm:pt modelId="{4C184FF2-DD29-44FA-954B-3B87333AC9D6}">
      <dgm:prSet custT="1"/>
      <dgm:spPr/>
      <dgm:t>
        <a:bodyPr/>
        <a:lstStyle/>
        <a:p>
          <a:pPr marL="171450" indent="-171450" defTabSz="755650">
            <a:lnSpc>
              <a:spcPct val="150000"/>
            </a:lnSpc>
            <a:spcBef>
              <a:spcPct val="0"/>
            </a:spcBef>
            <a:spcAft>
              <a:spcPct val="20000"/>
            </a:spcAft>
            <a:buNone/>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  Έξοδα </a:t>
          </a:r>
          <a:r>
            <a:rPr lang="el-GR" sz="1800" dirty="0" err="1" smtClean="0">
              <a:solidFill>
                <a:schemeClr val="tx1">
                  <a:lumMod val="75000"/>
                  <a:lumOff val="25000"/>
                </a:schemeClr>
              </a:solidFill>
              <a:latin typeface="Verdana" panose="020B0604030504040204" pitchFamily="34" charset="0"/>
              <a:ea typeface="Verdana" panose="020B0604030504040204" pitchFamily="34" charset="0"/>
            </a:rPr>
            <a:t>ταξιδίου</a:t>
          </a:r>
          <a:r>
            <a:rPr lang="el-GR" sz="1800" dirty="0" smtClean="0">
              <a:solidFill>
                <a:schemeClr val="tx1">
                  <a:lumMod val="75000"/>
                  <a:lumOff val="25000"/>
                </a:schemeClr>
              </a:solidFill>
              <a:latin typeface="Verdana" panose="020B0604030504040204" pitchFamily="34" charset="0"/>
              <a:ea typeface="Verdana" panose="020B0604030504040204" pitchFamily="34" charset="0"/>
            </a:rPr>
            <a:t> </a:t>
          </a:r>
        </a:p>
      </dgm:t>
    </dgm:pt>
    <dgm:pt modelId="{AE9EEACF-7E1C-4F8F-94FD-124E8BC75B75}" type="sibTrans" cxnId="{06873691-88EB-48E2-8FB5-5559BF9B0F89}">
      <dgm:prSet/>
      <dgm:spPr/>
      <dgm:t>
        <a:bodyPr/>
        <a:lstStyle/>
        <a:p>
          <a:endParaRPr lang="en-US">
            <a:latin typeface="Century Gothic" panose="020B0502020202020204" pitchFamily="34" charset="0"/>
          </a:endParaRPr>
        </a:p>
      </dgm:t>
    </dgm:pt>
    <dgm:pt modelId="{00FFEB19-883B-40C6-BC57-A7EECC91D046}" type="parTrans" cxnId="{06873691-88EB-48E2-8FB5-5559BF9B0F89}">
      <dgm:prSet/>
      <dgm:spPr/>
      <dgm:t>
        <a:bodyPr/>
        <a:lstStyle/>
        <a:p>
          <a:endParaRPr lang="en-US">
            <a:latin typeface="Century Gothic" panose="020B0502020202020204" pitchFamily="34" charset="0"/>
          </a:endParaRPr>
        </a:p>
      </dgm:t>
    </dgm:pt>
    <dgm:pt modelId="{6245224C-24B1-4EB6-89E4-DD24CF4C1E74}" type="pres">
      <dgm:prSet presAssocID="{EC97BECF-4265-4660-928E-19C0CED322FC}" presName="linear" presStyleCnt="0">
        <dgm:presLayoutVars>
          <dgm:animLvl val="lvl"/>
          <dgm:resizeHandles val="exact"/>
        </dgm:presLayoutVars>
      </dgm:prSet>
      <dgm:spPr/>
      <dgm:t>
        <a:bodyPr/>
        <a:lstStyle/>
        <a:p>
          <a:endParaRPr lang="en-US"/>
        </a:p>
      </dgm:t>
    </dgm:pt>
    <dgm:pt modelId="{B6AFAD86-D97F-49F3-991D-89CB1110D0FC}" type="pres">
      <dgm:prSet presAssocID="{0AEA81AA-F241-44A8-B507-8603DCBB4FBE}" presName="parentText" presStyleLbl="node1" presStyleIdx="0" presStyleCnt="2" custScaleX="94080" custLinFactNeighborX="-418" custLinFactNeighborY="-615">
        <dgm:presLayoutVars>
          <dgm:chMax val="0"/>
          <dgm:bulletEnabled val="1"/>
        </dgm:presLayoutVars>
      </dgm:prSet>
      <dgm:spPr/>
      <dgm:t>
        <a:bodyPr/>
        <a:lstStyle/>
        <a:p>
          <a:endParaRPr lang="en-US"/>
        </a:p>
      </dgm:t>
    </dgm:pt>
    <dgm:pt modelId="{95500D3E-20F7-4931-A624-9154A111CE1B}" type="pres">
      <dgm:prSet presAssocID="{0AEA81AA-F241-44A8-B507-8603DCBB4FBE}" presName="childText" presStyleLbl="revTx" presStyleIdx="0" presStyleCnt="2" custScaleY="117037">
        <dgm:presLayoutVars>
          <dgm:bulletEnabled val="1"/>
        </dgm:presLayoutVars>
      </dgm:prSet>
      <dgm:spPr/>
      <dgm:t>
        <a:bodyPr/>
        <a:lstStyle/>
        <a:p>
          <a:endParaRPr lang="en-US"/>
        </a:p>
      </dgm:t>
    </dgm:pt>
    <dgm:pt modelId="{7FB70556-8499-4A16-9503-7601EF30D601}" type="pres">
      <dgm:prSet presAssocID="{5AEF1A82-1E49-4640-9F7F-167CCADB81D7}" presName="parentText" presStyleLbl="node1" presStyleIdx="1" presStyleCnt="2" custScaleX="94080">
        <dgm:presLayoutVars>
          <dgm:chMax val="0"/>
          <dgm:bulletEnabled val="1"/>
        </dgm:presLayoutVars>
      </dgm:prSet>
      <dgm:spPr/>
      <dgm:t>
        <a:bodyPr/>
        <a:lstStyle/>
        <a:p>
          <a:endParaRPr lang="en-US"/>
        </a:p>
      </dgm:t>
    </dgm:pt>
    <dgm:pt modelId="{5661C2E9-7FB6-40F4-A401-8B2B73FC6636}" type="pres">
      <dgm:prSet presAssocID="{5AEF1A82-1E49-4640-9F7F-167CCADB81D7}" presName="childText" presStyleLbl="revTx" presStyleIdx="1" presStyleCnt="2">
        <dgm:presLayoutVars>
          <dgm:bulletEnabled val="1"/>
        </dgm:presLayoutVars>
      </dgm:prSet>
      <dgm:spPr/>
      <dgm:t>
        <a:bodyPr/>
        <a:lstStyle/>
        <a:p>
          <a:endParaRPr lang="en-US"/>
        </a:p>
      </dgm:t>
    </dgm:pt>
  </dgm:ptLst>
  <dgm:cxnLst>
    <dgm:cxn modelId="{DB152ED4-F187-4A18-9893-B8ED2DEDCDD2}" srcId="{EC97BECF-4265-4660-928E-19C0CED322FC}" destId="{5AEF1A82-1E49-4640-9F7F-167CCADB81D7}" srcOrd="1" destOrd="0" parTransId="{B85CE9F9-30EB-497A-9B41-979B5E037035}" sibTransId="{A672B1EC-8EEF-4E55-A801-552176B0608C}"/>
    <dgm:cxn modelId="{5C262412-C8AC-4E07-94BD-5CCEF0631522}" type="presOf" srcId="{205528CA-998B-4905-8146-F17842DC4057}" destId="{95500D3E-20F7-4931-A624-9154A111CE1B}" srcOrd="0" destOrd="2" presId="urn:microsoft.com/office/officeart/2005/8/layout/vList2"/>
    <dgm:cxn modelId="{FE1EF0CF-8BE1-443B-8CC6-486A5498E4E1}" srcId="{5AEF1A82-1E49-4640-9F7F-167CCADB81D7}" destId="{BF39CBCD-97F2-4589-83CC-A75F860D6E3D}" srcOrd="1" destOrd="0" parTransId="{A61069C9-2EB1-4629-B608-E8BCE5B4327C}" sibTransId="{04E214FE-1D61-4B92-9D03-1A9833DF945D}"/>
    <dgm:cxn modelId="{398014A4-0190-48FC-BE23-82630A21A74A}" srcId="{0AEA81AA-F241-44A8-B507-8603DCBB4FBE}" destId="{7BD18E7A-AD80-471C-8812-3EA4B2C5A1BC}" srcOrd="4" destOrd="0" parTransId="{AE9C945C-92A2-42F9-89F4-B95A7E042951}" sibTransId="{1AB3F250-C7F1-4C1C-8E9B-CE033F4D4802}"/>
    <dgm:cxn modelId="{DE6B385D-6A20-4683-A490-FEB3C0547D65}" srcId="{EC97BECF-4265-4660-928E-19C0CED322FC}" destId="{0AEA81AA-F241-44A8-B507-8603DCBB4FBE}" srcOrd="0" destOrd="0" parTransId="{584EAC28-7971-4AD6-82CB-4D28D326159A}" sibTransId="{787BC3D2-C5FD-4B27-B5BC-435D87F2370D}"/>
    <dgm:cxn modelId="{D68DE8A0-C68F-418A-A34B-0AF9CB86862A}" type="presOf" srcId="{FB3DB75A-AE2A-4941-865D-A2D1FE3FD5D3}" destId="{95500D3E-20F7-4931-A624-9154A111CE1B}" srcOrd="0" destOrd="5" presId="urn:microsoft.com/office/officeart/2005/8/layout/vList2"/>
    <dgm:cxn modelId="{0ACFF5E2-5D9D-4E3B-A261-61D6C1E9C709}" type="presOf" srcId="{4C184FF2-DD29-44FA-954B-3B87333AC9D6}" destId="{95500D3E-20F7-4931-A624-9154A111CE1B}" srcOrd="0" destOrd="1" presId="urn:microsoft.com/office/officeart/2005/8/layout/vList2"/>
    <dgm:cxn modelId="{06873691-88EB-48E2-8FB5-5559BF9B0F89}" srcId="{0AEA81AA-F241-44A8-B507-8603DCBB4FBE}" destId="{4C184FF2-DD29-44FA-954B-3B87333AC9D6}" srcOrd="1" destOrd="0" parTransId="{00FFEB19-883B-40C6-BC57-A7EECC91D046}" sibTransId="{AE9EEACF-7E1C-4F8F-94FD-124E8BC75B75}"/>
    <dgm:cxn modelId="{444F51BC-0F7F-49D2-9146-F55CFD70C52E}" type="presOf" srcId="{0AEA81AA-F241-44A8-B507-8603DCBB4FBE}" destId="{B6AFAD86-D97F-49F3-991D-89CB1110D0FC}" srcOrd="0" destOrd="0" presId="urn:microsoft.com/office/officeart/2005/8/layout/vList2"/>
    <dgm:cxn modelId="{77CD7D68-2A03-4D4B-B847-062E96B45DA7}" srcId="{0AEA81AA-F241-44A8-B507-8603DCBB4FBE}" destId="{7208BF59-1FE9-426B-AF23-5D9DBA858B49}" srcOrd="0" destOrd="0" parTransId="{37FCC0E3-1033-45A1-A752-23033847080D}" sibTransId="{E8E19BF2-5227-4D16-8C08-DCC0679A0E8E}"/>
    <dgm:cxn modelId="{A43649EA-005D-4AAF-BBFB-28E9D9AF2B16}" srcId="{5AEF1A82-1E49-4640-9F7F-167CCADB81D7}" destId="{A453FD26-6B35-4400-88CF-FF0CEF2833E9}" srcOrd="0" destOrd="0" parTransId="{540201CB-69CD-49D3-976A-46B6FFFC3AFB}" sibTransId="{FBD84BEE-CBE5-442C-9522-2A08CAB83FEB}"/>
    <dgm:cxn modelId="{4810A358-6314-4B50-83DE-52C3597EB8A0}" type="presOf" srcId="{A453FD26-6B35-4400-88CF-FF0CEF2833E9}" destId="{5661C2E9-7FB6-40F4-A401-8B2B73FC6636}" srcOrd="0" destOrd="0" presId="urn:microsoft.com/office/officeart/2005/8/layout/vList2"/>
    <dgm:cxn modelId="{1E14F141-C692-4286-B2BA-C7A30BF0A92B}" type="presOf" srcId="{7BD18E7A-AD80-471C-8812-3EA4B2C5A1BC}" destId="{95500D3E-20F7-4931-A624-9154A111CE1B}" srcOrd="0" destOrd="4" presId="urn:microsoft.com/office/officeart/2005/8/layout/vList2"/>
    <dgm:cxn modelId="{4294E725-FC60-4114-886F-C0778C0EAB32}" type="presOf" srcId="{BF39CBCD-97F2-4589-83CC-A75F860D6E3D}" destId="{5661C2E9-7FB6-40F4-A401-8B2B73FC6636}" srcOrd="0" destOrd="1" presId="urn:microsoft.com/office/officeart/2005/8/layout/vList2"/>
    <dgm:cxn modelId="{4689B30C-29E6-4233-8D49-8FA8E5D9C591}" type="presOf" srcId="{EC97BECF-4265-4660-928E-19C0CED322FC}" destId="{6245224C-24B1-4EB6-89E4-DD24CF4C1E74}" srcOrd="0" destOrd="0" presId="urn:microsoft.com/office/officeart/2005/8/layout/vList2"/>
    <dgm:cxn modelId="{75D601F1-9F12-4218-A24E-7E3310CD5034}" srcId="{0AEA81AA-F241-44A8-B507-8603DCBB4FBE}" destId="{FB3DB75A-AE2A-4941-865D-A2D1FE3FD5D3}" srcOrd="5" destOrd="0" parTransId="{BACEE4C7-733C-4A77-A412-6A59CD043C86}" sibTransId="{9CE842D5-272D-405F-BA8A-3B7FE1CB2F9E}"/>
    <dgm:cxn modelId="{6900443D-B149-48B4-B1C1-1BEC63433BB9}" srcId="{0AEA81AA-F241-44A8-B507-8603DCBB4FBE}" destId="{8DB56731-C5B4-45EE-8146-8821FEE9107E}" srcOrd="3" destOrd="0" parTransId="{7785FB79-4F8C-4D3F-84AF-E763E59047C1}" sibTransId="{994FFCDF-522B-4F26-B941-C33BBBCE2473}"/>
    <dgm:cxn modelId="{8927BE13-3F37-45AD-81AF-74D4AFB75F34}" type="presOf" srcId="{5AEF1A82-1E49-4640-9F7F-167CCADB81D7}" destId="{7FB70556-8499-4A16-9503-7601EF30D601}" srcOrd="0" destOrd="0" presId="urn:microsoft.com/office/officeart/2005/8/layout/vList2"/>
    <dgm:cxn modelId="{8E8EC404-AAA7-45AF-8040-70F9B96F099E}" type="presOf" srcId="{7208BF59-1FE9-426B-AF23-5D9DBA858B49}" destId="{95500D3E-20F7-4931-A624-9154A111CE1B}" srcOrd="0" destOrd="0" presId="urn:microsoft.com/office/officeart/2005/8/layout/vList2"/>
    <dgm:cxn modelId="{CA027674-484A-4F92-826F-DBDEE3273D8F}" srcId="{0AEA81AA-F241-44A8-B507-8603DCBB4FBE}" destId="{205528CA-998B-4905-8146-F17842DC4057}" srcOrd="2" destOrd="0" parTransId="{830DEE71-C35B-434C-8A21-5CD5DC38FC60}" sibTransId="{52E4B5DC-076D-41A3-A381-4E06AD5C6D4E}"/>
    <dgm:cxn modelId="{8B00862A-1278-4214-AFF6-03AB8ECFB7E2}" type="presOf" srcId="{8DB56731-C5B4-45EE-8146-8821FEE9107E}" destId="{95500D3E-20F7-4931-A624-9154A111CE1B}" srcOrd="0" destOrd="3" presId="urn:microsoft.com/office/officeart/2005/8/layout/vList2"/>
    <dgm:cxn modelId="{920145BC-E0CE-427A-8083-B7D757766511}" type="presParOf" srcId="{6245224C-24B1-4EB6-89E4-DD24CF4C1E74}" destId="{B6AFAD86-D97F-49F3-991D-89CB1110D0FC}" srcOrd="0" destOrd="0" presId="urn:microsoft.com/office/officeart/2005/8/layout/vList2"/>
    <dgm:cxn modelId="{92C9B80A-1603-4C60-A9B3-5D0A6AF8F350}" type="presParOf" srcId="{6245224C-24B1-4EB6-89E4-DD24CF4C1E74}" destId="{95500D3E-20F7-4931-A624-9154A111CE1B}" srcOrd="1" destOrd="0" presId="urn:microsoft.com/office/officeart/2005/8/layout/vList2"/>
    <dgm:cxn modelId="{CC0E735B-002B-49C7-9D2E-620C8CCB9FC2}" type="presParOf" srcId="{6245224C-24B1-4EB6-89E4-DD24CF4C1E74}" destId="{7FB70556-8499-4A16-9503-7601EF30D601}" srcOrd="2" destOrd="0" presId="urn:microsoft.com/office/officeart/2005/8/layout/vList2"/>
    <dgm:cxn modelId="{67721BFA-888D-497A-B8A2-EF2E920D5405}" type="presParOf" srcId="{6245224C-24B1-4EB6-89E4-DD24CF4C1E74}" destId="{5661C2E9-7FB6-40F4-A401-8B2B73FC6636}"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B2A26BD-774D-41AB-8743-B4F5E553F129}" type="doc">
      <dgm:prSet loTypeId="urn:microsoft.com/office/officeart/2005/8/layout/chevron2" loCatId="list" qsTypeId="urn:microsoft.com/office/officeart/2005/8/quickstyle/simple1" qsCatId="simple" csTypeId="urn:microsoft.com/office/officeart/2005/8/colors/colorful5" csCatId="colorful" phldr="1"/>
      <dgm:spPr/>
      <dgm:t>
        <a:bodyPr/>
        <a:lstStyle/>
        <a:p>
          <a:endParaRPr lang="en-US"/>
        </a:p>
      </dgm:t>
    </dgm:pt>
    <dgm:pt modelId="{B741DB56-2496-4126-B552-AFCB5E9E714A}">
      <dgm:prSet phldrT="[Text]" custT="1"/>
      <dgm:spPr/>
      <dgm:t>
        <a:bodyPr/>
        <a:lstStyle/>
        <a:p>
          <a:r>
            <a:rPr lang="el-GR" sz="1600" dirty="0" smtClean="0">
              <a:solidFill>
                <a:schemeClr val="tx1">
                  <a:lumMod val="75000"/>
                  <a:lumOff val="25000"/>
                </a:schemeClr>
              </a:solidFill>
              <a:latin typeface="Verdana" panose="020B0604030504040204" pitchFamily="34" charset="0"/>
              <a:ea typeface="Verdana" panose="020B0604030504040204" pitchFamily="34" charset="0"/>
            </a:rPr>
            <a:t>Είδη Κινητικοτήτων</a:t>
          </a: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dgm:t>
    </dgm:pt>
    <dgm:pt modelId="{79456CBB-EB60-4867-B22B-83544629F0D2}" type="parTrans" cxnId="{8AD1CEAA-42EE-4971-99C9-CA383A1BAAC9}">
      <dgm:prSet/>
      <dgm:spPr/>
      <dgm:t>
        <a:bodyPr/>
        <a:lstStyle/>
        <a:p>
          <a:endParaRPr lang="en-US" sz="1600"/>
        </a:p>
      </dgm:t>
    </dgm:pt>
    <dgm:pt modelId="{D82B9694-A546-4BD1-8666-0F8700B663E3}" type="sibTrans" cxnId="{8AD1CEAA-42EE-4971-99C9-CA383A1BAAC9}">
      <dgm:prSet/>
      <dgm:spPr/>
      <dgm:t>
        <a:bodyPr/>
        <a:lstStyle/>
        <a:p>
          <a:endParaRPr lang="en-US" sz="1600"/>
        </a:p>
      </dgm:t>
    </dgm:pt>
    <dgm:pt modelId="{3AFC6F47-9D43-41F5-828C-038BE9608B39}">
      <dgm:prSet phldrT="[Text]" custT="1"/>
      <dgm:spPr/>
      <dgm:t>
        <a:bodyPr/>
        <a:lstStyle/>
        <a:p>
          <a:r>
            <a:rPr lang="el-GR" sz="1600" dirty="0" smtClean="0">
              <a:solidFill>
                <a:schemeClr val="tx1">
                  <a:lumMod val="75000"/>
                  <a:lumOff val="25000"/>
                </a:schemeClr>
              </a:solidFill>
              <a:latin typeface="Verdana" panose="020B0604030504040204" pitchFamily="34" charset="0"/>
              <a:ea typeface="Verdana" panose="020B0604030504040204" pitchFamily="34" charset="0"/>
            </a:rPr>
            <a:t>2</a:t>
          </a: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dgm:t>
    </dgm:pt>
    <dgm:pt modelId="{9AEA3E15-52EB-4076-AA26-BA3BB9EE8C5B}" type="parTrans" cxnId="{DEFBB5FC-4F1C-4EDE-96C5-16D0EDD508C7}">
      <dgm:prSet/>
      <dgm:spPr/>
      <dgm:t>
        <a:bodyPr/>
        <a:lstStyle/>
        <a:p>
          <a:endParaRPr lang="en-US" sz="1600"/>
        </a:p>
      </dgm:t>
    </dgm:pt>
    <dgm:pt modelId="{69489504-8667-44FC-92E7-1D4BA997F5AF}" type="sibTrans" cxnId="{DEFBB5FC-4F1C-4EDE-96C5-16D0EDD508C7}">
      <dgm:prSet/>
      <dgm:spPr/>
      <dgm:t>
        <a:bodyPr/>
        <a:lstStyle/>
        <a:p>
          <a:endParaRPr lang="en-US" sz="1600"/>
        </a:p>
      </dgm:t>
    </dgm:pt>
    <dgm:pt modelId="{F57FD054-546F-41B9-A290-969208D4E0DB}">
      <dgm:prSet custT="1"/>
      <dgm:spPr/>
      <dgm:t>
        <a:bodyPr/>
        <a:lstStyle/>
        <a:p>
          <a:r>
            <a:rPr lang="el-GR" sz="1600" dirty="0" smtClean="0">
              <a:solidFill>
                <a:schemeClr val="tx1">
                  <a:lumMod val="75000"/>
                  <a:lumOff val="25000"/>
                </a:schemeClr>
              </a:solidFill>
              <a:latin typeface="Verdana" panose="020B0604030504040204" pitchFamily="34" charset="0"/>
              <a:ea typeface="Verdana" panose="020B0604030504040204" pitchFamily="34" charset="0"/>
            </a:rPr>
            <a:t>Επιλέξιμοι συμμετέχοντες οργανισμοί</a:t>
          </a: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dgm:t>
    </dgm:pt>
    <dgm:pt modelId="{90B27BA8-AA9B-408C-BAB5-2F03806D135C}" type="parTrans" cxnId="{7B3DEC6C-C9AA-4EAB-B994-AFE7D279C869}">
      <dgm:prSet/>
      <dgm:spPr/>
      <dgm:t>
        <a:bodyPr/>
        <a:lstStyle/>
        <a:p>
          <a:endParaRPr lang="en-US" sz="1600"/>
        </a:p>
      </dgm:t>
    </dgm:pt>
    <dgm:pt modelId="{CDA0D692-70FE-4D5E-88AB-1E4BEE196A40}" type="sibTrans" cxnId="{7B3DEC6C-C9AA-4EAB-B994-AFE7D279C869}">
      <dgm:prSet/>
      <dgm:spPr/>
      <dgm:t>
        <a:bodyPr/>
        <a:lstStyle/>
        <a:p>
          <a:endParaRPr lang="en-US" sz="1600"/>
        </a:p>
      </dgm:t>
    </dgm:pt>
    <dgm:pt modelId="{A293B9CF-4342-4B74-9671-67C20B2AB9C3}">
      <dgm:prSet phldrT="[Text]" custT="1"/>
      <dgm:spPr/>
      <dgm:t>
        <a:bodyPr/>
        <a:lstStyle/>
        <a:p>
          <a:r>
            <a:rPr lang="el-GR" sz="1600" dirty="0" smtClean="0">
              <a:solidFill>
                <a:schemeClr val="tx1">
                  <a:lumMod val="75000"/>
                  <a:lumOff val="25000"/>
                </a:schemeClr>
              </a:solidFill>
              <a:latin typeface="Verdana" panose="020B0604030504040204" pitchFamily="34" charset="0"/>
              <a:ea typeface="Verdana" panose="020B0604030504040204" pitchFamily="34" charset="0"/>
            </a:rPr>
            <a:t>3</a:t>
          </a: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dgm:t>
    </dgm:pt>
    <dgm:pt modelId="{E55BA654-97FF-4EA0-8E16-B0A0A8FFB589}" type="parTrans" cxnId="{741593B2-DFB8-4744-9D45-76FE41177E34}">
      <dgm:prSet/>
      <dgm:spPr/>
      <dgm:t>
        <a:bodyPr/>
        <a:lstStyle/>
        <a:p>
          <a:endParaRPr lang="en-US" sz="1600"/>
        </a:p>
      </dgm:t>
    </dgm:pt>
    <dgm:pt modelId="{C86B7AD5-20C3-42E5-B741-A53919AE9364}" type="sibTrans" cxnId="{741593B2-DFB8-4744-9D45-76FE41177E34}">
      <dgm:prSet/>
      <dgm:spPr/>
      <dgm:t>
        <a:bodyPr/>
        <a:lstStyle/>
        <a:p>
          <a:endParaRPr lang="en-US" sz="1600"/>
        </a:p>
      </dgm:t>
    </dgm:pt>
    <dgm:pt modelId="{63869A37-A428-4AC8-BE52-4E63B95EAFB1}">
      <dgm:prSet custT="1"/>
      <dgm:spPr/>
      <dgm:t>
        <a:bodyPr/>
        <a:lstStyle/>
        <a:p>
          <a:r>
            <a:rPr lang="el-GR" sz="1600" dirty="0" smtClean="0">
              <a:solidFill>
                <a:schemeClr val="tx1">
                  <a:lumMod val="75000"/>
                  <a:lumOff val="25000"/>
                </a:schemeClr>
              </a:solidFill>
              <a:latin typeface="Verdana" panose="020B0604030504040204" pitchFamily="34" charset="0"/>
              <a:ea typeface="Verdana" panose="020B0604030504040204" pitchFamily="34" charset="0"/>
            </a:rPr>
            <a:t>Επιλέξιμοι συμμετέχοντες</a:t>
          </a: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dgm:t>
    </dgm:pt>
    <dgm:pt modelId="{86C8D9A4-C05A-4247-AD15-A9148BCD46D4}" type="parTrans" cxnId="{ABCBBB19-4C84-4E06-A492-6CF40A1CC8A9}">
      <dgm:prSet/>
      <dgm:spPr/>
      <dgm:t>
        <a:bodyPr/>
        <a:lstStyle/>
        <a:p>
          <a:endParaRPr lang="en-US" sz="1600"/>
        </a:p>
      </dgm:t>
    </dgm:pt>
    <dgm:pt modelId="{919CF10F-BA39-40B8-9FEA-41795C35C9DF}" type="sibTrans" cxnId="{ABCBBB19-4C84-4E06-A492-6CF40A1CC8A9}">
      <dgm:prSet/>
      <dgm:spPr/>
      <dgm:t>
        <a:bodyPr/>
        <a:lstStyle/>
        <a:p>
          <a:endParaRPr lang="en-US" sz="1600"/>
        </a:p>
      </dgm:t>
    </dgm:pt>
    <dgm:pt modelId="{F677A3DA-47E9-415E-B84F-EFA779E59A8A}">
      <dgm:prSet custT="1"/>
      <dgm:spPr/>
      <dgm:t>
        <a:bodyPr/>
        <a:lstStyle/>
        <a:p>
          <a:r>
            <a:rPr lang="el-GR" sz="1600" dirty="0" smtClean="0">
              <a:solidFill>
                <a:schemeClr val="tx1">
                  <a:lumMod val="75000"/>
                  <a:lumOff val="25000"/>
                </a:schemeClr>
              </a:solidFill>
              <a:latin typeface="Verdana" panose="020B0604030504040204" pitchFamily="34" charset="0"/>
              <a:ea typeface="Verdana" panose="020B0604030504040204" pitchFamily="34" charset="0"/>
            </a:rPr>
            <a:t>1</a:t>
          </a:r>
        </a:p>
      </dgm:t>
    </dgm:pt>
    <dgm:pt modelId="{B8DC6D7E-C3BD-4E7A-A4AB-3997ECA50264}" type="parTrans" cxnId="{540389AE-8F5E-4FAD-AA13-6BEF22B039F0}">
      <dgm:prSet/>
      <dgm:spPr/>
      <dgm:t>
        <a:bodyPr/>
        <a:lstStyle/>
        <a:p>
          <a:endParaRPr lang="en-US" sz="1600"/>
        </a:p>
      </dgm:t>
    </dgm:pt>
    <dgm:pt modelId="{73CF0AB8-6D96-4C70-A5D1-2397DA51BE1D}" type="sibTrans" cxnId="{540389AE-8F5E-4FAD-AA13-6BEF22B039F0}">
      <dgm:prSet/>
      <dgm:spPr/>
      <dgm:t>
        <a:bodyPr/>
        <a:lstStyle/>
        <a:p>
          <a:endParaRPr lang="en-US" sz="1600"/>
        </a:p>
      </dgm:t>
    </dgm:pt>
    <dgm:pt modelId="{49364BEA-8E39-4E8B-86DF-90AF64DCCEA3}">
      <dgm:prSet phldrT="[Text]" custT="1"/>
      <dgm:spPr/>
      <dgm:t>
        <a:bodyPr/>
        <a:lstStyle/>
        <a:p>
          <a:r>
            <a:rPr lang="el-GR" sz="1600" dirty="0" smtClean="0">
              <a:solidFill>
                <a:schemeClr val="tx1">
                  <a:lumMod val="75000"/>
                  <a:lumOff val="25000"/>
                </a:schemeClr>
              </a:solidFill>
              <a:latin typeface="Verdana" panose="020B0604030504040204" pitchFamily="34" charset="0"/>
              <a:ea typeface="Verdana" panose="020B0604030504040204" pitchFamily="34" charset="0"/>
            </a:rPr>
            <a:t>4</a:t>
          </a: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dgm:t>
    </dgm:pt>
    <dgm:pt modelId="{4727F5CE-79C4-418B-930B-01B64385F5CD}" type="parTrans" cxnId="{D4DFA234-951A-4AD1-AD6E-EDBE68D8DA74}">
      <dgm:prSet/>
      <dgm:spPr/>
      <dgm:t>
        <a:bodyPr/>
        <a:lstStyle/>
        <a:p>
          <a:endParaRPr lang="en-US" sz="1600"/>
        </a:p>
      </dgm:t>
    </dgm:pt>
    <dgm:pt modelId="{E38D8A40-B35B-4993-8145-3D37E852B8DA}" type="sibTrans" cxnId="{D4DFA234-951A-4AD1-AD6E-EDBE68D8DA74}">
      <dgm:prSet/>
      <dgm:spPr/>
      <dgm:t>
        <a:bodyPr/>
        <a:lstStyle/>
        <a:p>
          <a:endParaRPr lang="en-US" sz="1600"/>
        </a:p>
      </dgm:t>
    </dgm:pt>
    <dgm:pt modelId="{7EAAF95E-9643-4B69-B5CD-54CA735F106F}">
      <dgm:prSet custT="1"/>
      <dgm:spPr/>
      <dgm:t>
        <a:bodyPr/>
        <a:lstStyle/>
        <a:p>
          <a:r>
            <a:rPr lang="el-GR" sz="1600" dirty="0" smtClean="0">
              <a:solidFill>
                <a:schemeClr val="tx1">
                  <a:lumMod val="75000"/>
                  <a:lumOff val="25000"/>
                </a:schemeClr>
              </a:solidFill>
              <a:latin typeface="Verdana" panose="020B0604030504040204" pitchFamily="34" charset="0"/>
              <a:ea typeface="Verdana" panose="020B0604030504040204" pitchFamily="34" charset="0"/>
            </a:rPr>
            <a:t>Επιλέξιμες Δραστηριότητες</a:t>
          </a: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dgm:t>
    </dgm:pt>
    <dgm:pt modelId="{4D74564D-7333-4756-B704-1FA4CA367BAB}" type="parTrans" cxnId="{A1E0C92D-44CD-4967-88D7-311DBA913A4A}">
      <dgm:prSet/>
      <dgm:spPr/>
      <dgm:t>
        <a:bodyPr/>
        <a:lstStyle/>
        <a:p>
          <a:endParaRPr lang="en-US" sz="1600"/>
        </a:p>
      </dgm:t>
    </dgm:pt>
    <dgm:pt modelId="{E530D4E4-B09C-4F58-B636-6D27B2CF161B}" type="sibTrans" cxnId="{A1E0C92D-44CD-4967-88D7-311DBA913A4A}">
      <dgm:prSet/>
      <dgm:spPr/>
      <dgm:t>
        <a:bodyPr/>
        <a:lstStyle/>
        <a:p>
          <a:endParaRPr lang="en-US" sz="1600"/>
        </a:p>
      </dgm:t>
    </dgm:pt>
    <dgm:pt modelId="{992ACF84-0D59-4B4F-A8DA-9C7BED42AF3D}">
      <dgm:prSet phldrT="[Text]" custT="1"/>
      <dgm:spPr/>
      <dgm:t>
        <a:bodyPr/>
        <a:lstStyle/>
        <a:p>
          <a:r>
            <a:rPr lang="el-GR" sz="1600" dirty="0" smtClean="0">
              <a:solidFill>
                <a:schemeClr val="tx1">
                  <a:lumMod val="75000"/>
                  <a:lumOff val="25000"/>
                </a:schemeClr>
              </a:solidFill>
              <a:latin typeface="Verdana" panose="020B0604030504040204" pitchFamily="34" charset="0"/>
              <a:ea typeface="Verdana" panose="020B0604030504040204" pitchFamily="34" charset="0"/>
            </a:rPr>
            <a:t>5</a:t>
          </a: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dgm:t>
    </dgm:pt>
    <dgm:pt modelId="{F95105BC-D5B7-46C2-9A07-290407A00260}" type="parTrans" cxnId="{8567E91C-5BE3-40FB-8505-455B27691CEB}">
      <dgm:prSet/>
      <dgm:spPr/>
      <dgm:t>
        <a:bodyPr/>
        <a:lstStyle/>
        <a:p>
          <a:endParaRPr lang="en-US" sz="1600"/>
        </a:p>
      </dgm:t>
    </dgm:pt>
    <dgm:pt modelId="{8AE4CAF2-08DF-441F-8187-A5B2ACE5F812}" type="sibTrans" cxnId="{8567E91C-5BE3-40FB-8505-455B27691CEB}">
      <dgm:prSet/>
      <dgm:spPr/>
      <dgm:t>
        <a:bodyPr/>
        <a:lstStyle/>
        <a:p>
          <a:endParaRPr lang="en-US" sz="1600"/>
        </a:p>
      </dgm:t>
    </dgm:pt>
    <dgm:pt modelId="{7F413450-21DB-4AFD-969A-B3B4687CF0ED}">
      <dgm:prSet custT="1"/>
      <dgm:spPr/>
      <dgm:t>
        <a:bodyPr/>
        <a:lstStyle/>
        <a:p>
          <a:r>
            <a:rPr lang="el-GR" sz="1600" dirty="0" smtClean="0">
              <a:solidFill>
                <a:schemeClr val="tx1">
                  <a:lumMod val="75000"/>
                  <a:lumOff val="25000"/>
                </a:schemeClr>
              </a:solidFill>
              <a:latin typeface="Verdana" panose="020B0604030504040204" pitchFamily="34" charset="0"/>
              <a:ea typeface="Verdana" panose="020B0604030504040204" pitchFamily="34" charset="0"/>
            </a:rPr>
            <a:t>Επιλέξιμες Κατηγορίες Δαπανών</a:t>
          </a: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dgm:t>
    </dgm:pt>
    <dgm:pt modelId="{0BF5603D-D5F1-4443-B390-CBE0D6AF35B7}" type="parTrans" cxnId="{DA335B23-C9E1-49E5-A810-176D94C104CD}">
      <dgm:prSet/>
      <dgm:spPr/>
      <dgm:t>
        <a:bodyPr/>
        <a:lstStyle/>
        <a:p>
          <a:endParaRPr lang="en-US" sz="1600"/>
        </a:p>
      </dgm:t>
    </dgm:pt>
    <dgm:pt modelId="{EEFAD006-CB61-43BB-AE80-D560691F3E7E}" type="sibTrans" cxnId="{DA335B23-C9E1-49E5-A810-176D94C104CD}">
      <dgm:prSet/>
      <dgm:spPr/>
      <dgm:t>
        <a:bodyPr/>
        <a:lstStyle/>
        <a:p>
          <a:endParaRPr lang="en-US" sz="1600"/>
        </a:p>
      </dgm:t>
    </dgm:pt>
    <dgm:pt modelId="{C3AE66B1-A0F8-458D-BB08-9D13CA153CC4}" type="pres">
      <dgm:prSet presAssocID="{7B2A26BD-774D-41AB-8743-B4F5E553F129}" presName="linearFlow" presStyleCnt="0">
        <dgm:presLayoutVars>
          <dgm:dir/>
          <dgm:animLvl val="lvl"/>
          <dgm:resizeHandles val="exact"/>
        </dgm:presLayoutVars>
      </dgm:prSet>
      <dgm:spPr/>
      <dgm:t>
        <a:bodyPr/>
        <a:lstStyle/>
        <a:p>
          <a:endParaRPr lang="en-US"/>
        </a:p>
      </dgm:t>
    </dgm:pt>
    <dgm:pt modelId="{20FFDB0D-213A-4128-A0C5-E7874C2C111E}" type="pres">
      <dgm:prSet presAssocID="{F677A3DA-47E9-415E-B84F-EFA779E59A8A}" presName="composite" presStyleCnt="0"/>
      <dgm:spPr/>
    </dgm:pt>
    <dgm:pt modelId="{AF519F12-5FD1-4407-A0E5-1407D7A88B94}" type="pres">
      <dgm:prSet presAssocID="{F677A3DA-47E9-415E-B84F-EFA779E59A8A}" presName="parentText" presStyleLbl="alignNode1" presStyleIdx="0" presStyleCnt="5">
        <dgm:presLayoutVars>
          <dgm:chMax val="1"/>
          <dgm:bulletEnabled val="1"/>
        </dgm:presLayoutVars>
      </dgm:prSet>
      <dgm:spPr/>
      <dgm:t>
        <a:bodyPr/>
        <a:lstStyle/>
        <a:p>
          <a:endParaRPr lang="en-US"/>
        </a:p>
      </dgm:t>
    </dgm:pt>
    <dgm:pt modelId="{CB409F42-7B6B-4301-9BB3-BD98B12CD2C5}" type="pres">
      <dgm:prSet presAssocID="{F677A3DA-47E9-415E-B84F-EFA779E59A8A}" presName="descendantText" presStyleLbl="alignAcc1" presStyleIdx="0" presStyleCnt="5" custLinFactNeighborX="0" custLinFactNeighborY="-220">
        <dgm:presLayoutVars>
          <dgm:bulletEnabled val="1"/>
        </dgm:presLayoutVars>
      </dgm:prSet>
      <dgm:spPr/>
      <dgm:t>
        <a:bodyPr/>
        <a:lstStyle/>
        <a:p>
          <a:endParaRPr lang="en-US"/>
        </a:p>
      </dgm:t>
    </dgm:pt>
    <dgm:pt modelId="{AA91EEAF-A77C-4EA9-A3C0-5358139290D6}" type="pres">
      <dgm:prSet presAssocID="{73CF0AB8-6D96-4C70-A5D1-2397DA51BE1D}" presName="sp" presStyleCnt="0"/>
      <dgm:spPr/>
    </dgm:pt>
    <dgm:pt modelId="{D454AA8F-CFBC-402A-851D-DF186C0D87B5}" type="pres">
      <dgm:prSet presAssocID="{3AFC6F47-9D43-41F5-828C-038BE9608B39}" presName="composite" presStyleCnt="0"/>
      <dgm:spPr/>
    </dgm:pt>
    <dgm:pt modelId="{6A54E4C8-5792-4AD0-9598-DC53AB840D84}" type="pres">
      <dgm:prSet presAssocID="{3AFC6F47-9D43-41F5-828C-038BE9608B39}" presName="parentText" presStyleLbl="alignNode1" presStyleIdx="1" presStyleCnt="5">
        <dgm:presLayoutVars>
          <dgm:chMax val="1"/>
          <dgm:bulletEnabled val="1"/>
        </dgm:presLayoutVars>
      </dgm:prSet>
      <dgm:spPr/>
      <dgm:t>
        <a:bodyPr/>
        <a:lstStyle/>
        <a:p>
          <a:endParaRPr lang="en-US"/>
        </a:p>
      </dgm:t>
    </dgm:pt>
    <dgm:pt modelId="{E1348994-E205-4BCB-97CD-DA9628B015DC}" type="pres">
      <dgm:prSet presAssocID="{3AFC6F47-9D43-41F5-828C-038BE9608B39}" presName="descendantText" presStyleLbl="alignAcc1" presStyleIdx="1" presStyleCnt="5">
        <dgm:presLayoutVars>
          <dgm:bulletEnabled val="1"/>
        </dgm:presLayoutVars>
      </dgm:prSet>
      <dgm:spPr/>
      <dgm:t>
        <a:bodyPr/>
        <a:lstStyle/>
        <a:p>
          <a:endParaRPr lang="en-US"/>
        </a:p>
      </dgm:t>
    </dgm:pt>
    <dgm:pt modelId="{83F14BA9-684D-4318-9A32-02689D48BF53}" type="pres">
      <dgm:prSet presAssocID="{69489504-8667-44FC-92E7-1D4BA997F5AF}" presName="sp" presStyleCnt="0"/>
      <dgm:spPr/>
    </dgm:pt>
    <dgm:pt modelId="{B8402419-0702-4EB3-8C9C-805D025D8357}" type="pres">
      <dgm:prSet presAssocID="{A293B9CF-4342-4B74-9671-67C20B2AB9C3}" presName="composite" presStyleCnt="0"/>
      <dgm:spPr/>
    </dgm:pt>
    <dgm:pt modelId="{85413F35-E1EC-4058-A74F-E82C11A34F90}" type="pres">
      <dgm:prSet presAssocID="{A293B9CF-4342-4B74-9671-67C20B2AB9C3}" presName="parentText" presStyleLbl="alignNode1" presStyleIdx="2" presStyleCnt="5">
        <dgm:presLayoutVars>
          <dgm:chMax val="1"/>
          <dgm:bulletEnabled val="1"/>
        </dgm:presLayoutVars>
      </dgm:prSet>
      <dgm:spPr/>
      <dgm:t>
        <a:bodyPr/>
        <a:lstStyle/>
        <a:p>
          <a:endParaRPr lang="en-US"/>
        </a:p>
      </dgm:t>
    </dgm:pt>
    <dgm:pt modelId="{5A2A5FA6-2D7B-4D41-A98F-2D4DADF4BCA7}" type="pres">
      <dgm:prSet presAssocID="{A293B9CF-4342-4B74-9671-67C20B2AB9C3}" presName="descendantText" presStyleLbl="alignAcc1" presStyleIdx="2" presStyleCnt="5">
        <dgm:presLayoutVars>
          <dgm:bulletEnabled val="1"/>
        </dgm:presLayoutVars>
      </dgm:prSet>
      <dgm:spPr/>
      <dgm:t>
        <a:bodyPr/>
        <a:lstStyle/>
        <a:p>
          <a:endParaRPr lang="en-US"/>
        </a:p>
      </dgm:t>
    </dgm:pt>
    <dgm:pt modelId="{84A98261-1FE9-4AE5-8099-E269A9F90110}" type="pres">
      <dgm:prSet presAssocID="{C86B7AD5-20C3-42E5-B741-A53919AE9364}" presName="sp" presStyleCnt="0"/>
      <dgm:spPr/>
    </dgm:pt>
    <dgm:pt modelId="{326C7355-8BFA-4175-84E2-DE5A5B978AAC}" type="pres">
      <dgm:prSet presAssocID="{49364BEA-8E39-4E8B-86DF-90AF64DCCEA3}" presName="composite" presStyleCnt="0"/>
      <dgm:spPr/>
    </dgm:pt>
    <dgm:pt modelId="{39711B9E-3999-46C3-A5A2-99A4013E596D}" type="pres">
      <dgm:prSet presAssocID="{49364BEA-8E39-4E8B-86DF-90AF64DCCEA3}" presName="parentText" presStyleLbl="alignNode1" presStyleIdx="3" presStyleCnt="5">
        <dgm:presLayoutVars>
          <dgm:chMax val="1"/>
          <dgm:bulletEnabled val="1"/>
        </dgm:presLayoutVars>
      </dgm:prSet>
      <dgm:spPr/>
      <dgm:t>
        <a:bodyPr/>
        <a:lstStyle/>
        <a:p>
          <a:endParaRPr lang="en-US"/>
        </a:p>
      </dgm:t>
    </dgm:pt>
    <dgm:pt modelId="{1EB94850-9906-4DB6-9D6C-233C108F2B84}" type="pres">
      <dgm:prSet presAssocID="{49364BEA-8E39-4E8B-86DF-90AF64DCCEA3}" presName="descendantText" presStyleLbl="alignAcc1" presStyleIdx="3" presStyleCnt="5">
        <dgm:presLayoutVars>
          <dgm:bulletEnabled val="1"/>
        </dgm:presLayoutVars>
      </dgm:prSet>
      <dgm:spPr/>
      <dgm:t>
        <a:bodyPr/>
        <a:lstStyle/>
        <a:p>
          <a:endParaRPr lang="en-US"/>
        </a:p>
      </dgm:t>
    </dgm:pt>
    <dgm:pt modelId="{36FB7B07-A8BF-48F1-842E-2B17B6D184FB}" type="pres">
      <dgm:prSet presAssocID="{E38D8A40-B35B-4993-8145-3D37E852B8DA}" presName="sp" presStyleCnt="0"/>
      <dgm:spPr/>
    </dgm:pt>
    <dgm:pt modelId="{37941634-7D45-4FFF-BF8E-1AA39566C994}" type="pres">
      <dgm:prSet presAssocID="{992ACF84-0D59-4B4F-A8DA-9C7BED42AF3D}" presName="composite" presStyleCnt="0"/>
      <dgm:spPr/>
    </dgm:pt>
    <dgm:pt modelId="{C82F3C26-89DB-4869-88F7-19BADEABE4DB}" type="pres">
      <dgm:prSet presAssocID="{992ACF84-0D59-4B4F-A8DA-9C7BED42AF3D}" presName="parentText" presStyleLbl="alignNode1" presStyleIdx="4" presStyleCnt="5">
        <dgm:presLayoutVars>
          <dgm:chMax val="1"/>
          <dgm:bulletEnabled val="1"/>
        </dgm:presLayoutVars>
      </dgm:prSet>
      <dgm:spPr/>
      <dgm:t>
        <a:bodyPr/>
        <a:lstStyle/>
        <a:p>
          <a:endParaRPr lang="en-US"/>
        </a:p>
      </dgm:t>
    </dgm:pt>
    <dgm:pt modelId="{508C2801-37D3-439F-8EA0-DE1F58C0F1F7}" type="pres">
      <dgm:prSet presAssocID="{992ACF84-0D59-4B4F-A8DA-9C7BED42AF3D}" presName="descendantText" presStyleLbl="alignAcc1" presStyleIdx="4" presStyleCnt="5">
        <dgm:presLayoutVars>
          <dgm:bulletEnabled val="1"/>
        </dgm:presLayoutVars>
      </dgm:prSet>
      <dgm:spPr/>
      <dgm:t>
        <a:bodyPr/>
        <a:lstStyle/>
        <a:p>
          <a:endParaRPr lang="en-US"/>
        </a:p>
      </dgm:t>
    </dgm:pt>
  </dgm:ptLst>
  <dgm:cxnLst>
    <dgm:cxn modelId="{49D959EE-F73C-4591-B1D9-C50F027D8863}" type="presOf" srcId="{992ACF84-0D59-4B4F-A8DA-9C7BED42AF3D}" destId="{C82F3C26-89DB-4869-88F7-19BADEABE4DB}" srcOrd="0" destOrd="0" presId="urn:microsoft.com/office/officeart/2005/8/layout/chevron2"/>
    <dgm:cxn modelId="{321F5BC6-DC2D-4698-8C48-F22ABDA933C4}" type="presOf" srcId="{3AFC6F47-9D43-41F5-828C-038BE9608B39}" destId="{6A54E4C8-5792-4AD0-9598-DC53AB840D84}" srcOrd="0" destOrd="0" presId="urn:microsoft.com/office/officeart/2005/8/layout/chevron2"/>
    <dgm:cxn modelId="{DEFBB5FC-4F1C-4EDE-96C5-16D0EDD508C7}" srcId="{7B2A26BD-774D-41AB-8743-B4F5E553F129}" destId="{3AFC6F47-9D43-41F5-828C-038BE9608B39}" srcOrd="1" destOrd="0" parTransId="{9AEA3E15-52EB-4076-AA26-BA3BB9EE8C5B}" sibTransId="{69489504-8667-44FC-92E7-1D4BA997F5AF}"/>
    <dgm:cxn modelId="{257DED08-F22D-4816-99D9-54E5BD2B4530}" type="presOf" srcId="{A293B9CF-4342-4B74-9671-67C20B2AB9C3}" destId="{85413F35-E1EC-4058-A74F-E82C11A34F90}" srcOrd="0" destOrd="0" presId="urn:microsoft.com/office/officeart/2005/8/layout/chevron2"/>
    <dgm:cxn modelId="{540389AE-8F5E-4FAD-AA13-6BEF22B039F0}" srcId="{7B2A26BD-774D-41AB-8743-B4F5E553F129}" destId="{F677A3DA-47E9-415E-B84F-EFA779E59A8A}" srcOrd="0" destOrd="0" parTransId="{B8DC6D7E-C3BD-4E7A-A4AB-3997ECA50264}" sibTransId="{73CF0AB8-6D96-4C70-A5D1-2397DA51BE1D}"/>
    <dgm:cxn modelId="{741593B2-DFB8-4744-9D45-76FE41177E34}" srcId="{7B2A26BD-774D-41AB-8743-B4F5E553F129}" destId="{A293B9CF-4342-4B74-9671-67C20B2AB9C3}" srcOrd="2" destOrd="0" parTransId="{E55BA654-97FF-4EA0-8E16-B0A0A8FFB589}" sibTransId="{C86B7AD5-20C3-42E5-B741-A53919AE9364}"/>
    <dgm:cxn modelId="{C9030E1C-5CD8-4DE9-8FCA-3736A02236B9}" type="presOf" srcId="{63869A37-A428-4AC8-BE52-4E63B95EAFB1}" destId="{5A2A5FA6-2D7B-4D41-A98F-2D4DADF4BCA7}" srcOrd="0" destOrd="0" presId="urn:microsoft.com/office/officeart/2005/8/layout/chevron2"/>
    <dgm:cxn modelId="{A1E0C92D-44CD-4967-88D7-311DBA913A4A}" srcId="{49364BEA-8E39-4E8B-86DF-90AF64DCCEA3}" destId="{7EAAF95E-9643-4B69-B5CD-54CA735F106F}" srcOrd="0" destOrd="0" parTransId="{4D74564D-7333-4756-B704-1FA4CA367BAB}" sibTransId="{E530D4E4-B09C-4F58-B636-6D27B2CF161B}"/>
    <dgm:cxn modelId="{75297D1F-56EB-4C6D-9FED-4EFD7354E0FF}" type="presOf" srcId="{7EAAF95E-9643-4B69-B5CD-54CA735F106F}" destId="{1EB94850-9906-4DB6-9D6C-233C108F2B84}" srcOrd="0" destOrd="0" presId="urn:microsoft.com/office/officeart/2005/8/layout/chevron2"/>
    <dgm:cxn modelId="{D4DFA234-951A-4AD1-AD6E-EDBE68D8DA74}" srcId="{7B2A26BD-774D-41AB-8743-B4F5E553F129}" destId="{49364BEA-8E39-4E8B-86DF-90AF64DCCEA3}" srcOrd="3" destOrd="0" parTransId="{4727F5CE-79C4-418B-930B-01B64385F5CD}" sibTransId="{E38D8A40-B35B-4993-8145-3D37E852B8DA}"/>
    <dgm:cxn modelId="{7B3DEC6C-C9AA-4EAB-B994-AFE7D279C869}" srcId="{3AFC6F47-9D43-41F5-828C-038BE9608B39}" destId="{F57FD054-546F-41B9-A290-969208D4E0DB}" srcOrd="0" destOrd="0" parTransId="{90B27BA8-AA9B-408C-BAB5-2F03806D135C}" sibTransId="{CDA0D692-70FE-4D5E-88AB-1E4BEE196A40}"/>
    <dgm:cxn modelId="{8567E91C-5BE3-40FB-8505-455B27691CEB}" srcId="{7B2A26BD-774D-41AB-8743-B4F5E553F129}" destId="{992ACF84-0D59-4B4F-A8DA-9C7BED42AF3D}" srcOrd="4" destOrd="0" parTransId="{F95105BC-D5B7-46C2-9A07-290407A00260}" sibTransId="{8AE4CAF2-08DF-441F-8187-A5B2ACE5F812}"/>
    <dgm:cxn modelId="{FD40EB81-F2E5-41A8-9EC9-2ED97DD49E96}" type="presOf" srcId="{7F413450-21DB-4AFD-969A-B3B4687CF0ED}" destId="{508C2801-37D3-439F-8EA0-DE1F58C0F1F7}" srcOrd="0" destOrd="0" presId="urn:microsoft.com/office/officeart/2005/8/layout/chevron2"/>
    <dgm:cxn modelId="{A64995C2-F2C9-4447-8DAC-166105C7A3EC}" type="presOf" srcId="{F677A3DA-47E9-415E-B84F-EFA779E59A8A}" destId="{AF519F12-5FD1-4407-A0E5-1407D7A88B94}" srcOrd="0" destOrd="0" presId="urn:microsoft.com/office/officeart/2005/8/layout/chevron2"/>
    <dgm:cxn modelId="{8AD1CEAA-42EE-4971-99C9-CA383A1BAAC9}" srcId="{F677A3DA-47E9-415E-B84F-EFA779E59A8A}" destId="{B741DB56-2496-4126-B552-AFCB5E9E714A}" srcOrd="0" destOrd="0" parTransId="{79456CBB-EB60-4867-B22B-83544629F0D2}" sibTransId="{D82B9694-A546-4BD1-8666-0F8700B663E3}"/>
    <dgm:cxn modelId="{DA335B23-C9E1-49E5-A810-176D94C104CD}" srcId="{992ACF84-0D59-4B4F-A8DA-9C7BED42AF3D}" destId="{7F413450-21DB-4AFD-969A-B3B4687CF0ED}" srcOrd="0" destOrd="0" parTransId="{0BF5603D-D5F1-4443-B390-CBE0D6AF35B7}" sibTransId="{EEFAD006-CB61-43BB-AE80-D560691F3E7E}"/>
    <dgm:cxn modelId="{55843D88-70F3-46D4-B78B-CBADE5B7D4AA}" type="presOf" srcId="{49364BEA-8E39-4E8B-86DF-90AF64DCCEA3}" destId="{39711B9E-3999-46C3-A5A2-99A4013E596D}" srcOrd="0" destOrd="0" presId="urn:microsoft.com/office/officeart/2005/8/layout/chevron2"/>
    <dgm:cxn modelId="{ABCBBB19-4C84-4E06-A492-6CF40A1CC8A9}" srcId="{A293B9CF-4342-4B74-9671-67C20B2AB9C3}" destId="{63869A37-A428-4AC8-BE52-4E63B95EAFB1}" srcOrd="0" destOrd="0" parTransId="{86C8D9A4-C05A-4247-AD15-A9148BCD46D4}" sibTransId="{919CF10F-BA39-40B8-9FEA-41795C35C9DF}"/>
    <dgm:cxn modelId="{778D4852-9743-448A-B3E0-BD1AE530470E}" type="presOf" srcId="{7B2A26BD-774D-41AB-8743-B4F5E553F129}" destId="{C3AE66B1-A0F8-458D-BB08-9D13CA153CC4}" srcOrd="0" destOrd="0" presId="urn:microsoft.com/office/officeart/2005/8/layout/chevron2"/>
    <dgm:cxn modelId="{B66739AB-6C83-4C7A-807B-4F3BB493DCA8}" type="presOf" srcId="{B741DB56-2496-4126-B552-AFCB5E9E714A}" destId="{CB409F42-7B6B-4301-9BB3-BD98B12CD2C5}" srcOrd="0" destOrd="0" presId="urn:microsoft.com/office/officeart/2005/8/layout/chevron2"/>
    <dgm:cxn modelId="{42262856-EB83-46A5-85FC-624301FC9C24}" type="presOf" srcId="{F57FD054-546F-41B9-A290-969208D4E0DB}" destId="{E1348994-E205-4BCB-97CD-DA9628B015DC}" srcOrd="0" destOrd="0" presId="urn:microsoft.com/office/officeart/2005/8/layout/chevron2"/>
    <dgm:cxn modelId="{05E8C6E1-EDC7-4669-9708-6D110395203E}" type="presParOf" srcId="{C3AE66B1-A0F8-458D-BB08-9D13CA153CC4}" destId="{20FFDB0D-213A-4128-A0C5-E7874C2C111E}" srcOrd="0" destOrd="0" presId="urn:microsoft.com/office/officeart/2005/8/layout/chevron2"/>
    <dgm:cxn modelId="{B3329BDB-9641-40D9-AE9A-760AFA0EDE75}" type="presParOf" srcId="{20FFDB0D-213A-4128-A0C5-E7874C2C111E}" destId="{AF519F12-5FD1-4407-A0E5-1407D7A88B94}" srcOrd="0" destOrd="0" presId="urn:microsoft.com/office/officeart/2005/8/layout/chevron2"/>
    <dgm:cxn modelId="{F0FED8BD-DBE3-461B-8794-80A85963C8DD}" type="presParOf" srcId="{20FFDB0D-213A-4128-A0C5-E7874C2C111E}" destId="{CB409F42-7B6B-4301-9BB3-BD98B12CD2C5}" srcOrd="1" destOrd="0" presId="urn:microsoft.com/office/officeart/2005/8/layout/chevron2"/>
    <dgm:cxn modelId="{38C010F9-9A8E-4AF8-8C93-BC45274788E0}" type="presParOf" srcId="{C3AE66B1-A0F8-458D-BB08-9D13CA153CC4}" destId="{AA91EEAF-A77C-4EA9-A3C0-5358139290D6}" srcOrd="1" destOrd="0" presId="urn:microsoft.com/office/officeart/2005/8/layout/chevron2"/>
    <dgm:cxn modelId="{273548A4-92B8-4BBE-9FC7-A0F8974779F2}" type="presParOf" srcId="{C3AE66B1-A0F8-458D-BB08-9D13CA153CC4}" destId="{D454AA8F-CFBC-402A-851D-DF186C0D87B5}" srcOrd="2" destOrd="0" presId="urn:microsoft.com/office/officeart/2005/8/layout/chevron2"/>
    <dgm:cxn modelId="{100C7E8E-5EC0-458E-966F-62DA944B936A}" type="presParOf" srcId="{D454AA8F-CFBC-402A-851D-DF186C0D87B5}" destId="{6A54E4C8-5792-4AD0-9598-DC53AB840D84}" srcOrd="0" destOrd="0" presId="urn:microsoft.com/office/officeart/2005/8/layout/chevron2"/>
    <dgm:cxn modelId="{4A73D215-60FF-4A77-B771-2ECCD707A080}" type="presParOf" srcId="{D454AA8F-CFBC-402A-851D-DF186C0D87B5}" destId="{E1348994-E205-4BCB-97CD-DA9628B015DC}" srcOrd="1" destOrd="0" presId="urn:microsoft.com/office/officeart/2005/8/layout/chevron2"/>
    <dgm:cxn modelId="{B2CA0C05-E96F-41AF-9ED2-846F2BD77EC4}" type="presParOf" srcId="{C3AE66B1-A0F8-458D-BB08-9D13CA153CC4}" destId="{83F14BA9-684D-4318-9A32-02689D48BF53}" srcOrd="3" destOrd="0" presId="urn:microsoft.com/office/officeart/2005/8/layout/chevron2"/>
    <dgm:cxn modelId="{F62E2697-278C-411A-B126-452E5D1DA038}" type="presParOf" srcId="{C3AE66B1-A0F8-458D-BB08-9D13CA153CC4}" destId="{B8402419-0702-4EB3-8C9C-805D025D8357}" srcOrd="4" destOrd="0" presId="urn:microsoft.com/office/officeart/2005/8/layout/chevron2"/>
    <dgm:cxn modelId="{0A36B76E-5ECB-4EE2-9CEC-64AAEB8E3817}" type="presParOf" srcId="{B8402419-0702-4EB3-8C9C-805D025D8357}" destId="{85413F35-E1EC-4058-A74F-E82C11A34F90}" srcOrd="0" destOrd="0" presId="urn:microsoft.com/office/officeart/2005/8/layout/chevron2"/>
    <dgm:cxn modelId="{95534061-9E74-4B24-81BC-D299C82178AE}" type="presParOf" srcId="{B8402419-0702-4EB3-8C9C-805D025D8357}" destId="{5A2A5FA6-2D7B-4D41-A98F-2D4DADF4BCA7}" srcOrd="1" destOrd="0" presId="urn:microsoft.com/office/officeart/2005/8/layout/chevron2"/>
    <dgm:cxn modelId="{3BAE8E63-BD81-4A3D-A59F-B30B78F029D8}" type="presParOf" srcId="{C3AE66B1-A0F8-458D-BB08-9D13CA153CC4}" destId="{84A98261-1FE9-4AE5-8099-E269A9F90110}" srcOrd="5" destOrd="0" presId="urn:microsoft.com/office/officeart/2005/8/layout/chevron2"/>
    <dgm:cxn modelId="{93BBF35B-6C12-4E5F-8363-07AEB3FEE091}" type="presParOf" srcId="{C3AE66B1-A0F8-458D-BB08-9D13CA153CC4}" destId="{326C7355-8BFA-4175-84E2-DE5A5B978AAC}" srcOrd="6" destOrd="0" presId="urn:microsoft.com/office/officeart/2005/8/layout/chevron2"/>
    <dgm:cxn modelId="{0AFAF3AE-C99E-4E61-8CFD-097791EDDB0F}" type="presParOf" srcId="{326C7355-8BFA-4175-84E2-DE5A5B978AAC}" destId="{39711B9E-3999-46C3-A5A2-99A4013E596D}" srcOrd="0" destOrd="0" presId="urn:microsoft.com/office/officeart/2005/8/layout/chevron2"/>
    <dgm:cxn modelId="{39BAF251-461B-4193-BAE2-5D540D2BA0E4}" type="presParOf" srcId="{326C7355-8BFA-4175-84E2-DE5A5B978AAC}" destId="{1EB94850-9906-4DB6-9D6C-233C108F2B84}" srcOrd="1" destOrd="0" presId="urn:microsoft.com/office/officeart/2005/8/layout/chevron2"/>
    <dgm:cxn modelId="{2A96A406-20C7-465C-946E-C1E8EF2F25A2}" type="presParOf" srcId="{C3AE66B1-A0F8-458D-BB08-9D13CA153CC4}" destId="{36FB7B07-A8BF-48F1-842E-2B17B6D184FB}" srcOrd="7" destOrd="0" presId="urn:microsoft.com/office/officeart/2005/8/layout/chevron2"/>
    <dgm:cxn modelId="{DBEC1889-EE53-4A84-A92F-9C345EDA187D}" type="presParOf" srcId="{C3AE66B1-A0F8-458D-BB08-9D13CA153CC4}" destId="{37941634-7D45-4FFF-BF8E-1AA39566C994}" srcOrd="8" destOrd="0" presId="urn:microsoft.com/office/officeart/2005/8/layout/chevron2"/>
    <dgm:cxn modelId="{32DFC26B-7FB3-4E98-903A-44450B47C147}" type="presParOf" srcId="{37941634-7D45-4FFF-BF8E-1AA39566C994}" destId="{C82F3C26-89DB-4869-88F7-19BADEABE4DB}" srcOrd="0" destOrd="0" presId="urn:microsoft.com/office/officeart/2005/8/layout/chevron2"/>
    <dgm:cxn modelId="{9949A74D-44D2-466E-9DF0-EECA4CA83404}" type="presParOf" srcId="{37941634-7D45-4FFF-BF8E-1AA39566C994}" destId="{508C2801-37D3-439F-8EA0-DE1F58C0F1F7}"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9C5F37-04DF-4B76-9539-FB49DD5037E7}">
      <dsp:nvSpPr>
        <dsp:cNvPr id="0" name=""/>
        <dsp:cNvSpPr/>
      </dsp:nvSpPr>
      <dsp:spPr>
        <a:xfrm>
          <a:off x="2688939" y="214674"/>
          <a:ext cx="3291884" cy="1204287"/>
        </a:xfrm>
        <a:prstGeom prst="rightArrow">
          <a:avLst>
            <a:gd name="adj1" fmla="val 75000"/>
            <a:gd name="adj2" fmla="val 50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l-GR" sz="1800" kern="1200" dirty="0" smtClean="0">
              <a:latin typeface="Verdana" panose="020B0604030504040204" pitchFamily="34" charset="0"/>
              <a:ea typeface="Verdana" panose="020B0604030504040204" pitchFamily="34" charset="0"/>
            </a:rPr>
            <a:t>Πραγματοποιούνται με φυσική παρουσία των συμμετεχόντων</a:t>
          </a:r>
          <a:endParaRPr lang="en-US" sz="1800" kern="1200" dirty="0">
            <a:latin typeface="Verdana" panose="020B0604030504040204" pitchFamily="34" charset="0"/>
            <a:ea typeface="Verdana" panose="020B0604030504040204" pitchFamily="34" charset="0"/>
          </a:endParaRPr>
        </a:p>
      </dsp:txBody>
      <dsp:txXfrm>
        <a:off x="2688939" y="365210"/>
        <a:ext cx="2840276" cy="903215"/>
      </dsp:txXfrm>
    </dsp:sp>
    <dsp:sp modelId="{A1BCDEA2-9AA4-4DE4-B9B8-810C15EC9601}">
      <dsp:nvSpPr>
        <dsp:cNvPr id="0" name=""/>
        <dsp:cNvSpPr/>
      </dsp:nvSpPr>
      <dsp:spPr>
        <a:xfrm>
          <a:off x="211864" y="0"/>
          <a:ext cx="2477075" cy="1632798"/>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l-GR" sz="2200" kern="1200" dirty="0" smtClean="0">
              <a:latin typeface="Verdana" panose="020B0604030504040204" pitchFamily="34" charset="0"/>
              <a:ea typeface="Verdana" panose="020B0604030504040204" pitchFamily="34" charset="0"/>
            </a:rPr>
            <a:t>Φυσικές </a:t>
          </a:r>
        </a:p>
        <a:p>
          <a:pPr lvl="0" algn="ctr" defTabSz="977900">
            <a:lnSpc>
              <a:spcPct val="90000"/>
            </a:lnSpc>
            <a:spcBef>
              <a:spcPct val="0"/>
            </a:spcBef>
            <a:spcAft>
              <a:spcPct val="35000"/>
            </a:spcAft>
          </a:pPr>
          <a:r>
            <a:rPr lang="el-GR" sz="1600" kern="1200" dirty="0" smtClean="0">
              <a:latin typeface="Verdana" panose="020B0604030504040204" pitchFamily="34" charset="0"/>
              <a:ea typeface="Verdana" panose="020B0604030504040204" pitchFamily="34" charset="0"/>
            </a:rPr>
            <a:t>(Κινητικότητες Προσωπικού και Εκπαιδευομένων)</a:t>
          </a:r>
          <a:endParaRPr lang="en-US" sz="1600" kern="1200" dirty="0">
            <a:latin typeface="Verdana" panose="020B0604030504040204" pitchFamily="34" charset="0"/>
            <a:ea typeface="Verdana" panose="020B0604030504040204" pitchFamily="34" charset="0"/>
          </a:endParaRPr>
        </a:p>
      </dsp:txBody>
      <dsp:txXfrm>
        <a:off x="291571" y="79707"/>
        <a:ext cx="2317661" cy="1473384"/>
      </dsp:txXfrm>
    </dsp:sp>
    <dsp:sp modelId="{B6F61BA7-A624-4B4C-A7DB-BE39D6A23DFC}">
      <dsp:nvSpPr>
        <dsp:cNvPr id="0" name=""/>
        <dsp:cNvSpPr/>
      </dsp:nvSpPr>
      <dsp:spPr>
        <a:xfrm>
          <a:off x="2748234" y="1848542"/>
          <a:ext cx="3150951" cy="1249336"/>
        </a:xfrm>
        <a:prstGeom prst="rightArrow">
          <a:avLst>
            <a:gd name="adj1" fmla="val 75000"/>
            <a:gd name="adj2" fmla="val 50000"/>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6739762"/>
              <a:satOff val="-22832"/>
              <a:lumOff val="-2928"/>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l-GR" sz="1800" kern="1200" dirty="0" smtClean="0">
              <a:latin typeface="Verdana" panose="020B0604030504040204" pitchFamily="34" charset="0"/>
              <a:ea typeface="Verdana" panose="020B0604030504040204" pitchFamily="34" charset="0"/>
            </a:rPr>
            <a:t>Συνδυασμός Φυσικής και Εικονικής Κινητικότητας</a:t>
          </a:r>
          <a:endParaRPr lang="en-US" sz="1800" kern="1200" dirty="0">
            <a:latin typeface="Verdana" panose="020B0604030504040204" pitchFamily="34" charset="0"/>
            <a:ea typeface="Verdana" panose="020B0604030504040204" pitchFamily="34" charset="0"/>
          </a:endParaRPr>
        </a:p>
      </dsp:txBody>
      <dsp:txXfrm>
        <a:off x="2748234" y="2004709"/>
        <a:ext cx="2682450" cy="937002"/>
      </dsp:txXfrm>
    </dsp:sp>
    <dsp:sp modelId="{3DE9BD8E-84BE-4CA1-B097-DDB9BAA33252}">
      <dsp:nvSpPr>
        <dsp:cNvPr id="0" name=""/>
        <dsp:cNvSpPr/>
      </dsp:nvSpPr>
      <dsp:spPr>
        <a:xfrm>
          <a:off x="216007" y="1778993"/>
          <a:ext cx="2477075" cy="1632798"/>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a:lnSpc>
              <a:spcPct val="90000"/>
            </a:lnSpc>
            <a:spcBef>
              <a:spcPct val="0"/>
            </a:spcBef>
            <a:spcAft>
              <a:spcPct val="35000"/>
            </a:spcAft>
          </a:pPr>
          <a:r>
            <a:rPr lang="el-GR" sz="2200" kern="1200" dirty="0" smtClean="0">
              <a:latin typeface="Verdana" panose="020B0604030504040204" pitchFamily="34" charset="0"/>
              <a:ea typeface="Verdana" panose="020B0604030504040204" pitchFamily="34" charset="0"/>
            </a:rPr>
            <a:t>Μεικτές</a:t>
          </a:r>
        </a:p>
        <a:p>
          <a:pPr lvl="0" algn="ctr" defTabSz="977900">
            <a:lnSpc>
              <a:spcPct val="90000"/>
            </a:lnSpc>
            <a:spcBef>
              <a:spcPct val="0"/>
            </a:spcBef>
            <a:spcAft>
              <a:spcPct val="35000"/>
            </a:spcAft>
          </a:pPr>
          <a:r>
            <a:rPr lang="el-GR" sz="1600" kern="1200" dirty="0" smtClean="0">
              <a:latin typeface="Verdana" panose="020B0604030504040204" pitchFamily="34" charset="0"/>
              <a:ea typeface="Verdana" panose="020B0604030504040204" pitchFamily="34" charset="0"/>
            </a:rPr>
            <a:t>(Κινητικότητες Προσωπικού και Εκπαιδευομένων)</a:t>
          </a:r>
          <a:endParaRPr lang="en-US" sz="1600" kern="1200" dirty="0">
            <a:latin typeface="Verdana" panose="020B0604030504040204" pitchFamily="34" charset="0"/>
            <a:ea typeface="Verdana" panose="020B0604030504040204" pitchFamily="34" charset="0"/>
          </a:endParaRPr>
        </a:p>
      </dsp:txBody>
      <dsp:txXfrm>
        <a:off x="295714" y="1858700"/>
        <a:ext cx="2317661" cy="14733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AFAD86-D97F-49F3-991D-89CB1110D0FC}">
      <dsp:nvSpPr>
        <dsp:cNvPr id="0" name=""/>
        <dsp:cNvSpPr/>
      </dsp:nvSpPr>
      <dsp:spPr>
        <a:xfrm>
          <a:off x="454715" y="0"/>
          <a:ext cx="7520684" cy="512117"/>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l-GR" sz="2200" b="1" kern="1200" dirty="0" smtClean="0">
              <a:latin typeface="Verdana" panose="020B0604030504040204" pitchFamily="34" charset="0"/>
              <a:ea typeface="Verdana" panose="020B0604030504040204" pitchFamily="34" charset="0"/>
            </a:rPr>
            <a:t>Βάσει μοναδιαίου κόστους</a:t>
          </a:r>
          <a:endParaRPr lang="en-US" sz="2200" b="1" kern="1200" dirty="0">
            <a:latin typeface="Verdana" panose="020B0604030504040204" pitchFamily="34" charset="0"/>
            <a:ea typeface="Verdana" panose="020B0604030504040204" pitchFamily="34" charset="0"/>
          </a:endParaRPr>
        </a:p>
      </dsp:txBody>
      <dsp:txXfrm>
        <a:off x="479714" y="24999"/>
        <a:ext cx="7470686" cy="462119"/>
      </dsp:txXfrm>
    </dsp:sp>
    <dsp:sp modelId="{95500D3E-20F7-4931-A624-9154A111CE1B}">
      <dsp:nvSpPr>
        <dsp:cNvPr id="0" name=""/>
        <dsp:cNvSpPr/>
      </dsp:nvSpPr>
      <dsp:spPr>
        <a:xfrm>
          <a:off x="0" y="514820"/>
          <a:ext cx="8496944" cy="329907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778" tIns="22860" rIns="128016" bIns="22860" numCol="1" spcCol="1270" anchor="t" anchorCtr="0">
          <a:noAutofit/>
        </a:bodyPr>
        <a:lstStyle/>
        <a:p>
          <a:pPr marL="268288" lvl="1" indent="-268288" algn="l" defTabSz="755650">
            <a:lnSpc>
              <a:spcPct val="150000"/>
            </a:lnSpc>
            <a:spcBef>
              <a:spcPct val="0"/>
            </a:spcBef>
            <a:spcAft>
              <a:spcPct val="20000"/>
            </a:spcAft>
            <a:buChar char="••"/>
          </a:pPr>
          <a:r>
            <a:rPr lang="el-GR" sz="1800" kern="1200" dirty="0" smtClean="0">
              <a:solidFill>
                <a:schemeClr val="tx1">
                  <a:lumMod val="75000"/>
                  <a:lumOff val="25000"/>
                </a:schemeClr>
              </a:solidFill>
              <a:latin typeface="Verdana" panose="020B0604030504040204" pitchFamily="34" charset="0"/>
              <a:ea typeface="Verdana" panose="020B0604030504040204" pitchFamily="34" charset="0"/>
            </a:rPr>
            <a:t>Οργανωτικά έξοδα </a:t>
          </a:r>
          <a:endParaRPr lang="en-US" sz="1800" kern="1200" dirty="0">
            <a:solidFill>
              <a:schemeClr val="tx1">
                <a:lumMod val="75000"/>
                <a:lumOff val="25000"/>
              </a:schemeClr>
            </a:solidFill>
            <a:latin typeface="Verdana" panose="020B0604030504040204" pitchFamily="34" charset="0"/>
            <a:ea typeface="Verdana" panose="020B0604030504040204" pitchFamily="34" charset="0"/>
          </a:endParaRPr>
        </a:p>
        <a:p>
          <a:pPr marL="171450" lvl="1" indent="-171450" algn="l" defTabSz="755650">
            <a:lnSpc>
              <a:spcPct val="150000"/>
            </a:lnSpc>
            <a:spcBef>
              <a:spcPct val="0"/>
            </a:spcBef>
            <a:spcAft>
              <a:spcPct val="20000"/>
            </a:spcAft>
            <a:buChar char="••"/>
          </a:pPr>
          <a:r>
            <a:rPr lang="el-GR" sz="1800" kern="1200" dirty="0" smtClean="0">
              <a:solidFill>
                <a:schemeClr val="tx1">
                  <a:lumMod val="75000"/>
                  <a:lumOff val="25000"/>
                </a:schemeClr>
              </a:solidFill>
              <a:latin typeface="Verdana" panose="020B0604030504040204" pitchFamily="34" charset="0"/>
              <a:ea typeface="Verdana" panose="020B0604030504040204" pitchFamily="34" charset="0"/>
            </a:rPr>
            <a:t>  Έξοδα </a:t>
          </a:r>
          <a:r>
            <a:rPr lang="el-GR" sz="1800" kern="1200" dirty="0" err="1" smtClean="0">
              <a:solidFill>
                <a:schemeClr val="tx1">
                  <a:lumMod val="75000"/>
                  <a:lumOff val="25000"/>
                </a:schemeClr>
              </a:solidFill>
              <a:latin typeface="Verdana" panose="020B0604030504040204" pitchFamily="34" charset="0"/>
              <a:ea typeface="Verdana" panose="020B0604030504040204" pitchFamily="34" charset="0"/>
            </a:rPr>
            <a:t>ταξιδίου</a:t>
          </a:r>
          <a:r>
            <a:rPr lang="el-GR" sz="1800" kern="1200" dirty="0" smtClean="0">
              <a:solidFill>
                <a:schemeClr val="tx1">
                  <a:lumMod val="75000"/>
                  <a:lumOff val="25000"/>
                </a:schemeClr>
              </a:solidFill>
              <a:latin typeface="Verdana" panose="020B0604030504040204" pitchFamily="34" charset="0"/>
              <a:ea typeface="Verdana" panose="020B0604030504040204" pitchFamily="34" charset="0"/>
            </a:rPr>
            <a:t> </a:t>
          </a:r>
        </a:p>
        <a:p>
          <a:pPr marL="171450" lvl="1" indent="-171450" algn="l" defTabSz="755650">
            <a:lnSpc>
              <a:spcPct val="150000"/>
            </a:lnSpc>
            <a:spcBef>
              <a:spcPct val="0"/>
            </a:spcBef>
            <a:spcAft>
              <a:spcPct val="20000"/>
            </a:spcAft>
            <a:buChar char="••"/>
          </a:pPr>
          <a:r>
            <a:rPr lang="el-GR" sz="1800" kern="1200" dirty="0" smtClean="0">
              <a:solidFill>
                <a:schemeClr val="tx1">
                  <a:lumMod val="75000"/>
                  <a:lumOff val="25000"/>
                </a:schemeClr>
              </a:solidFill>
              <a:latin typeface="Verdana" panose="020B0604030504040204" pitchFamily="34" charset="0"/>
              <a:ea typeface="Verdana" panose="020B0604030504040204" pitchFamily="34" charset="0"/>
            </a:rPr>
            <a:t>  Έξοδα ατομικής στήριξης (διαβίωσης)</a:t>
          </a:r>
        </a:p>
        <a:p>
          <a:pPr marL="171450" lvl="1" indent="-171450" algn="l" defTabSz="755650">
            <a:lnSpc>
              <a:spcPct val="150000"/>
            </a:lnSpc>
            <a:spcBef>
              <a:spcPct val="0"/>
            </a:spcBef>
            <a:spcAft>
              <a:spcPct val="20000"/>
            </a:spcAft>
            <a:buChar char="••"/>
          </a:pPr>
          <a:r>
            <a:rPr lang="el-GR" sz="1800" kern="1200" dirty="0" smtClean="0">
              <a:solidFill>
                <a:schemeClr val="tx1">
                  <a:lumMod val="75000"/>
                  <a:lumOff val="25000"/>
                </a:schemeClr>
              </a:solidFill>
              <a:latin typeface="Verdana" panose="020B0604030504040204" pitchFamily="34" charset="0"/>
              <a:ea typeface="Verdana" panose="020B0604030504040204" pitchFamily="34" charset="0"/>
            </a:rPr>
            <a:t>  Δίδακτρα σεμιναρίων</a:t>
          </a:r>
          <a:r>
            <a:rPr lang="en-US" sz="1800" kern="1200" dirty="0" smtClean="0">
              <a:solidFill>
                <a:schemeClr val="tx1">
                  <a:lumMod val="75000"/>
                  <a:lumOff val="25000"/>
                </a:schemeClr>
              </a:solidFill>
              <a:latin typeface="Verdana" panose="020B0604030504040204" pitchFamily="34" charset="0"/>
              <a:ea typeface="Verdana" panose="020B0604030504040204" pitchFamily="34" charset="0"/>
            </a:rPr>
            <a:t> (</a:t>
          </a:r>
          <a:r>
            <a:rPr lang="el-GR" sz="1800" kern="1200" dirty="0" smtClean="0">
              <a:solidFill>
                <a:schemeClr val="tx1">
                  <a:lumMod val="75000"/>
                  <a:lumOff val="25000"/>
                </a:schemeClr>
              </a:solidFill>
              <a:latin typeface="Verdana" panose="020B0604030504040204" pitchFamily="34" charset="0"/>
              <a:ea typeface="Verdana" panose="020B0604030504040204" pitchFamily="34" charset="0"/>
            </a:rPr>
            <a:t>Μόνο για Προσωπικό</a:t>
          </a:r>
          <a:r>
            <a:rPr lang="en-US" sz="1800" kern="1200" dirty="0" smtClean="0">
              <a:solidFill>
                <a:schemeClr val="tx1">
                  <a:lumMod val="75000"/>
                  <a:lumOff val="25000"/>
                </a:schemeClr>
              </a:solidFill>
              <a:latin typeface="Verdana" panose="020B0604030504040204" pitchFamily="34" charset="0"/>
              <a:ea typeface="Verdana" panose="020B0604030504040204" pitchFamily="34" charset="0"/>
            </a:rPr>
            <a:t>)</a:t>
          </a:r>
          <a:endParaRPr lang="el-GR" sz="1800" kern="1200" dirty="0" smtClean="0">
            <a:solidFill>
              <a:schemeClr val="tx1">
                <a:lumMod val="75000"/>
                <a:lumOff val="25000"/>
              </a:schemeClr>
            </a:solidFill>
            <a:latin typeface="Verdana" panose="020B0604030504040204" pitchFamily="34" charset="0"/>
            <a:ea typeface="Verdana" panose="020B0604030504040204" pitchFamily="34" charset="0"/>
          </a:endParaRPr>
        </a:p>
        <a:p>
          <a:pPr marL="171450" lvl="1" indent="-171450" algn="l" defTabSz="755650">
            <a:lnSpc>
              <a:spcPct val="150000"/>
            </a:lnSpc>
            <a:spcBef>
              <a:spcPct val="0"/>
            </a:spcBef>
            <a:spcAft>
              <a:spcPct val="20000"/>
            </a:spcAft>
            <a:buChar char="••"/>
          </a:pPr>
          <a:r>
            <a:rPr lang="el-GR" sz="1800" kern="1200" dirty="0" smtClean="0">
              <a:solidFill>
                <a:schemeClr val="tx1">
                  <a:lumMod val="75000"/>
                  <a:lumOff val="25000"/>
                </a:schemeClr>
              </a:solidFill>
              <a:latin typeface="Verdana" panose="020B0604030504040204" pitchFamily="34" charset="0"/>
              <a:ea typeface="Verdana" panose="020B0604030504040204" pitchFamily="34" charset="0"/>
            </a:rPr>
            <a:t>  Προπαρασκευαστικές επισκέψεις</a:t>
          </a:r>
        </a:p>
        <a:p>
          <a:pPr marL="171450" lvl="1" indent="-171450" algn="l" defTabSz="755650">
            <a:lnSpc>
              <a:spcPct val="150000"/>
            </a:lnSpc>
            <a:spcBef>
              <a:spcPct val="0"/>
            </a:spcBef>
            <a:spcAft>
              <a:spcPct val="20000"/>
            </a:spcAft>
            <a:buChar char="••"/>
          </a:pPr>
          <a:r>
            <a:rPr lang="el-GR" sz="1800" kern="1200" dirty="0" smtClean="0">
              <a:solidFill>
                <a:schemeClr val="tx1">
                  <a:lumMod val="75000"/>
                  <a:lumOff val="25000"/>
                </a:schemeClr>
              </a:solidFill>
              <a:latin typeface="Verdana" panose="020B0604030504040204" pitchFamily="34" charset="0"/>
              <a:ea typeface="Verdana" panose="020B0604030504040204" pitchFamily="34" charset="0"/>
            </a:rPr>
            <a:t>  Έξοδα γλωσσικής προετοιμασίας (όπου εφαρμόζεται)</a:t>
          </a:r>
        </a:p>
      </dsp:txBody>
      <dsp:txXfrm>
        <a:off x="0" y="514820"/>
        <a:ext cx="8496944" cy="3299076"/>
      </dsp:txXfrm>
    </dsp:sp>
    <dsp:sp modelId="{7FB70556-8499-4A16-9503-7601EF30D601}">
      <dsp:nvSpPr>
        <dsp:cNvPr id="0" name=""/>
        <dsp:cNvSpPr/>
      </dsp:nvSpPr>
      <dsp:spPr>
        <a:xfrm>
          <a:off x="488129" y="3813897"/>
          <a:ext cx="7520684" cy="512117"/>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l-GR" sz="2200" b="1" kern="1200" dirty="0" smtClean="0">
              <a:latin typeface="Verdana" panose="020B0604030504040204" pitchFamily="34" charset="0"/>
              <a:ea typeface="Verdana" panose="020B0604030504040204" pitchFamily="34" charset="0"/>
            </a:rPr>
            <a:t>Βάσει πραγματικών εξόδων</a:t>
          </a:r>
          <a:endParaRPr lang="en-US" sz="2200" b="1" kern="1200" dirty="0">
            <a:latin typeface="Verdana" panose="020B0604030504040204" pitchFamily="34" charset="0"/>
            <a:ea typeface="Verdana" panose="020B0604030504040204" pitchFamily="34" charset="0"/>
          </a:endParaRPr>
        </a:p>
      </dsp:txBody>
      <dsp:txXfrm>
        <a:off x="513128" y="3838896"/>
        <a:ext cx="7470686" cy="462119"/>
      </dsp:txXfrm>
    </dsp:sp>
    <dsp:sp modelId="{5661C2E9-7FB6-40F4-A401-8B2B73FC6636}">
      <dsp:nvSpPr>
        <dsp:cNvPr id="0" name=""/>
        <dsp:cNvSpPr/>
      </dsp:nvSpPr>
      <dsp:spPr>
        <a:xfrm>
          <a:off x="0" y="4326014"/>
          <a:ext cx="8496944" cy="926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9778" tIns="22860" rIns="128016" bIns="22860" numCol="1" spcCol="1270" anchor="t" anchorCtr="0">
          <a:noAutofit/>
        </a:bodyPr>
        <a:lstStyle/>
        <a:p>
          <a:pPr marL="171450" lvl="1" indent="-171450" algn="l" defTabSz="800100">
            <a:lnSpc>
              <a:spcPct val="150000"/>
            </a:lnSpc>
            <a:spcBef>
              <a:spcPct val="0"/>
            </a:spcBef>
            <a:spcAft>
              <a:spcPct val="20000"/>
            </a:spcAft>
            <a:buChar char="••"/>
          </a:pPr>
          <a:r>
            <a:rPr lang="el-GR" sz="1800" kern="1200" dirty="0" smtClean="0">
              <a:solidFill>
                <a:schemeClr val="tx1">
                  <a:lumMod val="75000"/>
                  <a:lumOff val="25000"/>
                </a:schemeClr>
              </a:solidFill>
              <a:latin typeface="Verdana" panose="020B0604030504040204" pitchFamily="34" charset="0"/>
              <a:ea typeface="Verdana" panose="020B0604030504040204" pitchFamily="34" charset="0"/>
            </a:rPr>
            <a:t>Επιχορήγηση ατόμων από ευάλωτες ομάδες</a:t>
          </a:r>
          <a:endParaRPr lang="en-US" sz="1800" kern="1200" dirty="0">
            <a:solidFill>
              <a:schemeClr val="tx1">
                <a:lumMod val="75000"/>
                <a:lumOff val="25000"/>
              </a:schemeClr>
            </a:solidFill>
            <a:latin typeface="Verdana" panose="020B0604030504040204" pitchFamily="34" charset="0"/>
            <a:ea typeface="Verdana" panose="020B0604030504040204" pitchFamily="34" charset="0"/>
          </a:endParaRPr>
        </a:p>
        <a:p>
          <a:pPr marL="171450" lvl="1" indent="-171450" algn="l" defTabSz="800100">
            <a:lnSpc>
              <a:spcPct val="150000"/>
            </a:lnSpc>
            <a:spcBef>
              <a:spcPct val="0"/>
            </a:spcBef>
            <a:spcAft>
              <a:spcPct val="20000"/>
            </a:spcAft>
            <a:buChar char="••"/>
          </a:pPr>
          <a:r>
            <a:rPr lang="el-GR" sz="1800" kern="1200" dirty="0" smtClean="0">
              <a:solidFill>
                <a:schemeClr val="tx1">
                  <a:lumMod val="75000"/>
                  <a:lumOff val="25000"/>
                </a:schemeClr>
              </a:solidFill>
              <a:latin typeface="Verdana" panose="020B0604030504040204" pitchFamily="34" charset="0"/>
              <a:ea typeface="Verdana" panose="020B0604030504040204" pitchFamily="34" charset="0"/>
            </a:rPr>
            <a:t>Ειδικές δαπάνες</a:t>
          </a:r>
          <a:endParaRPr lang="en-GB" sz="1800" kern="1200" dirty="0">
            <a:solidFill>
              <a:schemeClr val="tx1">
                <a:lumMod val="75000"/>
                <a:lumOff val="25000"/>
              </a:schemeClr>
            </a:solidFill>
            <a:latin typeface="Verdana" panose="020B0604030504040204" pitchFamily="34" charset="0"/>
            <a:ea typeface="Verdana" panose="020B0604030504040204" pitchFamily="34" charset="0"/>
          </a:endParaRPr>
        </a:p>
      </dsp:txBody>
      <dsp:txXfrm>
        <a:off x="0" y="4326014"/>
        <a:ext cx="8496944" cy="92618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F519F12-5FD1-4407-A0E5-1407D7A88B94}">
      <dsp:nvSpPr>
        <dsp:cNvPr id="0" name=""/>
        <dsp:cNvSpPr/>
      </dsp:nvSpPr>
      <dsp:spPr>
        <a:xfrm rot="5400000">
          <a:off x="-176410" y="178091"/>
          <a:ext cx="1176072" cy="823251"/>
        </a:xfrm>
        <a:prstGeom prst="chevron">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l-GR" sz="1600" kern="1200" dirty="0" smtClean="0">
              <a:solidFill>
                <a:schemeClr val="tx1">
                  <a:lumMod val="75000"/>
                  <a:lumOff val="25000"/>
                </a:schemeClr>
              </a:solidFill>
              <a:latin typeface="Verdana" panose="020B0604030504040204" pitchFamily="34" charset="0"/>
              <a:ea typeface="Verdana" panose="020B0604030504040204" pitchFamily="34" charset="0"/>
            </a:rPr>
            <a:t>1</a:t>
          </a:r>
        </a:p>
      </dsp:txBody>
      <dsp:txXfrm rot="-5400000">
        <a:off x="1" y="413307"/>
        <a:ext cx="823251" cy="352821"/>
      </dsp:txXfrm>
    </dsp:sp>
    <dsp:sp modelId="{CB409F42-7B6B-4301-9BB3-BD98B12CD2C5}">
      <dsp:nvSpPr>
        <dsp:cNvPr id="0" name=""/>
        <dsp:cNvSpPr/>
      </dsp:nvSpPr>
      <dsp:spPr>
        <a:xfrm rot="5400000">
          <a:off x="4525201" y="-3701950"/>
          <a:ext cx="764447" cy="8168348"/>
        </a:xfrm>
        <a:prstGeom prst="round2SameRect">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l-GR" sz="1600" kern="1200" dirty="0" smtClean="0">
              <a:solidFill>
                <a:schemeClr val="tx1">
                  <a:lumMod val="75000"/>
                  <a:lumOff val="25000"/>
                </a:schemeClr>
              </a:solidFill>
              <a:latin typeface="Verdana" panose="020B0604030504040204" pitchFamily="34" charset="0"/>
              <a:ea typeface="Verdana" panose="020B0604030504040204" pitchFamily="34" charset="0"/>
            </a:rPr>
            <a:t>Είδη Κινητικοτήτων</a:t>
          </a:r>
          <a:endParaRPr lang="en-US" sz="1600" kern="1200" dirty="0">
            <a:solidFill>
              <a:schemeClr val="tx1">
                <a:lumMod val="75000"/>
                <a:lumOff val="25000"/>
              </a:schemeClr>
            </a:solidFill>
            <a:latin typeface="Verdana" panose="020B0604030504040204" pitchFamily="34" charset="0"/>
            <a:ea typeface="Verdana" panose="020B0604030504040204" pitchFamily="34" charset="0"/>
          </a:endParaRPr>
        </a:p>
      </dsp:txBody>
      <dsp:txXfrm rot="-5400000">
        <a:off x="823251" y="37317"/>
        <a:ext cx="8131031" cy="689813"/>
      </dsp:txXfrm>
    </dsp:sp>
    <dsp:sp modelId="{6A54E4C8-5792-4AD0-9598-DC53AB840D84}">
      <dsp:nvSpPr>
        <dsp:cNvPr id="0" name=""/>
        <dsp:cNvSpPr/>
      </dsp:nvSpPr>
      <dsp:spPr>
        <a:xfrm rot="5400000">
          <a:off x="-176410" y="1237899"/>
          <a:ext cx="1176072" cy="823251"/>
        </a:xfrm>
        <a:prstGeom prst="chevron">
          <a:avLst/>
        </a:prstGeom>
        <a:solidFill>
          <a:schemeClr val="accent5">
            <a:hueOff val="-1689636"/>
            <a:satOff val="-4355"/>
            <a:lumOff val="-2941"/>
            <a:alphaOff val="0"/>
          </a:schemeClr>
        </a:solidFill>
        <a:ln w="12700" cap="flat" cmpd="sng" algn="ctr">
          <a:solidFill>
            <a:schemeClr val="accent5">
              <a:hueOff val="-1689636"/>
              <a:satOff val="-4355"/>
              <a:lumOff val="-294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l-GR" sz="1600" kern="1200" dirty="0" smtClean="0">
              <a:solidFill>
                <a:schemeClr val="tx1">
                  <a:lumMod val="75000"/>
                  <a:lumOff val="25000"/>
                </a:schemeClr>
              </a:solidFill>
              <a:latin typeface="Verdana" panose="020B0604030504040204" pitchFamily="34" charset="0"/>
              <a:ea typeface="Verdana" panose="020B0604030504040204" pitchFamily="34" charset="0"/>
            </a:rPr>
            <a:t>2</a:t>
          </a:r>
          <a:endParaRPr lang="en-US" sz="1600" kern="1200" dirty="0">
            <a:solidFill>
              <a:schemeClr val="tx1">
                <a:lumMod val="75000"/>
                <a:lumOff val="25000"/>
              </a:schemeClr>
            </a:solidFill>
            <a:latin typeface="Verdana" panose="020B0604030504040204" pitchFamily="34" charset="0"/>
            <a:ea typeface="Verdana" panose="020B0604030504040204" pitchFamily="34" charset="0"/>
          </a:endParaRPr>
        </a:p>
      </dsp:txBody>
      <dsp:txXfrm rot="-5400000">
        <a:off x="1" y="1473115"/>
        <a:ext cx="823251" cy="352821"/>
      </dsp:txXfrm>
    </dsp:sp>
    <dsp:sp modelId="{E1348994-E205-4BCB-97CD-DA9628B015DC}">
      <dsp:nvSpPr>
        <dsp:cNvPr id="0" name=""/>
        <dsp:cNvSpPr/>
      </dsp:nvSpPr>
      <dsp:spPr>
        <a:xfrm rot="5400000">
          <a:off x="4525201" y="-2640462"/>
          <a:ext cx="764447" cy="8168348"/>
        </a:xfrm>
        <a:prstGeom prst="round2SameRect">
          <a:avLst/>
        </a:prstGeom>
        <a:solidFill>
          <a:schemeClr val="lt1">
            <a:alpha val="90000"/>
            <a:hueOff val="0"/>
            <a:satOff val="0"/>
            <a:lumOff val="0"/>
            <a:alphaOff val="0"/>
          </a:schemeClr>
        </a:solidFill>
        <a:ln w="12700" cap="flat" cmpd="sng" algn="ctr">
          <a:solidFill>
            <a:schemeClr val="accent5">
              <a:hueOff val="-1689636"/>
              <a:satOff val="-4355"/>
              <a:lumOff val="-2941"/>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l-GR" sz="1600" kern="1200" dirty="0" smtClean="0">
              <a:solidFill>
                <a:schemeClr val="tx1">
                  <a:lumMod val="75000"/>
                  <a:lumOff val="25000"/>
                </a:schemeClr>
              </a:solidFill>
              <a:latin typeface="Verdana" panose="020B0604030504040204" pitchFamily="34" charset="0"/>
              <a:ea typeface="Verdana" panose="020B0604030504040204" pitchFamily="34" charset="0"/>
            </a:rPr>
            <a:t>Επιλέξιμοι συμμετέχοντες οργανισμοί</a:t>
          </a:r>
          <a:endParaRPr lang="en-US" sz="1600" kern="1200" dirty="0">
            <a:solidFill>
              <a:schemeClr val="tx1">
                <a:lumMod val="75000"/>
                <a:lumOff val="25000"/>
              </a:schemeClr>
            </a:solidFill>
            <a:latin typeface="Verdana" panose="020B0604030504040204" pitchFamily="34" charset="0"/>
            <a:ea typeface="Verdana" panose="020B0604030504040204" pitchFamily="34" charset="0"/>
          </a:endParaRPr>
        </a:p>
      </dsp:txBody>
      <dsp:txXfrm rot="-5400000">
        <a:off x="823251" y="1098805"/>
        <a:ext cx="8131031" cy="689813"/>
      </dsp:txXfrm>
    </dsp:sp>
    <dsp:sp modelId="{85413F35-E1EC-4058-A74F-E82C11A34F90}">
      <dsp:nvSpPr>
        <dsp:cNvPr id="0" name=""/>
        <dsp:cNvSpPr/>
      </dsp:nvSpPr>
      <dsp:spPr>
        <a:xfrm rot="5400000">
          <a:off x="-176410" y="2297707"/>
          <a:ext cx="1176072" cy="823251"/>
        </a:xfrm>
        <a:prstGeom prst="chevron">
          <a:avLst/>
        </a:prstGeom>
        <a:solidFill>
          <a:schemeClr val="accent5">
            <a:hueOff val="-3379271"/>
            <a:satOff val="-8710"/>
            <a:lumOff val="-5883"/>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l-GR" sz="1600" kern="1200" dirty="0" smtClean="0">
              <a:solidFill>
                <a:schemeClr val="tx1">
                  <a:lumMod val="75000"/>
                  <a:lumOff val="25000"/>
                </a:schemeClr>
              </a:solidFill>
              <a:latin typeface="Verdana" panose="020B0604030504040204" pitchFamily="34" charset="0"/>
              <a:ea typeface="Verdana" panose="020B0604030504040204" pitchFamily="34" charset="0"/>
            </a:rPr>
            <a:t>3</a:t>
          </a:r>
          <a:endParaRPr lang="en-US" sz="1600" kern="1200" dirty="0">
            <a:solidFill>
              <a:schemeClr val="tx1">
                <a:lumMod val="75000"/>
                <a:lumOff val="25000"/>
              </a:schemeClr>
            </a:solidFill>
            <a:latin typeface="Verdana" panose="020B0604030504040204" pitchFamily="34" charset="0"/>
            <a:ea typeface="Verdana" panose="020B0604030504040204" pitchFamily="34" charset="0"/>
          </a:endParaRPr>
        </a:p>
      </dsp:txBody>
      <dsp:txXfrm rot="-5400000">
        <a:off x="1" y="2532923"/>
        <a:ext cx="823251" cy="352821"/>
      </dsp:txXfrm>
    </dsp:sp>
    <dsp:sp modelId="{5A2A5FA6-2D7B-4D41-A98F-2D4DADF4BCA7}">
      <dsp:nvSpPr>
        <dsp:cNvPr id="0" name=""/>
        <dsp:cNvSpPr/>
      </dsp:nvSpPr>
      <dsp:spPr>
        <a:xfrm rot="5400000">
          <a:off x="4525201" y="-1580653"/>
          <a:ext cx="764447" cy="8168348"/>
        </a:xfrm>
        <a:prstGeom prst="round2SameRect">
          <a:avLst/>
        </a:prstGeom>
        <a:solidFill>
          <a:schemeClr val="lt1">
            <a:alpha val="90000"/>
            <a:hueOff val="0"/>
            <a:satOff val="0"/>
            <a:lumOff val="0"/>
            <a:alphaOff val="0"/>
          </a:schemeClr>
        </a:solidFill>
        <a:ln w="12700" cap="flat" cmpd="sng" algn="ctr">
          <a:solidFill>
            <a:schemeClr val="accent5">
              <a:hueOff val="-3379271"/>
              <a:satOff val="-8710"/>
              <a:lumOff val="-588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l-GR" sz="1600" kern="1200" dirty="0" smtClean="0">
              <a:solidFill>
                <a:schemeClr val="tx1">
                  <a:lumMod val="75000"/>
                  <a:lumOff val="25000"/>
                </a:schemeClr>
              </a:solidFill>
              <a:latin typeface="Verdana" panose="020B0604030504040204" pitchFamily="34" charset="0"/>
              <a:ea typeface="Verdana" panose="020B0604030504040204" pitchFamily="34" charset="0"/>
            </a:rPr>
            <a:t>Επιλέξιμοι συμμετέχοντες</a:t>
          </a:r>
          <a:endParaRPr lang="en-US" sz="1600" kern="1200" dirty="0">
            <a:solidFill>
              <a:schemeClr val="tx1">
                <a:lumMod val="75000"/>
                <a:lumOff val="25000"/>
              </a:schemeClr>
            </a:solidFill>
            <a:latin typeface="Verdana" panose="020B0604030504040204" pitchFamily="34" charset="0"/>
            <a:ea typeface="Verdana" panose="020B0604030504040204" pitchFamily="34" charset="0"/>
          </a:endParaRPr>
        </a:p>
      </dsp:txBody>
      <dsp:txXfrm rot="-5400000">
        <a:off x="823251" y="2158614"/>
        <a:ext cx="8131031" cy="689813"/>
      </dsp:txXfrm>
    </dsp:sp>
    <dsp:sp modelId="{39711B9E-3999-46C3-A5A2-99A4013E596D}">
      <dsp:nvSpPr>
        <dsp:cNvPr id="0" name=""/>
        <dsp:cNvSpPr/>
      </dsp:nvSpPr>
      <dsp:spPr>
        <a:xfrm rot="5400000">
          <a:off x="-176410" y="3357516"/>
          <a:ext cx="1176072" cy="823251"/>
        </a:xfrm>
        <a:prstGeom prst="chevron">
          <a:avLst/>
        </a:prstGeom>
        <a:solidFill>
          <a:schemeClr val="accent5">
            <a:hueOff val="-5068907"/>
            <a:satOff val="-13064"/>
            <a:lumOff val="-8824"/>
            <a:alphaOff val="0"/>
          </a:schemeClr>
        </a:solidFill>
        <a:ln w="12700" cap="flat" cmpd="sng" algn="ctr">
          <a:solidFill>
            <a:schemeClr val="accent5">
              <a:hueOff val="-5068907"/>
              <a:satOff val="-13064"/>
              <a:lumOff val="-882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l-GR" sz="1600" kern="1200" dirty="0" smtClean="0">
              <a:solidFill>
                <a:schemeClr val="tx1">
                  <a:lumMod val="75000"/>
                  <a:lumOff val="25000"/>
                </a:schemeClr>
              </a:solidFill>
              <a:latin typeface="Verdana" panose="020B0604030504040204" pitchFamily="34" charset="0"/>
              <a:ea typeface="Verdana" panose="020B0604030504040204" pitchFamily="34" charset="0"/>
            </a:rPr>
            <a:t>4</a:t>
          </a:r>
          <a:endParaRPr lang="en-US" sz="1600" kern="1200" dirty="0">
            <a:solidFill>
              <a:schemeClr val="tx1">
                <a:lumMod val="75000"/>
                <a:lumOff val="25000"/>
              </a:schemeClr>
            </a:solidFill>
            <a:latin typeface="Verdana" panose="020B0604030504040204" pitchFamily="34" charset="0"/>
            <a:ea typeface="Verdana" panose="020B0604030504040204" pitchFamily="34" charset="0"/>
          </a:endParaRPr>
        </a:p>
      </dsp:txBody>
      <dsp:txXfrm rot="-5400000">
        <a:off x="1" y="3592732"/>
        <a:ext cx="823251" cy="352821"/>
      </dsp:txXfrm>
    </dsp:sp>
    <dsp:sp modelId="{1EB94850-9906-4DB6-9D6C-233C108F2B84}">
      <dsp:nvSpPr>
        <dsp:cNvPr id="0" name=""/>
        <dsp:cNvSpPr/>
      </dsp:nvSpPr>
      <dsp:spPr>
        <a:xfrm rot="5400000">
          <a:off x="4525201" y="-520845"/>
          <a:ext cx="764447" cy="8168348"/>
        </a:xfrm>
        <a:prstGeom prst="round2SameRect">
          <a:avLst/>
        </a:prstGeom>
        <a:solidFill>
          <a:schemeClr val="lt1">
            <a:alpha val="90000"/>
            <a:hueOff val="0"/>
            <a:satOff val="0"/>
            <a:lumOff val="0"/>
            <a:alphaOff val="0"/>
          </a:schemeClr>
        </a:solidFill>
        <a:ln w="12700" cap="flat" cmpd="sng" algn="ctr">
          <a:solidFill>
            <a:schemeClr val="accent5">
              <a:hueOff val="-5068907"/>
              <a:satOff val="-13064"/>
              <a:lumOff val="-8824"/>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l-GR" sz="1600" kern="1200" dirty="0" smtClean="0">
              <a:solidFill>
                <a:schemeClr val="tx1">
                  <a:lumMod val="75000"/>
                  <a:lumOff val="25000"/>
                </a:schemeClr>
              </a:solidFill>
              <a:latin typeface="Verdana" panose="020B0604030504040204" pitchFamily="34" charset="0"/>
              <a:ea typeface="Verdana" panose="020B0604030504040204" pitchFamily="34" charset="0"/>
            </a:rPr>
            <a:t>Επιλέξιμες Δραστηριότητες</a:t>
          </a:r>
          <a:endParaRPr lang="en-US" sz="1600" kern="1200" dirty="0">
            <a:solidFill>
              <a:schemeClr val="tx1">
                <a:lumMod val="75000"/>
                <a:lumOff val="25000"/>
              </a:schemeClr>
            </a:solidFill>
            <a:latin typeface="Verdana" panose="020B0604030504040204" pitchFamily="34" charset="0"/>
            <a:ea typeface="Verdana" panose="020B0604030504040204" pitchFamily="34" charset="0"/>
          </a:endParaRPr>
        </a:p>
      </dsp:txBody>
      <dsp:txXfrm rot="-5400000">
        <a:off x="823251" y="3218422"/>
        <a:ext cx="8131031" cy="689813"/>
      </dsp:txXfrm>
    </dsp:sp>
    <dsp:sp modelId="{C82F3C26-89DB-4869-88F7-19BADEABE4DB}">
      <dsp:nvSpPr>
        <dsp:cNvPr id="0" name=""/>
        <dsp:cNvSpPr/>
      </dsp:nvSpPr>
      <dsp:spPr>
        <a:xfrm rot="5400000">
          <a:off x="-176410" y="4417324"/>
          <a:ext cx="1176072" cy="823251"/>
        </a:xfrm>
        <a:prstGeom prst="chevron">
          <a:avLst/>
        </a:prstGeom>
        <a:solidFill>
          <a:schemeClr val="accent5">
            <a:hueOff val="-6758543"/>
            <a:satOff val="-17419"/>
            <a:lumOff val="-11765"/>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l-GR" sz="1600" kern="1200" dirty="0" smtClean="0">
              <a:solidFill>
                <a:schemeClr val="tx1">
                  <a:lumMod val="75000"/>
                  <a:lumOff val="25000"/>
                </a:schemeClr>
              </a:solidFill>
              <a:latin typeface="Verdana" panose="020B0604030504040204" pitchFamily="34" charset="0"/>
              <a:ea typeface="Verdana" panose="020B0604030504040204" pitchFamily="34" charset="0"/>
            </a:rPr>
            <a:t>5</a:t>
          </a:r>
          <a:endParaRPr lang="en-US" sz="1600" kern="1200" dirty="0">
            <a:solidFill>
              <a:schemeClr val="tx1">
                <a:lumMod val="75000"/>
                <a:lumOff val="25000"/>
              </a:schemeClr>
            </a:solidFill>
            <a:latin typeface="Verdana" panose="020B0604030504040204" pitchFamily="34" charset="0"/>
            <a:ea typeface="Verdana" panose="020B0604030504040204" pitchFamily="34" charset="0"/>
          </a:endParaRPr>
        </a:p>
      </dsp:txBody>
      <dsp:txXfrm rot="-5400000">
        <a:off x="1" y="4652540"/>
        <a:ext cx="823251" cy="352821"/>
      </dsp:txXfrm>
    </dsp:sp>
    <dsp:sp modelId="{508C2801-37D3-439F-8EA0-DE1F58C0F1F7}">
      <dsp:nvSpPr>
        <dsp:cNvPr id="0" name=""/>
        <dsp:cNvSpPr/>
      </dsp:nvSpPr>
      <dsp:spPr>
        <a:xfrm rot="5400000">
          <a:off x="4525201" y="538963"/>
          <a:ext cx="764447" cy="8168348"/>
        </a:xfrm>
        <a:prstGeom prst="round2SameRect">
          <a:avLst/>
        </a:prstGeom>
        <a:solidFill>
          <a:schemeClr val="lt1">
            <a:alpha val="90000"/>
            <a:hueOff val="0"/>
            <a:satOff val="0"/>
            <a:lumOff val="0"/>
            <a:alphaOff val="0"/>
          </a:schemeClr>
        </a:solidFill>
        <a:ln w="12700" cap="flat" cmpd="sng" algn="ctr">
          <a:solidFill>
            <a:schemeClr val="accent5">
              <a:hueOff val="-6758543"/>
              <a:satOff val="-17419"/>
              <a:lumOff val="-1176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el-GR" sz="1600" kern="1200" dirty="0" smtClean="0">
              <a:solidFill>
                <a:schemeClr val="tx1">
                  <a:lumMod val="75000"/>
                  <a:lumOff val="25000"/>
                </a:schemeClr>
              </a:solidFill>
              <a:latin typeface="Verdana" panose="020B0604030504040204" pitchFamily="34" charset="0"/>
              <a:ea typeface="Verdana" panose="020B0604030504040204" pitchFamily="34" charset="0"/>
            </a:rPr>
            <a:t>Επιλέξιμες Κατηγορίες Δαπανών</a:t>
          </a:r>
          <a:endParaRPr lang="en-US" sz="1600" kern="1200" dirty="0">
            <a:solidFill>
              <a:schemeClr val="tx1">
                <a:lumMod val="75000"/>
                <a:lumOff val="25000"/>
              </a:schemeClr>
            </a:solidFill>
            <a:latin typeface="Verdana" panose="020B0604030504040204" pitchFamily="34" charset="0"/>
            <a:ea typeface="Verdana" panose="020B0604030504040204" pitchFamily="34" charset="0"/>
          </a:endParaRPr>
        </a:p>
      </dsp:txBody>
      <dsp:txXfrm rot="-5400000">
        <a:off x="823251" y="4278231"/>
        <a:ext cx="8131031" cy="689813"/>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5AB6D2-0EC7-41FA-82BC-343726EE8E93}" type="datetimeFigureOut">
              <a:rPr lang="en-GB" smtClean="0"/>
              <a:t>17/12/2021</a:t>
            </a:fld>
            <a:endParaRPr lang="en-GB"/>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288419F-9657-4D23-BA10-ED39C05145D8}" type="slidenum">
              <a:rPr lang="en-GB" smtClean="0"/>
              <a:t>‹#›</a:t>
            </a:fld>
            <a:endParaRPr lang="en-GB"/>
          </a:p>
        </p:txBody>
      </p:sp>
    </p:spTree>
    <p:extLst>
      <p:ext uri="{BB962C8B-B14F-4D97-AF65-F5344CB8AC3E}">
        <p14:creationId xmlns:p14="http://schemas.microsoft.com/office/powerpoint/2010/main" val="2365643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baseline="0" dirty="0" smtClean="0"/>
          </a:p>
        </p:txBody>
      </p:sp>
      <p:sp>
        <p:nvSpPr>
          <p:cNvPr id="4" name="Slide Number Placeholder 3"/>
          <p:cNvSpPr>
            <a:spLocks noGrp="1"/>
          </p:cNvSpPr>
          <p:nvPr>
            <p:ph type="sldNum" sz="quarter" idx="10"/>
          </p:nvPr>
        </p:nvSpPr>
        <p:spPr/>
        <p:txBody>
          <a:bodyPr/>
          <a:lstStyle/>
          <a:p>
            <a:fld id="{A288419F-9657-4D23-BA10-ED39C05145D8}" type="slidenum">
              <a:rPr lang="en-GB" smtClean="0"/>
              <a:t>2</a:t>
            </a:fld>
            <a:endParaRPr lang="en-GB"/>
          </a:p>
        </p:txBody>
      </p:sp>
    </p:spTree>
    <p:extLst>
      <p:ext uri="{BB962C8B-B14F-4D97-AF65-F5344CB8AC3E}">
        <p14:creationId xmlns:p14="http://schemas.microsoft.com/office/powerpoint/2010/main" val="24453058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11</a:t>
            </a:fld>
            <a:endParaRPr lang="en-GB"/>
          </a:p>
        </p:txBody>
      </p:sp>
    </p:spTree>
    <p:extLst>
      <p:ext uri="{BB962C8B-B14F-4D97-AF65-F5344CB8AC3E}">
        <p14:creationId xmlns:p14="http://schemas.microsoft.com/office/powerpoint/2010/main" val="30140348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12</a:t>
            </a:fld>
            <a:endParaRPr lang="en-GB"/>
          </a:p>
        </p:txBody>
      </p:sp>
    </p:spTree>
    <p:extLst>
      <p:ext uri="{BB962C8B-B14F-4D97-AF65-F5344CB8AC3E}">
        <p14:creationId xmlns:p14="http://schemas.microsoft.com/office/powerpoint/2010/main" val="229792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13</a:t>
            </a:fld>
            <a:endParaRPr lang="en-GB"/>
          </a:p>
        </p:txBody>
      </p:sp>
    </p:spTree>
    <p:extLst>
      <p:ext uri="{BB962C8B-B14F-4D97-AF65-F5344CB8AC3E}">
        <p14:creationId xmlns:p14="http://schemas.microsoft.com/office/powerpoint/2010/main" val="1989128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b="1" dirty="0" smtClean="0"/>
          </a:p>
        </p:txBody>
      </p:sp>
      <p:sp>
        <p:nvSpPr>
          <p:cNvPr id="4" name="Slide Number Placeholder 3"/>
          <p:cNvSpPr>
            <a:spLocks noGrp="1"/>
          </p:cNvSpPr>
          <p:nvPr>
            <p:ph type="sldNum" sz="quarter" idx="10"/>
          </p:nvPr>
        </p:nvSpPr>
        <p:spPr/>
        <p:txBody>
          <a:bodyPr/>
          <a:lstStyle/>
          <a:p>
            <a:fld id="{4EDA589F-84CA-4069-B718-FA6F2CB8EE53}" type="slidenum">
              <a:rPr lang="en-US" smtClean="0"/>
              <a:t>14</a:t>
            </a:fld>
            <a:endParaRPr lang="en-US"/>
          </a:p>
        </p:txBody>
      </p:sp>
    </p:spTree>
    <p:extLst>
      <p:ext uri="{BB962C8B-B14F-4D97-AF65-F5344CB8AC3E}">
        <p14:creationId xmlns:p14="http://schemas.microsoft.com/office/powerpoint/2010/main" val="416925108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b="1" dirty="0"/>
          </a:p>
        </p:txBody>
      </p:sp>
      <p:sp>
        <p:nvSpPr>
          <p:cNvPr id="4" name="Slide Number Placeholder 3"/>
          <p:cNvSpPr>
            <a:spLocks noGrp="1"/>
          </p:cNvSpPr>
          <p:nvPr>
            <p:ph type="sldNum" sz="quarter" idx="10"/>
          </p:nvPr>
        </p:nvSpPr>
        <p:spPr/>
        <p:txBody>
          <a:bodyPr/>
          <a:lstStyle/>
          <a:p>
            <a:fld id="{4EDA589F-84CA-4069-B718-FA6F2CB8EE53}" type="slidenum">
              <a:rPr lang="en-US" smtClean="0"/>
              <a:t>15</a:t>
            </a:fld>
            <a:endParaRPr lang="en-US"/>
          </a:p>
        </p:txBody>
      </p:sp>
    </p:spTree>
    <p:extLst>
      <p:ext uri="{BB962C8B-B14F-4D97-AF65-F5344CB8AC3E}">
        <p14:creationId xmlns:p14="http://schemas.microsoft.com/office/powerpoint/2010/main" val="9696624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4708" indent="-174708">
              <a:buFont typeface="Arial" panose="020B0604020202020204" pitchFamily="34" charset="0"/>
              <a:buChar char="•"/>
            </a:pPr>
            <a:endParaRPr lang="el-GR" dirty="0"/>
          </a:p>
        </p:txBody>
      </p:sp>
      <p:sp>
        <p:nvSpPr>
          <p:cNvPr id="4" name="Slide Number Placeholder 3"/>
          <p:cNvSpPr>
            <a:spLocks noGrp="1"/>
          </p:cNvSpPr>
          <p:nvPr>
            <p:ph type="sldNum" sz="quarter" idx="10"/>
          </p:nvPr>
        </p:nvSpPr>
        <p:spPr/>
        <p:txBody>
          <a:bodyPr/>
          <a:lstStyle/>
          <a:p>
            <a:fld id="{4EDA589F-84CA-4069-B718-FA6F2CB8EE53}" type="slidenum">
              <a:rPr lang="en-US" smtClean="0"/>
              <a:t>16</a:t>
            </a:fld>
            <a:endParaRPr lang="en-US"/>
          </a:p>
        </p:txBody>
      </p:sp>
    </p:spTree>
    <p:extLst>
      <p:ext uri="{BB962C8B-B14F-4D97-AF65-F5344CB8AC3E}">
        <p14:creationId xmlns:p14="http://schemas.microsoft.com/office/powerpoint/2010/main" val="486635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endParaRPr lang="en-GB" dirty="0" smtClean="0">
              <a:solidFill>
                <a:schemeClr val="tx1">
                  <a:lumMod val="75000"/>
                  <a:lumOff val="25000"/>
                </a:schemeClr>
              </a:solidFill>
              <a:latin typeface="Verdana Pro" panose="020B0604030504040204" pitchFamily="34" charset="0"/>
            </a:endParaRPr>
          </a:p>
        </p:txBody>
      </p:sp>
      <p:sp>
        <p:nvSpPr>
          <p:cNvPr id="4" name="Slide Number Placeholder 3"/>
          <p:cNvSpPr>
            <a:spLocks noGrp="1"/>
          </p:cNvSpPr>
          <p:nvPr>
            <p:ph type="sldNum" sz="quarter" idx="10"/>
          </p:nvPr>
        </p:nvSpPr>
        <p:spPr/>
        <p:txBody>
          <a:bodyPr/>
          <a:lstStyle/>
          <a:p>
            <a:fld id="{4EDA589F-84CA-4069-B718-FA6F2CB8EE53}" type="slidenum">
              <a:rPr lang="en-US" smtClean="0"/>
              <a:t>17</a:t>
            </a:fld>
            <a:endParaRPr lang="en-US"/>
          </a:p>
        </p:txBody>
      </p:sp>
    </p:spTree>
    <p:extLst>
      <p:ext uri="{BB962C8B-B14F-4D97-AF65-F5344CB8AC3E}">
        <p14:creationId xmlns:p14="http://schemas.microsoft.com/office/powerpoint/2010/main" val="18411559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fld id="{A288419F-9657-4D23-BA10-ED39C05145D8}" type="slidenum">
              <a:rPr lang="en-GB" smtClean="0"/>
              <a:t>18</a:t>
            </a:fld>
            <a:endParaRPr lang="en-GB"/>
          </a:p>
        </p:txBody>
      </p:sp>
    </p:spTree>
    <p:extLst>
      <p:ext uri="{BB962C8B-B14F-4D97-AF65-F5344CB8AC3E}">
        <p14:creationId xmlns:p14="http://schemas.microsoft.com/office/powerpoint/2010/main" val="2809317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19</a:t>
            </a:fld>
            <a:endParaRPr lang="en-US"/>
          </a:p>
        </p:txBody>
      </p:sp>
    </p:spTree>
    <p:extLst>
      <p:ext uri="{BB962C8B-B14F-4D97-AF65-F5344CB8AC3E}">
        <p14:creationId xmlns:p14="http://schemas.microsoft.com/office/powerpoint/2010/main" val="29947922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20</a:t>
            </a:fld>
            <a:endParaRPr lang="en-GB"/>
          </a:p>
        </p:txBody>
      </p:sp>
    </p:spTree>
    <p:extLst>
      <p:ext uri="{BB962C8B-B14F-4D97-AF65-F5344CB8AC3E}">
        <p14:creationId xmlns:p14="http://schemas.microsoft.com/office/powerpoint/2010/main" val="2851770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3</a:t>
            </a:fld>
            <a:endParaRPr lang="en-US"/>
          </a:p>
        </p:txBody>
      </p:sp>
    </p:spTree>
    <p:extLst>
      <p:ext uri="{BB962C8B-B14F-4D97-AF65-F5344CB8AC3E}">
        <p14:creationId xmlns:p14="http://schemas.microsoft.com/office/powerpoint/2010/main" val="352744412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smtClean="0"/>
          </a:p>
          <a:p>
            <a:pPr algn="l"/>
            <a:endParaRPr lang="en-US" dirty="0"/>
          </a:p>
        </p:txBody>
      </p:sp>
      <p:sp>
        <p:nvSpPr>
          <p:cNvPr id="4" name="Slide Number Placeholder 3"/>
          <p:cNvSpPr>
            <a:spLocks noGrp="1"/>
          </p:cNvSpPr>
          <p:nvPr>
            <p:ph type="sldNum" sz="quarter" idx="10"/>
          </p:nvPr>
        </p:nvSpPr>
        <p:spPr/>
        <p:txBody>
          <a:bodyPr/>
          <a:lstStyle/>
          <a:p>
            <a:fld id="{A288419F-9657-4D23-BA10-ED39C05145D8}" type="slidenum">
              <a:rPr lang="en-GB" smtClean="0"/>
              <a:t>21</a:t>
            </a:fld>
            <a:endParaRPr lang="en-GB"/>
          </a:p>
        </p:txBody>
      </p:sp>
    </p:spTree>
    <p:extLst>
      <p:ext uri="{BB962C8B-B14F-4D97-AF65-F5344CB8AC3E}">
        <p14:creationId xmlns:p14="http://schemas.microsoft.com/office/powerpoint/2010/main" val="80644058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88419F-9657-4D23-BA10-ED39C05145D8}" type="slidenum">
              <a:rPr lang="en-GB" smtClean="0"/>
              <a:t>22</a:t>
            </a:fld>
            <a:endParaRPr lang="en-GB"/>
          </a:p>
        </p:txBody>
      </p:sp>
    </p:spTree>
    <p:extLst>
      <p:ext uri="{BB962C8B-B14F-4D97-AF65-F5344CB8AC3E}">
        <p14:creationId xmlns:p14="http://schemas.microsoft.com/office/powerpoint/2010/main" val="40248769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23</a:t>
            </a:fld>
            <a:endParaRPr lang="en-US"/>
          </a:p>
        </p:txBody>
      </p:sp>
    </p:spTree>
    <p:extLst>
      <p:ext uri="{BB962C8B-B14F-4D97-AF65-F5344CB8AC3E}">
        <p14:creationId xmlns:p14="http://schemas.microsoft.com/office/powerpoint/2010/main" val="24215487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24</a:t>
            </a:fld>
            <a:endParaRPr lang="en-GB"/>
          </a:p>
        </p:txBody>
      </p:sp>
    </p:spTree>
    <p:extLst>
      <p:ext uri="{BB962C8B-B14F-4D97-AF65-F5344CB8AC3E}">
        <p14:creationId xmlns:p14="http://schemas.microsoft.com/office/powerpoint/2010/main" val="8322710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88419F-9657-4D23-BA10-ED39C05145D8}" type="slidenum">
              <a:rPr lang="en-GB" smtClean="0"/>
              <a:t>25</a:t>
            </a:fld>
            <a:endParaRPr lang="en-GB"/>
          </a:p>
        </p:txBody>
      </p:sp>
    </p:spTree>
    <p:extLst>
      <p:ext uri="{BB962C8B-B14F-4D97-AF65-F5344CB8AC3E}">
        <p14:creationId xmlns:p14="http://schemas.microsoft.com/office/powerpoint/2010/main" val="85461198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26</a:t>
            </a:fld>
            <a:endParaRPr lang="en-GB"/>
          </a:p>
        </p:txBody>
      </p:sp>
    </p:spTree>
    <p:extLst>
      <p:ext uri="{BB962C8B-B14F-4D97-AF65-F5344CB8AC3E}">
        <p14:creationId xmlns:p14="http://schemas.microsoft.com/office/powerpoint/2010/main" val="6086855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88419F-9657-4D23-BA10-ED39C05145D8}" type="slidenum">
              <a:rPr lang="en-GB" smtClean="0"/>
              <a:t>4</a:t>
            </a:fld>
            <a:endParaRPr lang="en-GB"/>
          </a:p>
        </p:txBody>
      </p:sp>
    </p:spTree>
    <p:extLst>
      <p:ext uri="{BB962C8B-B14F-4D97-AF65-F5344CB8AC3E}">
        <p14:creationId xmlns:p14="http://schemas.microsoft.com/office/powerpoint/2010/main" val="21233385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88419F-9657-4D23-BA10-ED39C05145D8}" type="slidenum">
              <a:rPr lang="en-GB" smtClean="0"/>
              <a:t>5</a:t>
            </a:fld>
            <a:endParaRPr lang="en-GB"/>
          </a:p>
        </p:txBody>
      </p:sp>
    </p:spTree>
    <p:extLst>
      <p:ext uri="{BB962C8B-B14F-4D97-AF65-F5344CB8AC3E}">
        <p14:creationId xmlns:p14="http://schemas.microsoft.com/office/powerpoint/2010/main" val="4040476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dirty="0">
              <a:solidFill>
                <a:schemeClr val="bg1"/>
              </a:solidFill>
              <a:latin typeface="Verdana" panose="020B0604030504040204" pitchFamily="34" charset="0"/>
              <a:ea typeface="Verdana" panose="020B0604030504040204" pitchFamily="34" charset="0"/>
            </a:endParaRPr>
          </a:p>
        </p:txBody>
      </p:sp>
      <p:sp>
        <p:nvSpPr>
          <p:cNvPr id="4" name="Slide Number Placeholder 3"/>
          <p:cNvSpPr>
            <a:spLocks noGrp="1"/>
          </p:cNvSpPr>
          <p:nvPr>
            <p:ph type="sldNum" sz="quarter" idx="10"/>
          </p:nvPr>
        </p:nvSpPr>
        <p:spPr/>
        <p:txBody>
          <a:bodyPr/>
          <a:lstStyle/>
          <a:p>
            <a:fld id="{A288419F-9657-4D23-BA10-ED39C05145D8}" type="slidenum">
              <a:rPr lang="en-GB" smtClean="0"/>
              <a:t>6</a:t>
            </a:fld>
            <a:endParaRPr lang="en-GB"/>
          </a:p>
        </p:txBody>
      </p:sp>
    </p:spTree>
    <p:extLst>
      <p:ext uri="{BB962C8B-B14F-4D97-AF65-F5344CB8AC3E}">
        <p14:creationId xmlns:p14="http://schemas.microsoft.com/office/powerpoint/2010/main" val="19033243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baseline="0" dirty="0" smtClean="0"/>
          </a:p>
        </p:txBody>
      </p:sp>
      <p:sp>
        <p:nvSpPr>
          <p:cNvPr id="4" name="Slide Number Placeholder 3"/>
          <p:cNvSpPr>
            <a:spLocks noGrp="1"/>
          </p:cNvSpPr>
          <p:nvPr>
            <p:ph type="sldNum" sz="quarter" idx="10"/>
          </p:nvPr>
        </p:nvSpPr>
        <p:spPr/>
        <p:txBody>
          <a:bodyPr/>
          <a:lstStyle/>
          <a:p>
            <a:fld id="{4EDA589F-84CA-4069-B718-FA6F2CB8EE53}" type="slidenum">
              <a:rPr lang="en-US" smtClean="0"/>
              <a:t>7</a:t>
            </a:fld>
            <a:endParaRPr lang="en-US"/>
          </a:p>
        </p:txBody>
      </p:sp>
    </p:spTree>
    <p:extLst>
      <p:ext uri="{BB962C8B-B14F-4D97-AF65-F5344CB8AC3E}">
        <p14:creationId xmlns:p14="http://schemas.microsoft.com/office/powerpoint/2010/main" val="12135206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EDA589F-84CA-4069-B718-FA6F2CB8EE53}" type="slidenum">
              <a:rPr lang="en-US" smtClean="0"/>
              <a:t>8</a:t>
            </a:fld>
            <a:endParaRPr lang="en-US"/>
          </a:p>
        </p:txBody>
      </p:sp>
    </p:spTree>
    <p:extLst>
      <p:ext uri="{BB962C8B-B14F-4D97-AF65-F5344CB8AC3E}">
        <p14:creationId xmlns:p14="http://schemas.microsoft.com/office/powerpoint/2010/main" val="2848176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9</a:t>
            </a:fld>
            <a:endParaRPr lang="en-GB"/>
          </a:p>
        </p:txBody>
      </p:sp>
    </p:spTree>
    <p:extLst>
      <p:ext uri="{BB962C8B-B14F-4D97-AF65-F5344CB8AC3E}">
        <p14:creationId xmlns:p14="http://schemas.microsoft.com/office/powerpoint/2010/main" val="19867125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288419F-9657-4D23-BA10-ED39C05145D8}" type="slidenum">
              <a:rPr lang="en-GB" smtClean="0"/>
              <a:t>10</a:t>
            </a:fld>
            <a:endParaRPr lang="en-GB"/>
          </a:p>
        </p:txBody>
      </p:sp>
    </p:spTree>
    <p:extLst>
      <p:ext uri="{BB962C8B-B14F-4D97-AF65-F5344CB8AC3E}">
        <p14:creationId xmlns:p14="http://schemas.microsoft.com/office/powerpoint/2010/main" val="16069459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574358-4FA4-1043-9CF0-A5EB916FA970}"/>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en-US"/>
              <a:t>Click to edit Master title style</a:t>
            </a:r>
            <a:endParaRPr lang="en-CY"/>
          </a:p>
        </p:txBody>
      </p:sp>
      <p:sp>
        <p:nvSpPr>
          <p:cNvPr id="3" name="Subtitle 2">
            <a:extLst>
              <a:ext uri="{FF2B5EF4-FFF2-40B4-BE49-F238E27FC236}">
                <a16:creationId xmlns:a16="http://schemas.microsoft.com/office/drawing/2014/main" id="{D7B7953E-9639-1B44-921F-9E6EF8E9383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Y"/>
          </a:p>
        </p:txBody>
      </p:sp>
      <p:sp>
        <p:nvSpPr>
          <p:cNvPr id="4" name="Date Placeholder 3">
            <a:extLst>
              <a:ext uri="{FF2B5EF4-FFF2-40B4-BE49-F238E27FC236}">
                <a16:creationId xmlns:a16="http://schemas.microsoft.com/office/drawing/2014/main" id="{CE9D6581-556C-204C-A097-A45235D2A8E9}"/>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17/12/2021</a:t>
            </a:fld>
            <a:endParaRPr lang="en-CY"/>
          </a:p>
        </p:txBody>
      </p:sp>
      <p:sp>
        <p:nvSpPr>
          <p:cNvPr id="5" name="Footer Placeholder 4">
            <a:extLst>
              <a:ext uri="{FF2B5EF4-FFF2-40B4-BE49-F238E27FC236}">
                <a16:creationId xmlns:a16="http://schemas.microsoft.com/office/drawing/2014/main" id="{5987E223-9B4C-F74D-B84F-E5A3EF737303}"/>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8E681428-1EA8-F940-BFD6-F5AEA8666473}"/>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pic>
        <p:nvPicPr>
          <p:cNvPr id="8" name="Picture 7" descr="Shape, rectangle&#10;&#10;Description automatically generated">
            <a:extLst>
              <a:ext uri="{FF2B5EF4-FFF2-40B4-BE49-F238E27FC236}">
                <a16:creationId xmlns:a16="http://schemas.microsoft.com/office/drawing/2014/main" id="{94280839-D00A-1D44-B483-865F54D351FD}"/>
              </a:ext>
            </a:extLst>
          </p:cNvPr>
          <p:cNvPicPr>
            <a:picLocks noChangeAspect="1"/>
          </p:cNvPicPr>
          <p:nvPr userDrawn="1"/>
        </p:nvPicPr>
        <p:blipFill>
          <a:blip r:embed="rId2"/>
          <a:stretch>
            <a:fillRect/>
          </a:stretch>
        </p:blipFill>
        <p:spPr>
          <a:xfrm>
            <a:off x="0" y="0"/>
            <a:ext cx="12264887" cy="6905665"/>
          </a:xfrm>
          <a:prstGeom prst="rect">
            <a:avLst/>
          </a:prstGeom>
        </p:spPr>
      </p:pic>
    </p:spTree>
    <p:extLst>
      <p:ext uri="{BB962C8B-B14F-4D97-AF65-F5344CB8AC3E}">
        <p14:creationId xmlns:p14="http://schemas.microsoft.com/office/powerpoint/2010/main" val="460253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DEF76B-EF4C-5745-99E9-8775E5CD0E00}"/>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CY"/>
          </a:p>
        </p:txBody>
      </p:sp>
      <p:sp>
        <p:nvSpPr>
          <p:cNvPr id="3" name="Vertical Text Placeholder 2">
            <a:extLst>
              <a:ext uri="{FF2B5EF4-FFF2-40B4-BE49-F238E27FC236}">
                <a16:creationId xmlns:a16="http://schemas.microsoft.com/office/drawing/2014/main" id="{86B95257-9D08-D540-BC3C-BDCC6DC30FB9}"/>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E2EE99EB-35E2-2E47-8FD8-DC5316FB748C}"/>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17/12/2021</a:t>
            </a:fld>
            <a:endParaRPr lang="en-CY"/>
          </a:p>
        </p:txBody>
      </p:sp>
      <p:sp>
        <p:nvSpPr>
          <p:cNvPr id="5" name="Footer Placeholder 4">
            <a:extLst>
              <a:ext uri="{FF2B5EF4-FFF2-40B4-BE49-F238E27FC236}">
                <a16:creationId xmlns:a16="http://schemas.microsoft.com/office/drawing/2014/main" id="{62EEA0EB-25BD-A04D-939E-6DA99C041212}"/>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C2EFEF67-9F70-4B44-B6F8-3D1472F5F91E}"/>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2134730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B1C2EE8-3AA1-4144-B432-622523C7CC8F}"/>
              </a:ext>
            </a:extLst>
          </p:cNvPr>
          <p:cNvSpPr>
            <a:spLocks noGrp="1"/>
          </p:cNvSpPr>
          <p:nvPr>
            <p:ph type="title" orient="vert"/>
          </p:nvPr>
        </p:nvSpPr>
        <p:spPr>
          <a:xfrm>
            <a:off x="8724900" y="365125"/>
            <a:ext cx="2628900" cy="5811838"/>
          </a:xfrm>
          <a:prstGeom prst="rect">
            <a:avLst/>
          </a:prstGeom>
        </p:spPr>
        <p:txBody>
          <a:bodyPr vert="eaVert"/>
          <a:lstStyle/>
          <a:p>
            <a:r>
              <a:rPr lang="en-US"/>
              <a:t>Click to edit Master title style</a:t>
            </a:r>
            <a:endParaRPr lang="en-CY"/>
          </a:p>
        </p:txBody>
      </p:sp>
      <p:sp>
        <p:nvSpPr>
          <p:cNvPr id="3" name="Vertical Text Placeholder 2">
            <a:extLst>
              <a:ext uri="{FF2B5EF4-FFF2-40B4-BE49-F238E27FC236}">
                <a16:creationId xmlns:a16="http://schemas.microsoft.com/office/drawing/2014/main" id="{63874DE2-D75E-F349-A2D4-806C850BEFAB}"/>
              </a:ext>
            </a:extLst>
          </p:cNvPr>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Date Placeholder 3">
            <a:extLst>
              <a:ext uri="{FF2B5EF4-FFF2-40B4-BE49-F238E27FC236}">
                <a16:creationId xmlns:a16="http://schemas.microsoft.com/office/drawing/2014/main" id="{B5F1A686-6317-044B-8124-4E4D0F97B676}"/>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17/12/2021</a:t>
            </a:fld>
            <a:endParaRPr lang="en-CY"/>
          </a:p>
        </p:txBody>
      </p:sp>
      <p:sp>
        <p:nvSpPr>
          <p:cNvPr id="5" name="Footer Placeholder 4">
            <a:extLst>
              <a:ext uri="{FF2B5EF4-FFF2-40B4-BE49-F238E27FC236}">
                <a16:creationId xmlns:a16="http://schemas.microsoft.com/office/drawing/2014/main" id="{3AF2C3AD-6075-E248-A216-A4573FC1C567}"/>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6137662B-4F43-0642-81DA-C97C43ED355A}"/>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266199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79366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4FD073-3E6D-3D41-AB40-9E6CD5B90EA0}"/>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n-US"/>
              <a:t>Click to edit Master title style</a:t>
            </a:r>
            <a:endParaRPr lang="en-CY"/>
          </a:p>
        </p:txBody>
      </p:sp>
      <p:sp>
        <p:nvSpPr>
          <p:cNvPr id="3" name="Text Placeholder 2">
            <a:extLst>
              <a:ext uri="{FF2B5EF4-FFF2-40B4-BE49-F238E27FC236}">
                <a16:creationId xmlns:a16="http://schemas.microsoft.com/office/drawing/2014/main" id="{04FCE4A2-DDFE-B24F-BB26-E01258EAA7E2}"/>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FD915C1-7CB3-4443-9708-51ECE6454862}"/>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17/12/2021</a:t>
            </a:fld>
            <a:endParaRPr lang="en-CY"/>
          </a:p>
        </p:txBody>
      </p:sp>
      <p:sp>
        <p:nvSpPr>
          <p:cNvPr id="5" name="Footer Placeholder 4">
            <a:extLst>
              <a:ext uri="{FF2B5EF4-FFF2-40B4-BE49-F238E27FC236}">
                <a16:creationId xmlns:a16="http://schemas.microsoft.com/office/drawing/2014/main" id="{D872A8DB-775D-A34A-A693-D9B1DA203FD4}"/>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6" name="Slide Number Placeholder 5">
            <a:extLst>
              <a:ext uri="{FF2B5EF4-FFF2-40B4-BE49-F238E27FC236}">
                <a16:creationId xmlns:a16="http://schemas.microsoft.com/office/drawing/2014/main" id="{99C8FE6D-52BD-AB46-BFDF-6EF3F53DDE7F}"/>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1174909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49AB2A-7878-4844-BA08-416A55557EAA}"/>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CY"/>
          </a:p>
        </p:txBody>
      </p:sp>
      <p:sp>
        <p:nvSpPr>
          <p:cNvPr id="3" name="Content Placeholder 2">
            <a:extLst>
              <a:ext uri="{FF2B5EF4-FFF2-40B4-BE49-F238E27FC236}">
                <a16:creationId xmlns:a16="http://schemas.microsoft.com/office/drawing/2014/main" id="{A6B7DB9F-9A1E-B848-B96E-F391011A3ADD}"/>
              </a:ext>
            </a:extLst>
          </p:cNvPr>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Content Placeholder 3">
            <a:extLst>
              <a:ext uri="{FF2B5EF4-FFF2-40B4-BE49-F238E27FC236}">
                <a16:creationId xmlns:a16="http://schemas.microsoft.com/office/drawing/2014/main" id="{D3EAF323-17E3-0C4F-84D3-38B71922044D}"/>
              </a:ext>
            </a:extLst>
          </p:cNvPr>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5" name="Date Placeholder 4">
            <a:extLst>
              <a:ext uri="{FF2B5EF4-FFF2-40B4-BE49-F238E27FC236}">
                <a16:creationId xmlns:a16="http://schemas.microsoft.com/office/drawing/2014/main" id="{18C4102A-60B2-4048-885E-D9CFD015D3D6}"/>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17/12/2021</a:t>
            </a:fld>
            <a:endParaRPr lang="en-CY"/>
          </a:p>
        </p:txBody>
      </p:sp>
      <p:sp>
        <p:nvSpPr>
          <p:cNvPr id="6" name="Footer Placeholder 5">
            <a:extLst>
              <a:ext uri="{FF2B5EF4-FFF2-40B4-BE49-F238E27FC236}">
                <a16:creationId xmlns:a16="http://schemas.microsoft.com/office/drawing/2014/main" id="{0360DC49-B76E-2F47-8D3D-9D25F060FA38}"/>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7" name="Slide Number Placeholder 6">
            <a:extLst>
              <a:ext uri="{FF2B5EF4-FFF2-40B4-BE49-F238E27FC236}">
                <a16:creationId xmlns:a16="http://schemas.microsoft.com/office/drawing/2014/main" id="{8CEDD485-4E32-3748-9C5B-3FCB25DE41FD}"/>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3391293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1D621-AA32-B44C-B313-00E0F739F93B}"/>
              </a:ext>
            </a:extLst>
          </p:cNvPr>
          <p:cNvSpPr>
            <a:spLocks noGrp="1"/>
          </p:cNvSpPr>
          <p:nvPr>
            <p:ph type="title"/>
          </p:nvPr>
        </p:nvSpPr>
        <p:spPr>
          <a:xfrm>
            <a:off x="839788" y="365125"/>
            <a:ext cx="10515600" cy="1325563"/>
          </a:xfrm>
          <a:prstGeom prst="rect">
            <a:avLst/>
          </a:prstGeom>
        </p:spPr>
        <p:txBody>
          <a:bodyPr/>
          <a:lstStyle/>
          <a:p>
            <a:r>
              <a:rPr lang="en-US"/>
              <a:t>Click to edit Master title style</a:t>
            </a:r>
            <a:endParaRPr lang="en-CY"/>
          </a:p>
        </p:txBody>
      </p:sp>
      <p:sp>
        <p:nvSpPr>
          <p:cNvPr id="3" name="Text Placeholder 2">
            <a:extLst>
              <a:ext uri="{FF2B5EF4-FFF2-40B4-BE49-F238E27FC236}">
                <a16:creationId xmlns:a16="http://schemas.microsoft.com/office/drawing/2014/main" id="{693AB5A5-B625-5E46-B358-E380D7763806}"/>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54312E03-27EF-2C42-97F4-B0290E7F1780}"/>
              </a:ext>
            </a:extLst>
          </p:cNvPr>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5" name="Text Placeholder 4">
            <a:extLst>
              <a:ext uri="{FF2B5EF4-FFF2-40B4-BE49-F238E27FC236}">
                <a16:creationId xmlns:a16="http://schemas.microsoft.com/office/drawing/2014/main" id="{CBBDC275-0773-244F-A08F-B2ED1D2D3F6D}"/>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5BC9FE3-4E92-2D4A-A0CF-B8E868258001}"/>
              </a:ext>
            </a:extLst>
          </p:cNvPr>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7" name="Date Placeholder 6">
            <a:extLst>
              <a:ext uri="{FF2B5EF4-FFF2-40B4-BE49-F238E27FC236}">
                <a16:creationId xmlns:a16="http://schemas.microsoft.com/office/drawing/2014/main" id="{2061C273-E337-C74A-B848-56C8F4AA489B}"/>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17/12/2021</a:t>
            </a:fld>
            <a:endParaRPr lang="en-CY"/>
          </a:p>
        </p:txBody>
      </p:sp>
      <p:sp>
        <p:nvSpPr>
          <p:cNvPr id="8" name="Footer Placeholder 7">
            <a:extLst>
              <a:ext uri="{FF2B5EF4-FFF2-40B4-BE49-F238E27FC236}">
                <a16:creationId xmlns:a16="http://schemas.microsoft.com/office/drawing/2014/main" id="{384D205C-D2CF-1243-9ED7-F49F03500A4D}"/>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9" name="Slide Number Placeholder 8">
            <a:extLst>
              <a:ext uri="{FF2B5EF4-FFF2-40B4-BE49-F238E27FC236}">
                <a16:creationId xmlns:a16="http://schemas.microsoft.com/office/drawing/2014/main" id="{2C589C88-B31B-5848-A8A1-311ADA268746}"/>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3121127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67EBD9-A0A6-C14F-9B6D-8F0C3BEC359D}"/>
              </a:ext>
            </a:extLst>
          </p:cNvPr>
          <p:cNvSpPr>
            <a:spLocks noGrp="1"/>
          </p:cNvSpPr>
          <p:nvPr>
            <p:ph type="title"/>
          </p:nvPr>
        </p:nvSpPr>
        <p:spPr>
          <a:xfrm>
            <a:off x="838200" y="365125"/>
            <a:ext cx="10515600" cy="1325563"/>
          </a:xfrm>
          <a:prstGeom prst="rect">
            <a:avLst/>
          </a:prstGeom>
        </p:spPr>
        <p:txBody>
          <a:bodyPr/>
          <a:lstStyle/>
          <a:p>
            <a:r>
              <a:rPr lang="en-US"/>
              <a:t>Click to edit Master title style</a:t>
            </a:r>
            <a:endParaRPr lang="en-CY"/>
          </a:p>
        </p:txBody>
      </p:sp>
      <p:sp>
        <p:nvSpPr>
          <p:cNvPr id="3" name="Date Placeholder 2">
            <a:extLst>
              <a:ext uri="{FF2B5EF4-FFF2-40B4-BE49-F238E27FC236}">
                <a16:creationId xmlns:a16="http://schemas.microsoft.com/office/drawing/2014/main" id="{CF2AFEA0-5F97-4646-A704-0541B6D63AA8}"/>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17/12/2021</a:t>
            </a:fld>
            <a:endParaRPr lang="en-CY"/>
          </a:p>
        </p:txBody>
      </p:sp>
      <p:sp>
        <p:nvSpPr>
          <p:cNvPr id="4" name="Footer Placeholder 3">
            <a:extLst>
              <a:ext uri="{FF2B5EF4-FFF2-40B4-BE49-F238E27FC236}">
                <a16:creationId xmlns:a16="http://schemas.microsoft.com/office/drawing/2014/main" id="{678E5281-2418-0E46-A6DA-7FFB5280B096}"/>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5" name="Slide Number Placeholder 4">
            <a:extLst>
              <a:ext uri="{FF2B5EF4-FFF2-40B4-BE49-F238E27FC236}">
                <a16:creationId xmlns:a16="http://schemas.microsoft.com/office/drawing/2014/main" id="{1E0C70B6-8DE4-6F4F-B7AF-3BCDA906EAE7}"/>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39656145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47D59B9-3B35-0A42-9C2B-72CC89B23C1E}"/>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17/12/2021</a:t>
            </a:fld>
            <a:endParaRPr lang="en-CY"/>
          </a:p>
        </p:txBody>
      </p:sp>
      <p:sp>
        <p:nvSpPr>
          <p:cNvPr id="3" name="Footer Placeholder 2">
            <a:extLst>
              <a:ext uri="{FF2B5EF4-FFF2-40B4-BE49-F238E27FC236}">
                <a16:creationId xmlns:a16="http://schemas.microsoft.com/office/drawing/2014/main" id="{A6D3369C-571D-2F42-848D-00A4E2027096}"/>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4" name="Slide Number Placeholder 3">
            <a:extLst>
              <a:ext uri="{FF2B5EF4-FFF2-40B4-BE49-F238E27FC236}">
                <a16:creationId xmlns:a16="http://schemas.microsoft.com/office/drawing/2014/main" id="{200DDCF2-E586-234A-8414-053DA3AC89AE}"/>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6169599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B5764-87A6-9D4A-9783-C69D203D3CD9}"/>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CY"/>
          </a:p>
        </p:txBody>
      </p:sp>
      <p:sp>
        <p:nvSpPr>
          <p:cNvPr id="3" name="Content Placeholder 2">
            <a:extLst>
              <a:ext uri="{FF2B5EF4-FFF2-40B4-BE49-F238E27FC236}">
                <a16:creationId xmlns:a16="http://schemas.microsoft.com/office/drawing/2014/main" id="{1B5470FB-CC44-7A4C-B140-AE2D8D67FBA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Y"/>
          </a:p>
        </p:txBody>
      </p:sp>
      <p:sp>
        <p:nvSpPr>
          <p:cNvPr id="4" name="Text Placeholder 3">
            <a:extLst>
              <a:ext uri="{FF2B5EF4-FFF2-40B4-BE49-F238E27FC236}">
                <a16:creationId xmlns:a16="http://schemas.microsoft.com/office/drawing/2014/main" id="{2B36462B-5B47-7A48-A7DC-D204CD661487}"/>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8142014-F4A9-1645-8C52-533AA176FFE2}"/>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17/12/2021</a:t>
            </a:fld>
            <a:endParaRPr lang="en-CY"/>
          </a:p>
        </p:txBody>
      </p:sp>
      <p:sp>
        <p:nvSpPr>
          <p:cNvPr id="6" name="Footer Placeholder 5">
            <a:extLst>
              <a:ext uri="{FF2B5EF4-FFF2-40B4-BE49-F238E27FC236}">
                <a16:creationId xmlns:a16="http://schemas.microsoft.com/office/drawing/2014/main" id="{ADB87C68-4E9E-F14F-B3B6-F2271F87942F}"/>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7" name="Slide Number Placeholder 6">
            <a:extLst>
              <a:ext uri="{FF2B5EF4-FFF2-40B4-BE49-F238E27FC236}">
                <a16:creationId xmlns:a16="http://schemas.microsoft.com/office/drawing/2014/main" id="{D780F8C8-5835-F046-8E1B-BCF4EB37A137}"/>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1250534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09CC5-8BFF-124D-BE37-C232C8D3905A}"/>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n-US"/>
              <a:t>Click to edit Master title style</a:t>
            </a:r>
            <a:endParaRPr lang="en-CY"/>
          </a:p>
        </p:txBody>
      </p:sp>
      <p:sp>
        <p:nvSpPr>
          <p:cNvPr id="3" name="Picture Placeholder 2">
            <a:extLst>
              <a:ext uri="{FF2B5EF4-FFF2-40B4-BE49-F238E27FC236}">
                <a16:creationId xmlns:a16="http://schemas.microsoft.com/office/drawing/2014/main" id="{EC4EBB8B-FA2F-E940-A4F9-AB35CD2DC611}"/>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Y"/>
          </a:p>
        </p:txBody>
      </p:sp>
      <p:sp>
        <p:nvSpPr>
          <p:cNvPr id="4" name="Text Placeholder 3">
            <a:extLst>
              <a:ext uri="{FF2B5EF4-FFF2-40B4-BE49-F238E27FC236}">
                <a16:creationId xmlns:a16="http://schemas.microsoft.com/office/drawing/2014/main" id="{DBB946CA-91C5-1C4B-8CC6-DCD190B39189}"/>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62B849-18CF-184F-9084-78E931BF3F0F}"/>
              </a:ext>
            </a:extLst>
          </p:cNvPr>
          <p:cNvSpPr>
            <a:spLocks noGrp="1"/>
          </p:cNvSpPr>
          <p:nvPr>
            <p:ph type="dt" sz="half" idx="10"/>
          </p:nvPr>
        </p:nvSpPr>
        <p:spPr>
          <a:xfrm>
            <a:off x="838200" y="6356350"/>
            <a:ext cx="2743200" cy="365125"/>
          </a:xfrm>
          <a:prstGeom prst="rect">
            <a:avLst/>
          </a:prstGeom>
        </p:spPr>
        <p:txBody>
          <a:bodyPr/>
          <a:lstStyle/>
          <a:p>
            <a:fld id="{54AE0504-FCBB-B54D-9B0E-6D767AE4A781}" type="datetimeFigureOut">
              <a:rPr lang="en-CY" smtClean="0"/>
              <a:t>17/12/2021</a:t>
            </a:fld>
            <a:endParaRPr lang="en-CY"/>
          </a:p>
        </p:txBody>
      </p:sp>
      <p:sp>
        <p:nvSpPr>
          <p:cNvPr id="6" name="Footer Placeholder 5">
            <a:extLst>
              <a:ext uri="{FF2B5EF4-FFF2-40B4-BE49-F238E27FC236}">
                <a16:creationId xmlns:a16="http://schemas.microsoft.com/office/drawing/2014/main" id="{15ABE2F3-0EBD-6D40-9987-999A290D353F}"/>
              </a:ext>
            </a:extLst>
          </p:cNvPr>
          <p:cNvSpPr>
            <a:spLocks noGrp="1"/>
          </p:cNvSpPr>
          <p:nvPr>
            <p:ph type="ftr" sz="quarter" idx="11"/>
          </p:nvPr>
        </p:nvSpPr>
        <p:spPr>
          <a:xfrm>
            <a:off x="4038600" y="6356350"/>
            <a:ext cx="4114800" cy="365125"/>
          </a:xfrm>
          <a:prstGeom prst="rect">
            <a:avLst/>
          </a:prstGeom>
        </p:spPr>
        <p:txBody>
          <a:bodyPr/>
          <a:lstStyle/>
          <a:p>
            <a:endParaRPr lang="en-CY"/>
          </a:p>
        </p:txBody>
      </p:sp>
      <p:sp>
        <p:nvSpPr>
          <p:cNvPr id="7" name="Slide Number Placeholder 6">
            <a:extLst>
              <a:ext uri="{FF2B5EF4-FFF2-40B4-BE49-F238E27FC236}">
                <a16:creationId xmlns:a16="http://schemas.microsoft.com/office/drawing/2014/main" id="{2411CC77-2F99-0D4E-BE58-A636B481986C}"/>
              </a:ext>
            </a:extLst>
          </p:cNvPr>
          <p:cNvSpPr>
            <a:spLocks noGrp="1"/>
          </p:cNvSpPr>
          <p:nvPr>
            <p:ph type="sldNum" sz="quarter" idx="12"/>
          </p:nvPr>
        </p:nvSpPr>
        <p:spPr>
          <a:xfrm>
            <a:off x="8610600" y="6356350"/>
            <a:ext cx="2743200" cy="365125"/>
          </a:xfrm>
          <a:prstGeom prst="rect">
            <a:avLst/>
          </a:prstGeom>
        </p:spPr>
        <p:txBody>
          <a:bodyPr/>
          <a:lstStyle/>
          <a:p>
            <a:fld id="{5AB58446-FDEA-7943-905A-8120C5AA5753}" type="slidenum">
              <a:rPr lang="en-CY" smtClean="0"/>
              <a:t>‹#›</a:t>
            </a:fld>
            <a:endParaRPr lang="en-CY"/>
          </a:p>
        </p:txBody>
      </p:sp>
    </p:spTree>
    <p:extLst>
      <p:ext uri="{BB962C8B-B14F-4D97-AF65-F5344CB8AC3E}">
        <p14:creationId xmlns:p14="http://schemas.microsoft.com/office/powerpoint/2010/main" val="2357099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Logo, company name&#10;&#10;Description automatically generated">
            <a:extLst>
              <a:ext uri="{FF2B5EF4-FFF2-40B4-BE49-F238E27FC236}">
                <a16:creationId xmlns:a16="http://schemas.microsoft.com/office/drawing/2014/main" id="{3504FB8A-8652-4341-8586-79CD5E16DF6C}"/>
              </a:ext>
            </a:extLst>
          </p:cNvPr>
          <p:cNvPicPr>
            <a:picLocks noChangeAspect="1"/>
          </p:cNvPicPr>
          <p:nvPr userDrawn="1"/>
        </p:nvPicPr>
        <p:blipFill>
          <a:blip r:embed="rId13"/>
          <a:stretch>
            <a:fillRect/>
          </a:stretch>
        </p:blipFill>
        <p:spPr>
          <a:xfrm>
            <a:off x="0" y="0"/>
            <a:ext cx="12165496" cy="6849704"/>
          </a:xfrm>
          <a:prstGeom prst="rect">
            <a:avLst/>
          </a:prstGeom>
        </p:spPr>
      </p:pic>
    </p:spTree>
    <p:extLst>
      <p:ext uri="{BB962C8B-B14F-4D97-AF65-F5344CB8AC3E}">
        <p14:creationId xmlns:p14="http://schemas.microsoft.com/office/powerpoint/2010/main" val="26831924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CY"/>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idep.org.cy/wp-content/uploads/Rev.-Accreditation_Template-for-eligible-organizations.doc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ec.europa.eu/programmes/erasmus-plus/resources/quality-standards-courses-under-key-action-1-learning-mobility-individuals_en"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6.xml"/><Relationship Id="rId1" Type="http://schemas.openxmlformats.org/officeDocument/2006/relationships/slideLayout" Target="../slideLayouts/slideLayout1.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9.xml"/><Relationship Id="rId1" Type="http://schemas.openxmlformats.org/officeDocument/2006/relationships/slideLayout" Target="../slideLayouts/slideLayout1.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https://www.schooleducationgateway.eu/en/pub/index.htm" TargetMode="External"/><Relationship Id="rId7" Type="http://schemas.openxmlformats.org/officeDocument/2006/relationships/image" Target="../media/image3.png"/><Relationship Id="rId2" Type="http://schemas.openxmlformats.org/officeDocument/2006/relationships/notesSlide" Target="../notesSlides/notesSlide23.xml"/><Relationship Id="rId1" Type="http://schemas.openxmlformats.org/officeDocument/2006/relationships/slideLayout" Target="../slideLayouts/slideLayout1.xml"/><Relationship Id="rId6" Type="http://schemas.openxmlformats.org/officeDocument/2006/relationships/hyperlink" Target="http://ec.europa.eu/programmes/erasmus-plus/projects/" TargetMode="External"/><Relationship Id="rId5" Type="http://schemas.openxmlformats.org/officeDocument/2006/relationships/hyperlink" Target="https://epale.ec.europa.eu/en" TargetMode="External"/><Relationship Id="rId10" Type="http://schemas.openxmlformats.org/officeDocument/2006/relationships/image" Target="../media/image6.png"/><Relationship Id="rId4" Type="http://schemas.openxmlformats.org/officeDocument/2006/relationships/hyperlink" Target="https://www.etwinning.net/en/pub/index.htm" TargetMode="External"/><Relationship Id="rId9" Type="http://schemas.openxmlformats.org/officeDocument/2006/relationships/image" Target="../media/image5.png"/></Relationships>
</file>

<file path=ppt/slides/_rels/slide25.xml.rels><?xml version="1.0" encoding="UTF-8" standalone="yes"?>
<Relationships xmlns="http://schemas.openxmlformats.org/package/2006/relationships"><Relationship Id="rId3" Type="http://schemas.openxmlformats.org/officeDocument/2006/relationships/hyperlink" Target="https://idep.org.cy/wp-content/uploads/2022-erasmusplus-programme-guide_el.pdf"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hyperlink" Target="https://webgate.ec.europa.eu/erasmus-esc/inde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mailto:mchristofidou@idep.org.cy" TargetMode="External"/><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hyperlink" Target="mailto:tchristodoulidou@idep.org.cy"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ec.europa.eu/programmes/erasmus-plus/resources/documents/erasmus-quality-standards-mobility-projects-vet-adults-schools_en"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7.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idep.org.cy/wp-content/uploads/Rev.-Accreditation_Template-for-eligible-organizations.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2937206" y="32823"/>
            <a:ext cx="12012345" cy="523220"/>
          </a:xfrm>
          <a:prstGeom prst="rect">
            <a:avLst/>
          </a:prstGeom>
          <a:noFill/>
        </p:spPr>
        <p:txBody>
          <a:bodyPr wrap="square" rtlCol="0">
            <a:spAutoFit/>
          </a:bodyPr>
          <a:lstStyle/>
          <a:p>
            <a:pPr algn="ctr"/>
            <a:r>
              <a:rPr lang="el-GR" sz="2800" b="1" dirty="0" smtClean="0">
                <a:solidFill>
                  <a:schemeClr val="bg1"/>
                </a:solidFill>
              </a:rPr>
              <a:t>ΜΑΓΝΗΤΟΣΚΟΠΗΣΗ ΣΕΜΙΝΑΡΙΩΝ</a:t>
            </a:r>
            <a:endParaRPr lang="en-GB" sz="2800" b="1" dirty="0">
              <a:solidFill>
                <a:schemeClr val="bg1"/>
              </a:solidFill>
            </a:endParaRPr>
          </a:p>
        </p:txBody>
      </p:sp>
      <p:sp>
        <p:nvSpPr>
          <p:cNvPr id="3" name="Rectangle 2"/>
          <p:cNvSpPr/>
          <p:nvPr/>
        </p:nvSpPr>
        <p:spPr>
          <a:xfrm>
            <a:off x="487587" y="993521"/>
            <a:ext cx="11323476" cy="6597191"/>
          </a:xfrm>
          <a:prstGeom prst="rect">
            <a:avLst/>
          </a:prstGeom>
        </p:spPr>
        <p:txBody>
          <a:bodyPr wrap="square">
            <a:spAutoFit/>
          </a:bodyPr>
          <a:lstStyle/>
          <a:p>
            <a:pPr marL="342900" lvl="1" indent="-342900" algn="ctr" defTabSz="1061355">
              <a:lnSpc>
                <a:spcPct val="90000"/>
              </a:lnSpc>
              <a:spcBef>
                <a:spcPct val="0"/>
              </a:spcBef>
              <a:spcAft>
                <a:spcPct val="15000"/>
              </a:spcAft>
              <a:buFont typeface="Wingdings" panose="05000000000000000000" pitchFamily="2" charset="2"/>
              <a:buChar char="ü"/>
            </a:pPr>
            <a:r>
              <a:rPr lang="el-GR" sz="2200" b="1" dirty="0" smtClean="0">
                <a:solidFill>
                  <a:srgbClr val="002060"/>
                </a:solidFill>
                <a:cs typeface="Calibri" pitchFamily="34" charset="0"/>
              </a:rPr>
              <a:t>Η ΠΑΡΟΥΣΙΑΣΗ ΠΟΥ ΘΑ ΑΚΟΛΟΥΘΗΣΕΙ ΘΑ ΜΑΓΝΗΤΟΣΚΟΠΕΙΤΑΙ</a:t>
            </a:r>
            <a:r>
              <a:rPr lang="el-GR" sz="2200" dirty="0" smtClean="0">
                <a:solidFill>
                  <a:srgbClr val="002060"/>
                </a:solidFill>
                <a:cs typeface="Calibri" pitchFamily="34" charset="0"/>
              </a:rPr>
              <a:t>.</a:t>
            </a:r>
          </a:p>
          <a:p>
            <a:pPr marL="0" lvl="1" algn="ctr" defTabSz="1061355">
              <a:lnSpc>
                <a:spcPct val="90000"/>
              </a:lnSpc>
              <a:spcBef>
                <a:spcPct val="0"/>
              </a:spcBef>
              <a:spcAft>
                <a:spcPct val="15000"/>
              </a:spcAft>
            </a:pPr>
            <a:endParaRPr lang="el-GR" sz="2200" dirty="0">
              <a:solidFill>
                <a:srgbClr val="002060"/>
              </a:solidFill>
              <a:cs typeface="Calibri" pitchFamily="34" charset="0"/>
            </a:endParaRPr>
          </a:p>
          <a:p>
            <a:pPr marL="342900" lvl="1" indent="-342900" algn="ctr" defTabSz="1061355">
              <a:lnSpc>
                <a:spcPct val="90000"/>
              </a:lnSpc>
              <a:spcBef>
                <a:spcPct val="0"/>
              </a:spcBef>
              <a:spcAft>
                <a:spcPct val="15000"/>
              </a:spcAft>
              <a:buFont typeface="Wingdings" panose="05000000000000000000" pitchFamily="2" charset="2"/>
              <a:buChar char="ü"/>
            </a:pPr>
            <a:r>
              <a:rPr lang="el-GR" sz="2200" dirty="0" smtClean="0">
                <a:solidFill>
                  <a:srgbClr val="002060"/>
                </a:solidFill>
                <a:cs typeface="Calibri" pitchFamily="34" charset="0"/>
              </a:rPr>
              <a:t>ΟΙ ΕΡΩΤΗΣΕΙΣ ΠΟΥ ΘΑ ΥΠΟΒΑΛΛΟΝΤΑΙ ΜΕΣΩ </a:t>
            </a:r>
            <a:r>
              <a:rPr lang="en-GB" sz="2200" dirty="0" smtClean="0">
                <a:solidFill>
                  <a:srgbClr val="002060"/>
                </a:solidFill>
                <a:cs typeface="Calibri" pitchFamily="34" charset="0"/>
              </a:rPr>
              <a:t>CHAT</a:t>
            </a:r>
            <a:r>
              <a:rPr lang="el-GR" sz="2200" dirty="0" smtClean="0">
                <a:solidFill>
                  <a:srgbClr val="002060"/>
                </a:solidFill>
                <a:cs typeface="Calibri" pitchFamily="34" charset="0"/>
              </a:rPr>
              <a:t>, ΚΑΤΑ ΤΗ ΔΙΑΡΚΕΙΑ ΤΗΣ ΠΑΡΟΥΣΙΑΣΗΣ,</a:t>
            </a:r>
            <a:r>
              <a:rPr lang="en-GB" sz="2200" dirty="0" smtClean="0">
                <a:solidFill>
                  <a:srgbClr val="002060"/>
                </a:solidFill>
                <a:cs typeface="Calibri" pitchFamily="34" charset="0"/>
              </a:rPr>
              <a:t> </a:t>
            </a:r>
            <a:r>
              <a:rPr lang="el-GR" sz="2200" u="sng" dirty="0" smtClean="0">
                <a:solidFill>
                  <a:srgbClr val="002060"/>
                </a:solidFill>
                <a:cs typeface="Calibri" pitchFamily="34" charset="0"/>
              </a:rPr>
              <a:t>ΔΕ ΘΑ ΦΑΙΝΟΝΤΑΙ</a:t>
            </a:r>
            <a:r>
              <a:rPr lang="el-GR" sz="2200" dirty="0" smtClean="0">
                <a:solidFill>
                  <a:srgbClr val="002060"/>
                </a:solidFill>
                <a:cs typeface="Calibri" pitchFamily="34" charset="0"/>
              </a:rPr>
              <a:t> ΣΤΗ ΜΑΓΝΗΤΟΣΚΟΠΗΣΗ.</a:t>
            </a:r>
          </a:p>
          <a:p>
            <a:pPr marL="0" lvl="1" algn="ctr" defTabSz="1061355">
              <a:lnSpc>
                <a:spcPct val="90000"/>
              </a:lnSpc>
              <a:spcBef>
                <a:spcPct val="0"/>
              </a:spcBef>
              <a:spcAft>
                <a:spcPct val="15000"/>
              </a:spcAft>
            </a:pPr>
            <a:endParaRPr lang="el-GR" sz="2200" dirty="0">
              <a:solidFill>
                <a:srgbClr val="002060"/>
              </a:solidFill>
              <a:cs typeface="Calibri" pitchFamily="34" charset="0"/>
            </a:endParaRPr>
          </a:p>
          <a:p>
            <a:pPr marL="342900" lvl="1" indent="-342900" algn="ctr" defTabSz="1061355">
              <a:lnSpc>
                <a:spcPct val="90000"/>
              </a:lnSpc>
              <a:spcBef>
                <a:spcPct val="0"/>
              </a:spcBef>
              <a:spcAft>
                <a:spcPct val="15000"/>
              </a:spcAft>
              <a:buFont typeface="Wingdings" panose="05000000000000000000" pitchFamily="2" charset="2"/>
              <a:buChar char="ü"/>
            </a:pPr>
            <a:r>
              <a:rPr lang="el-GR" sz="2200" dirty="0" smtClean="0">
                <a:solidFill>
                  <a:srgbClr val="002060"/>
                </a:solidFill>
                <a:cs typeface="Calibri" pitchFamily="34" charset="0"/>
              </a:rPr>
              <a:t>ΟΙ ΕΡΩΤΗΣΕΙΣ ΠΟΥ ΘΑ ΥΠΟΒΑΛΛΟΝΤΑΙ ΠΡΟΦΟΡΙΚΑ, ΚΑΤΑ ΤΗ ΔΙΑΡΚΕΙΑ ΤΗΣ ΠΑΡΟΥΣΙΑΣΗΣ, </a:t>
            </a:r>
            <a:r>
              <a:rPr lang="el-GR" sz="2200" u="sng" dirty="0" smtClean="0">
                <a:solidFill>
                  <a:srgbClr val="002060"/>
                </a:solidFill>
                <a:cs typeface="Calibri" pitchFamily="34" charset="0"/>
              </a:rPr>
              <a:t>ΘΑ ΦΑΙΝΟΝΤΑΙ</a:t>
            </a:r>
            <a:r>
              <a:rPr lang="el-GR" sz="2200" dirty="0" smtClean="0">
                <a:solidFill>
                  <a:srgbClr val="002060"/>
                </a:solidFill>
                <a:cs typeface="Calibri" pitchFamily="34" charset="0"/>
              </a:rPr>
              <a:t>  ΣΤΗ ΜΑΓΝΗΤΟΣΚΟΠΗΣΗ. </a:t>
            </a:r>
            <a:endParaRPr lang="el-GR" sz="2200" dirty="0">
              <a:solidFill>
                <a:srgbClr val="002060"/>
              </a:solidFill>
              <a:cs typeface="Calibri" pitchFamily="34" charset="0"/>
            </a:endParaRPr>
          </a:p>
          <a:p>
            <a:pPr marL="0" lvl="1" algn="ctr" defTabSz="1061355">
              <a:lnSpc>
                <a:spcPct val="90000"/>
              </a:lnSpc>
              <a:spcBef>
                <a:spcPct val="0"/>
              </a:spcBef>
              <a:spcAft>
                <a:spcPct val="15000"/>
              </a:spcAft>
            </a:pPr>
            <a:endParaRPr lang="el-GR" sz="2200" dirty="0" smtClean="0">
              <a:solidFill>
                <a:srgbClr val="002060"/>
              </a:solidFill>
              <a:cs typeface="Calibri" pitchFamily="34" charset="0"/>
            </a:endParaRPr>
          </a:p>
          <a:p>
            <a:pPr marL="342900" lvl="1" indent="-342900" algn="ctr" defTabSz="1061355">
              <a:lnSpc>
                <a:spcPct val="90000"/>
              </a:lnSpc>
              <a:spcBef>
                <a:spcPct val="0"/>
              </a:spcBef>
              <a:spcAft>
                <a:spcPct val="15000"/>
              </a:spcAft>
              <a:buFont typeface="Wingdings" panose="05000000000000000000" pitchFamily="2" charset="2"/>
              <a:buChar char="ü"/>
            </a:pPr>
            <a:r>
              <a:rPr lang="el-GR" sz="2200" dirty="0" smtClean="0">
                <a:solidFill>
                  <a:srgbClr val="002060"/>
                </a:solidFill>
                <a:cs typeface="Calibri" pitchFamily="34" charset="0"/>
              </a:rPr>
              <a:t>ΘΑ ΔΟΘΕΙ ΕΥΛΟΓΟΣ ΧΡΟΝΟΣ ΓΙΑ ΥΠΟΒΟΛΗ ΕΡΩΤΗΣΕΩΝ, ΑΦΟΥ ΟΛΟΚΛΗΡΩΘΕΙ Η ΠΑΡΟΥΣΙΑΣΗ. </a:t>
            </a:r>
            <a:r>
              <a:rPr lang="el-GR" sz="2200" b="1" dirty="0" smtClean="0">
                <a:solidFill>
                  <a:srgbClr val="002060"/>
                </a:solidFill>
                <a:cs typeface="Calibri" pitchFamily="34" charset="0"/>
              </a:rPr>
              <a:t>Η ΕΝΟΤΗΤΑ ΕΡΩΤΗΣΕΩΝ-ΑΠΑΝΤΗΣΕΩΝ ΔΕ ΘΑ ΜΑΓΝΗΤΟΣΚΟΠΕΙΤΑΙ.  </a:t>
            </a:r>
          </a:p>
          <a:p>
            <a:pPr marL="0" lvl="1" algn="ctr" defTabSz="1061355">
              <a:lnSpc>
                <a:spcPct val="90000"/>
              </a:lnSpc>
              <a:spcBef>
                <a:spcPct val="0"/>
              </a:spcBef>
              <a:spcAft>
                <a:spcPct val="15000"/>
              </a:spcAft>
            </a:pPr>
            <a:endParaRPr lang="en-GB" sz="2200" b="1" dirty="0">
              <a:solidFill>
                <a:srgbClr val="002060"/>
              </a:solidFill>
              <a:cs typeface="Calibri" pitchFamily="34" charset="0"/>
            </a:endParaRPr>
          </a:p>
          <a:p>
            <a:pPr marL="342900" lvl="1" indent="-342900" algn="ctr" defTabSz="1061355">
              <a:lnSpc>
                <a:spcPct val="90000"/>
              </a:lnSpc>
              <a:spcBef>
                <a:spcPct val="0"/>
              </a:spcBef>
              <a:spcAft>
                <a:spcPct val="15000"/>
              </a:spcAft>
              <a:buFont typeface="Wingdings" panose="05000000000000000000" pitchFamily="2" charset="2"/>
              <a:buChar char="ü"/>
            </a:pPr>
            <a:r>
              <a:rPr lang="el-GR" sz="2200" b="1" dirty="0" smtClean="0">
                <a:solidFill>
                  <a:srgbClr val="002060"/>
                </a:solidFill>
                <a:cs typeface="Calibri" pitchFamily="34" charset="0"/>
              </a:rPr>
              <a:t>ΟΣΟΙ ΥΠΟΒΑΛΕΤΕ </a:t>
            </a:r>
            <a:r>
              <a:rPr lang="el-GR" sz="2200" b="1" dirty="0">
                <a:solidFill>
                  <a:srgbClr val="002060"/>
                </a:solidFill>
                <a:cs typeface="Calibri" pitchFamily="34" charset="0"/>
              </a:rPr>
              <a:t>ΠΡΟΦΟΡΙΚΑ </a:t>
            </a:r>
            <a:r>
              <a:rPr lang="el-GR" sz="2200" b="1" dirty="0" smtClean="0">
                <a:solidFill>
                  <a:srgbClr val="002060"/>
                </a:solidFill>
                <a:cs typeface="Calibri" pitchFamily="34" charset="0"/>
              </a:rPr>
              <a:t>ΕΡΩΤΗΜΑΤΑ, ΚΑΤΑ ΤΗ ΔΙΑΡΚΕΙΑ ΤΗΣ ΠΑΡΟΥΣΙΑΣΗΣ ΚΑΙ ΟΧΙ ΜΕ ΤΟ ΠΕΡΑΣ ΤΗΣ, ΠΑΡΕΧΕΤΕ ΑΥΤΟΜΑΤΑ ΤΗ ΣΥΓΚΑΤΑΘΕΣΗ ΣΑΣ ΣΤΟ ΙΔΕΠ ΔΙΑ ΒΙΟΥ ΜΑΘΗΣΗΣ ΓΙΑ ΠΡΟΒΟΛΗ ΤΩΝ ΠΡΟΣΩΠΙΚΩΝ ΣΑΣ ΔΕΔΟΜΕΝΩΝ</a:t>
            </a:r>
            <a:r>
              <a:rPr lang="en-GB" sz="2200" b="1" dirty="0" smtClean="0">
                <a:solidFill>
                  <a:srgbClr val="002060"/>
                </a:solidFill>
                <a:cs typeface="Calibri" pitchFamily="34" charset="0"/>
              </a:rPr>
              <a:t> </a:t>
            </a:r>
            <a:r>
              <a:rPr lang="el-GR" sz="2200" b="1" dirty="0" smtClean="0">
                <a:solidFill>
                  <a:srgbClr val="002060"/>
                </a:solidFill>
                <a:cs typeface="Calibri" pitchFamily="34" charset="0"/>
              </a:rPr>
              <a:t>ΣΤΟ ΜΑΓΝΗΤΟΣΚΟΠΗΜΕΝΟ ΑΡΧΕΙΟ</a:t>
            </a:r>
            <a:endParaRPr lang="en-GB" sz="2200" b="1" dirty="0" smtClean="0">
              <a:solidFill>
                <a:srgbClr val="002060"/>
              </a:solidFill>
              <a:cs typeface="Calibri" pitchFamily="34" charset="0"/>
            </a:endParaRPr>
          </a:p>
          <a:p>
            <a:pPr marL="0" lvl="1" algn="ctr" defTabSz="1061355">
              <a:lnSpc>
                <a:spcPct val="90000"/>
              </a:lnSpc>
              <a:spcBef>
                <a:spcPct val="0"/>
              </a:spcBef>
              <a:spcAft>
                <a:spcPct val="15000"/>
              </a:spcAft>
            </a:pPr>
            <a:endParaRPr lang="el-GR" sz="2200" dirty="0">
              <a:solidFill>
                <a:srgbClr val="002060"/>
              </a:solidFill>
              <a:cs typeface="Calibri" pitchFamily="34" charset="0"/>
            </a:endParaRPr>
          </a:p>
          <a:p>
            <a:pPr marL="285750" lvl="1" indent="-285750" defTabSz="1061355">
              <a:lnSpc>
                <a:spcPct val="90000"/>
              </a:lnSpc>
              <a:spcBef>
                <a:spcPct val="0"/>
              </a:spcBef>
              <a:spcAft>
                <a:spcPct val="15000"/>
              </a:spcAft>
              <a:buFont typeface="Wingdings" panose="05000000000000000000" pitchFamily="2" charset="2"/>
              <a:buChar char="Ø"/>
            </a:pPr>
            <a:r>
              <a:rPr lang="en-GB" b="1" smtClean="0">
                <a:solidFill>
                  <a:schemeClr val="bg1"/>
                </a:solidFill>
              </a:rPr>
              <a:t>UM</a:t>
            </a:r>
            <a:endParaRPr lang="en-GB" b="1" dirty="0">
              <a:solidFill>
                <a:schemeClr val="bg1"/>
              </a:solidFill>
            </a:endParaRPr>
          </a:p>
          <a:p>
            <a:pPr lvl="1" indent="-457200" defTabSz="1061355">
              <a:lnSpc>
                <a:spcPct val="90000"/>
              </a:lnSpc>
              <a:spcBef>
                <a:spcPct val="0"/>
              </a:spcBef>
              <a:spcAft>
                <a:spcPct val="15000"/>
              </a:spcAft>
              <a:buFont typeface="+mj-lt"/>
              <a:buAutoNum type="arabicPeriod"/>
            </a:pPr>
            <a:r>
              <a:rPr lang="en-GB" b="1" dirty="0">
                <a:solidFill>
                  <a:schemeClr val="bg1"/>
                </a:solidFill>
              </a:rPr>
              <a:t>LOREM </a:t>
            </a:r>
            <a:r>
              <a:rPr lang="en-GB" b="1" dirty="0" smtClean="0">
                <a:solidFill>
                  <a:schemeClr val="bg1"/>
                </a:solidFill>
              </a:rPr>
              <a:t>IPSUM</a:t>
            </a:r>
            <a:endParaRPr lang="en-GB" b="1" dirty="0">
              <a:solidFill>
                <a:schemeClr val="bg1"/>
              </a:solidFill>
            </a:endParaRPr>
          </a:p>
          <a:p>
            <a:pPr lvl="1" indent="-457200" defTabSz="1061355">
              <a:lnSpc>
                <a:spcPct val="90000"/>
              </a:lnSpc>
              <a:spcBef>
                <a:spcPct val="0"/>
              </a:spcBef>
              <a:spcAft>
                <a:spcPct val="15000"/>
              </a:spcAft>
              <a:buFont typeface="+mj-lt"/>
              <a:buAutoNum type="arabicPeriod"/>
            </a:pPr>
            <a:endParaRPr lang="en-GB" dirty="0">
              <a:solidFill>
                <a:srgbClr val="1F497D">
                  <a:lumMod val="75000"/>
                </a:srgbClr>
              </a:solidFill>
              <a:cs typeface="Calibri" pitchFamily="34" charset="0"/>
            </a:endParaRPr>
          </a:p>
          <a:p>
            <a:pPr marL="0" lvl="1" defTabSz="1061355">
              <a:lnSpc>
                <a:spcPct val="90000"/>
              </a:lnSpc>
              <a:spcBef>
                <a:spcPct val="0"/>
              </a:spcBef>
              <a:spcAft>
                <a:spcPct val="15000"/>
              </a:spcAft>
            </a:pPr>
            <a:endParaRPr lang="en-US" dirty="0">
              <a:solidFill>
                <a:srgbClr val="1F497D">
                  <a:lumMod val="75000"/>
                </a:srgbClr>
              </a:solidFill>
              <a:cs typeface="Calibri" pitchFamily="34" charset="0"/>
            </a:endParaRPr>
          </a:p>
        </p:txBody>
      </p:sp>
    </p:spTree>
    <p:extLst>
      <p:ext uri="{BB962C8B-B14F-4D97-AF65-F5344CB8AC3E}">
        <p14:creationId xmlns:p14="http://schemas.microsoft.com/office/powerpoint/2010/main" val="15440085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44778" y="94166"/>
            <a:ext cx="12012345"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Επιλέξιμοι Οργανισμοί  2/2</a:t>
            </a:r>
            <a:endParaRPr lang="en-GB" sz="2800" dirty="0">
              <a:solidFill>
                <a:schemeClr val="bg1"/>
              </a:solidFill>
              <a:latin typeface="Verdana" panose="020B0604030504040204" pitchFamily="34" charset="0"/>
              <a:ea typeface="Verdana" panose="020B0604030504040204" pitchFamily="34" charset="0"/>
            </a:endParaRPr>
          </a:p>
        </p:txBody>
      </p:sp>
      <p:sp>
        <p:nvSpPr>
          <p:cNvPr id="9" name="Content Placeholder 2"/>
          <p:cNvSpPr txBox="1">
            <a:spLocks/>
          </p:cNvSpPr>
          <p:nvPr/>
        </p:nvSpPr>
        <p:spPr>
          <a:xfrm>
            <a:off x="524440" y="872744"/>
            <a:ext cx="11253019" cy="5768086"/>
          </a:xfrm>
          <a:prstGeom prst="rect">
            <a:avLst/>
          </a:prstGeom>
          <a:ln>
            <a:noFill/>
          </a:ln>
        </p:spPr>
        <p:txBody>
          <a:bodyPr/>
          <a:lstStyle/>
          <a:p>
            <a:r>
              <a:rPr lang="el-GR" b="1" dirty="0" smtClean="0">
                <a:latin typeface="Verdana" panose="020B0604030504040204" pitchFamily="34" charset="0"/>
                <a:ea typeface="Verdana" panose="020B0604030504040204" pitchFamily="34" charset="0"/>
              </a:rPr>
              <a:t>Εκπαίδευση Ενηλίκων</a:t>
            </a:r>
            <a:endParaRPr lang="el-GR" b="1" dirty="0">
              <a:latin typeface="Verdana" panose="020B0604030504040204" pitchFamily="34" charset="0"/>
              <a:ea typeface="Verdana" panose="020B0604030504040204" pitchFamily="34" charset="0"/>
            </a:endParaRPr>
          </a:p>
          <a:p>
            <a:endParaRPr lang="el-GR" dirty="0" smtClean="0">
              <a:latin typeface="Verdana" panose="020B0604030504040204" pitchFamily="34" charset="0"/>
              <a:ea typeface="Verdana" panose="020B0604030504040204" pitchFamily="34" charset="0"/>
            </a:endParaRPr>
          </a:p>
          <a:p>
            <a:r>
              <a:rPr lang="el-GR" dirty="0" smtClean="0">
                <a:latin typeface="Verdana" panose="020B0604030504040204" pitchFamily="34" charset="0"/>
                <a:ea typeface="Verdana" panose="020B0604030504040204" pitchFamily="34" charset="0"/>
              </a:rPr>
              <a:t>Εσπερινά </a:t>
            </a:r>
            <a:r>
              <a:rPr lang="el-GR" dirty="0">
                <a:latin typeface="Verdana" panose="020B0604030504040204" pitchFamily="34" charset="0"/>
                <a:ea typeface="Verdana" panose="020B0604030504040204" pitchFamily="34" charset="0"/>
              </a:rPr>
              <a:t>Γυμνάσια - Λύκεια (εξαιρούνται Εσπερινές Τεχνικές </a:t>
            </a:r>
            <a:r>
              <a:rPr lang="el-GR" dirty="0" smtClean="0">
                <a:latin typeface="Verdana" panose="020B0604030504040204" pitchFamily="34" charset="0"/>
                <a:ea typeface="Verdana" panose="020B0604030504040204" pitchFamily="34" charset="0"/>
              </a:rPr>
              <a:t>Σχολές)Επιμορφωτικά Κέντρα, </a:t>
            </a:r>
            <a:endParaRPr lang="el-GR" dirty="0">
              <a:latin typeface="Verdana" panose="020B0604030504040204" pitchFamily="34" charset="0"/>
              <a:ea typeface="Verdana" panose="020B0604030504040204" pitchFamily="34" charset="0"/>
            </a:endParaRPr>
          </a:p>
          <a:p>
            <a:r>
              <a:rPr lang="en-GB" dirty="0" smtClean="0">
                <a:latin typeface="Verdana" panose="020B0604030504040204" pitchFamily="34" charset="0"/>
                <a:ea typeface="Verdana" panose="020B0604030504040204" pitchFamily="34" charset="0"/>
              </a:rPr>
              <a:t>MKO</a:t>
            </a:r>
            <a:r>
              <a:rPr lang="el-GR" dirty="0" smtClean="0">
                <a:latin typeface="Verdana" panose="020B0604030504040204" pitchFamily="34" charset="0"/>
                <a:ea typeface="Verdana" panose="020B0604030504040204" pitchFamily="34" charset="0"/>
              </a:rPr>
              <a:t>, Σχολεία </a:t>
            </a:r>
            <a:r>
              <a:rPr lang="el-GR" dirty="0">
                <a:latin typeface="Verdana" panose="020B0604030504040204" pitchFamily="34" charset="0"/>
                <a:ea typeface="Verdana" panose="020B0604030504040204" pitchFamily="34" charset="0"/>
              </a:rPr>
              <a:t>Γλωσσών </a:t>
            </a:r>
            <a:r>
              <a:rPr lang="el-GR" dirty="0" smtClean="0">
                <a:latin typeface="Verdana" panose="020B0604030504040204" pitchFamily="34" charset="0"/>
                <a:ea typeface="Verdana" panose="020B0604030504040204" pitchFamily="34" charset="0"/>
              </a:rPr>
              <a:t>πανεπιστημίων,</a:t>
            </a:r>
            <a:r>
              <a:rPr lang="en-GB" dirty="0" smtClean="0">
                <a:latin typeface="Verdana" panose="020B0604030504040204" pitchFamily="34" charset="0"/>
                <a:ea typeface="Verdana" panose="020B0604030504040204" pitchFamily="34" charset="0"/>
              </a:rPr>
              <a:t> </a:t>
            </a:r>
            <a:r>
              <a:rPr lang="en-GB" dirty="0">
                <a:latin typeface="Verdana" panose="020B0604030504040204" pitchFamily="34" charset="0"/>
                <a:ea typeface="Verdana" panose="020B0604030504040204" pitchFamily="34" charset="0"/>
              </a:rPr>
              <a:t>T</a:t>
            </a:r>
            <a:r>
              <a:rPr lang="el-GR" dirty="0" err="1">
                <a:latin typeface="Verdana" panose="020B0604030504040204" pitchFamily="34" charset="0"/>
                <a:ea typeface="Verdana" panose="020B0604030504040204" pitchFamily="34" charset="0"/>
              </a:rPr>
              <a:t>μήμα</a:t>
            </a:r>
            <a:r>
              <a:rPr lang="el-GR" dirty="0">
                <a:latin typeface="Verdana" panose="020B0604030504040204" pitchFamily="34" charset="0"/>
                <a:ea typeface="Verdana" panose="020B0604030504040204" pitchFamily="34" charset="0"/>
              </a:rPr>
              <a:t> </a:t>
            </a:r>
            <a:r>
              <a:rPr lang="el-GR" dirty="0" smtClean="0">
                <a:latin typeface="Verdana" panose="020B0604030504040204" pitchFamily="34" charset="0"/>
                <a:ea typeface="Verdana" panose="020B0604030504040204" pitchFamily="34" charset="0"/>
              </a:rPr>
              <a:t>Φυλακών, Δήμοι/</a:t>
            </a:r>
            <a:r>
              <a:rPr lang="el-GR" dirty="0" err="1" smtClean="0">
                <a:latin typeface="Verdana" panose="020B0604030504040204" pitchFamily="34" charset="0"/>
                <a:ea typeface="Verdana" panose="020B0604030504040204" pitchFamily="34" charset="0"/>
              </a:rPr>
              <a:t>Kοινοτικά</a:t>
            </a:r>
            <a:r>
              <a:rPr lang="el-GR" dirty="0" smtClean="0">
                <a:latin typeface="Verdana" panose="020B0604030504040204" pitchFamily="34" charset="0"/>
                <a:ea typeface="Verdana" panose="020B0604030504040204" pitchFamily="34" charset="0"/>
              </a:rPr>
              <a:t> Συμβούλια, Ομοσπονδίες/σωματεία, Πολιτιστικά </a:t>
            </a:r>
            <a:r>
              <a:rPr lang="el-GR" dirty="0">
                <a:latin typeface="Verdana" panose="020B0604030504040204" pitchFamily="34" charset="0"/>
                <a:ea typeface="Verdana" panose="020B0604030504040204" pitchFamily="34" charset="0"/>
              </a:rPr>
              <a:t>ιδρύματα, βιβλιοθήκες, </a:t>
            </a:r>
            <a:r>
              <a:rPr lang="el-GR" dirty="0" smtClean="0">
                <a:latin typeface="Verdana" panose="020B0604030504040204" pitchFamily="34" charset="0"/>
                <a:ea typeface="Verdana" panose="020B0604030504040204" pitchFamily="34" charset="0"/>
              </a:rPr>
              <a:t>μουσεία, Σύνδεσμοι </a:t>
            </a:r>
            <a:r>
              <a:rPr lang="el-GR" dirty="0">
                <a:latin typeface="Verdana" panose="020B0604030504040204" pitchFamily="34" charset="0"/>
                <a:ea typeface="Verdana" panose="020B0604030504040204" pitchFamily="34" charset="0"/>
              </a:rPr>
              <a:t>γονέων</a:t>
            </a:r>
          </a:p>
          <a:p>
            <a:r>
              <a:rPr lang="el-GR" dirty="0">
                <a:latin typeface="Verdana" panose="020B0604030504040204" pitchFamily="34" charset="0"/>
                <a:ea typeface="Verdana" panose="020B0604030504040204" pitchFamily="34" charset="0"/>
              </a:rPr>
              <a:t>ανθρωπιστικές οργανώσεις</a:t>
            </a:r>
          </a:p>
          <a:p>
            <a:r>
              <a:rPr lang="el-GR" dirty="0" smtClean="0">
                <a:latin typeface="Verdana" panose="020B0604030504040204" pitchFamily="34" charset="0"/>
                <a:ea typeface="Verdana" panose="020B0604030504040204" pitchFamily="34" charset="0"/>
              </a:rPr>
              <a:t>Κέντρα </a:t>
            </a:r>
            <a:r>
              <a:rPr lang="el-GR" dirty="0">
                <a:latin typeface="Verdana" panose="020B0604030504040204" pitchFamily="34" charset="0"/>
                <a:ea typeface="Verdana" panose="020B0604030504040204" pitchFamily="34" charset="0"/>
              </a:rPr>
              <a:t>απασχόλησης ενηλίκων με ειδικές ανάγκες</a:t>
            </a:r>
          </a:p>
          <a:p>
            <a:r>
              <a:rPr lang="el-GR" dirty="0" smtClean="0">
                <a:latin typeface="Verdana" panose="020B0604030504040204" pitchFamily="34" charset="0"/>
                <a:ea typeface="Verdana" panose="020B0604030504040204" pitchFamily="34" charset="0"/>
              </a:rPr>
              <a:t>Υπουργείο </a:t>
            </a:r>
            <a:r>
              <a:rPr lang="el-GR" dirty="0">
                <a:latin typeface="Verdana" panose="020B0604030504040204" pitchFamily="34" charset="0"/>
                <a:ea typeface="Verdana" panose="020B0604030504040204" pitchFamily="34" charset="0"/>
              </a:rPr>
              <a:t>Παιδείας, Πολιτισμού, Αθλητισμού και </a:t>
            </a:r>
            <a:r>
              <a:rPr lang="el-GR" dirty="0" smtClean="0">
                <a:latin typeface="Verdana" panose="020B0604030504040204" pitchFamily="34" charset="0"/>
                <a:ea typeface="Verdana" panose="020B0604030504040204" pitchFamily="34" charset="0"/>
              </a:rPr>
              <a:t>Νεολαίας</a:t>
            </a:r>
          </a:p>
          <a:p>
            <a:pPr lvl="0"/>
            <a:r>
              <a:rPr lang="el-GR" dirty="0">
                <a:latin typeface="Verdana" panose="020B0604030504040204" pitchFamily="34" charset="0"/>
                <a:ea typeface="Verdana" panose="020B0604030504040204" pitchFamily="34" charset="0"/>
              </a:rPr>
              <a:t>Κέντρο Εκπαιδευτικής Έρευνας και Αξιολόγησης, Παιδαγωγικού Ινστιτούτο</a:t>
            </a:r>
            <a:endParaRPr lang="en-GB" dirty="0">
              <a:latin typeface="Verdana" panose="020B0604030504040204" pitchFamily="34" charset="0"/>
              <a:ea typeface="Verdana" panose="020B0604030504040204" pitchFamily="34" charset="0"/>
            </a:endParaRPr>
          </a:p>
          <a:p>
            <a:pPr lvl="0"/>
            <a:r>
              <a:rPr lang="el-GR" dirty="0">
                <a:latin typeface="Verdana" panose="020B0604030504040204" pitchFamily="34" charset="0"/>
                <a:ea typeface="Verdana" panose="020B0604030504040204" pitchFamily="34" charset="0"/>
              </a:rPr>
              <a:t>Ερευνητικά Κέντρα</a:t>
            </a:r>
            <a:endParaRPr lang="en-GB" dirty="0">
              <a:latin typeface="Verdana" panose="020B0604030504040204" pitchFamily="34" charset="0"/>
              <a:ea typeface="Verdana" panose="020B0604030504040204" pitchFamily="34" charset="0"/>
            </a:endParaRPr>
          </a:p>
          <a:p>
            <a:r>
              <a:rPr lang="el-GR" dirty="0">
                <a:latin typeface="Verdana" panose="020B0604030504040204" pitchFamily="34" charset="0"/>
                <a:ea typeface="Verdana" panose="020B0604030504040204" pitchFamily="34" charset="0"/>
              </a:rPr>
              <a:t>Πανεπιστήμια</a:t>
            </a:r>
          </a:p>
          <a:p>
            <a:endParaRPr lang="el-GR" dirty="0" smtClean="0">
              <a:latin typeface="Verdana" panose="020B0604030504040204" pitchFamily="34" charset="0"/>
              <a:ea typeface="Verdana" panose="020B0604030504040204" pitchFamily="34" charset="0"/>
            </a:endParaRPr>
          </a:p>
          <a:p>
            <a:endParaRPr lang="el-GR" dirty="0">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r>
              <a:rPr lang="el-GR" dirty="0">
                <a:solidFill>
                  <a:schemeClr val="tx1">
                    <a:lumMod val="75000"/>
                    <a:lumOff val="25000"/>
                  </a:schemeClr>
                </a:solidFill>
                <a:latin typeface="Verdana" panose="020B0604030504040204" pitchFamily="34" charset="0"/>
                <a:ea typeface="Verdana" panose="020B0604030504040204" pitchFamily="34" charset="0"/>
              </a:rPr>
              <a:t>Αναλυτικός</a:t>
            </a:r>
            <a:r>
              <a:rPr lang="el-GR" dirty="0">
                <a:latin typeface="Verdana" panose="020B0604030504040204" pitchFamily="34" charset="0"/>
                <a:ea typeface="Verdana" panose="020B0604030504040204" pitchFamily="34" charset="0"/>
              </a:rPr>
              <a:t> </a:t>
            </a:r>
            <a:r>
              <a:rPr lang="el-GR" dirty="0">
                <a:latin typeface="Verdana" panose="020B0604030504040204" pitchFamily="34" charset="0"/>
                <a:ea typeface="Verdana" panose="020B0604030504040204" pitchFamily="34" charset="0"/>
                <a:hlinkClick r:id="rId3"/>
              </a:rPr>
              <a:t>κατάλογος επιλέξιμων οργανισμών </a:t>
            </a:r>
            <a:r>
              <a:rPr lang="el-GR" dirty="0">
                <a:solidFill>
                  <a:schemeClr val="tx1">
                    <a:lumMod val="75000"/>
                    <a:lumOff val="25000"/>
                  </a:schemeClr>
                </a:solidFill>
                <a:latin typeface="Verdana" panose="020B0604030504040204" pitchFamily="34" charset="0"/>
                <a:ea typeface="Verdana" panose="020B0604030504040204" pitchFamily="34" charset="0"/>
              </a:rPr>
              <a:t>διαθέσιμος στην ιστοσελίδα του ΙΔΕΠ Διά Βίου Μάθησης </a:t>
            </a:r>
            <a:endParaRPr lang="el-GR" dirty="0" smtClean="0">
              <a:solidFill>
                <a:schemeClr val="tx1">
                  <a:lumMod val="75000"/>
                  <a:lumOff val="25000"/>
                </a:schemeClr>
              </a:solidFill>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r>
              <a:rPr lang="el-GR" b="1" dirty="0">
                <a:solidFill>
                  <a:schemeClr val="tx1">
                    <a:lumMod val="75000"/>
                    <a:lumOff val="25000"/>
                  </a:schemeClr>
                </a:solidFill>
                <a:latin typeface="Verdana" panose="020B0604030504040204" pitchFamily="34" charset="0"/>
                <a:ea typeface="Verdana" panose="020B0604030504040204" pitchFamily="34" charset="0"/>
              </a:rPr>
              <a:t>Δεν απαιτείται προηγούμενη εμπειρία στο </a:t>
            </a:r>
            <a:r>
              <a:rPr lang="el-GR" b="1" dirty="0" err="1">
                <a:solidFill>
                  <a:schemeClr val="tx1">
                    <a:lumMod val="75000"/>
                    <a:lumOff val="25000"/>
                  </a:schemeClr>
                </a:solidFill>
                <a:latin typeface="Verdana" panose="020B0604030504040204" pitchFamily="34" charset="0"/>
                <a:ea typeface="Verdana" panose="020B0604030504040204" pitchFamily="34" charset="0"/>
              </a:rPr>
              <a:t>Erasmus</a:t>
            </a:r>
            <a:r>
              <a:rPr lang="el-GR" b="1" dirty="0">
                <a:solidFill>
                  <a:schemeClr val="tx1">
                    <a:lumMod val="75000"/>
                    <a:lumOff val="25000"/>
                  </a:schemeClr>
                </a:solidFill>
                <a:latin typeface="Verdana" panose="020B0604030504040204" pitchFamily="34" charset="0"/>
                <a:ea typeface="Verdana" panose="020B0604030504040204" pitchFamily="34" charset="0"/>
              </a:rPr>
              <a:t>+</a:t>
            </a:r>
            <a:r>
              <a:rPr lang="el-GR" dirty="0">
                <a:solidFill>
                  <a:schemeClr val="tx1">
                    <a:lumMod val="75000"/>
                    <a:lumOff val="25000"/>
                  </a:schemeClr>
                </a:solidFill>
                <a:latin typeface="Verdana" panose="020B0604030504040204" pitchFamily="34" charset="0"/>
                <a:ea typeface="Verdana" panose="020B0604030504040204" pitchFamily="34" charset="0"/>
              </a:rPr>
              <a:t> (</a:t>
            </a:r>
            <a:r>
              <a:rPr lang="el-GR" dirty="0" smtClean="0">
                <a:solidFill>
                  <a:schemeClr val="tx1">
                    <a:lumMod val="75000"/>
                    <a:lumOff val="25000"/>
                  </a:schemeClr>
                </a:solidFill>
                <a:latin typeface="Verdana" panose="020B0604030504040204" pitchFamily="34" charset="0"/>
                <a:ea typeface="Verdana" panose="020B0604030504040204" pitchFamily="34" charset="0"/>
              </a:rPr>
              <a:t>2014-2020)</a:t>
            </a:r>
            <a:endParaRPr lang="en-US" dirty="0" smtClean="0">
              <a:solidFill>
                <a:schemeClr val="tx1">
                  <a:lumMod val="75000"/>
                  <a:lumOff val="25000"/>
                </a:schemeClr>
              </a:solidFill>
              <a:latin typeface="Verdana" panose="020B0604030504040204" pitchFamily="34" charset="0"/>
              <a:ea typeface="Verdana" panose="020B0604030504040204" pitchFamily="34" charset="0"/>
            </a:endParaRPr>
          </a:p>
          <a:p>
            <a:pPr>
              <a:tabLst>
                <a:tab pos="354013" algn="l"/>
              </a:tabLst>
            </a:pPr>
            <a:r>
              <a:rPr lang="en-US" dirty="0">
                <a:solidFill>
                  <a:schemeClr val="tx1">
                    <a:lumMod val="75000"/>
                    <a:lumOff val="25000"/>
                  </a:schemeClr>
                </a:solidFill>
                <a:latin typeface="Verdana" panose="020B0604030504040204" pitchFamily="34" charset="0"/>
                <a:ea typeface="Verdana" panose="020B0604030504040204" pitchFamily="34" charset="0"/>
              </a:rPr>
              <a:t>	</a:t>
            </a:r>
            <a:r>
              <a:rPr lang="el-GR" dirty="0" smtClean="0">
                <a:solidFill>
                  <a:schemeClr val="tx1">
                    <a:lumMod val="75000"/>
                    <a:lumOff val="25000"/>
                  </a:schemeClr>
                </a:solidFill>
                <a:latin typeface="Verdana" panose="020B0604030504040204" pitchFamily="34" charset="0"/>
                <a:ea typeface="Verdana" panose="020B0604030504040204" pitchFamily="34" charset="0"/>
              </a:rPr>
              <a:t>για </a:t>
            </a:r>
            <a:r>
              <a:rPr lang="el-GR" dirty="0">
                <a:solidFill>
                  <a:schemeClr val="tx1">
                    <a:lumMod val="75000"/>
                    <a:lumOff val="25000"/>
                  </a:schemeClr>
                </a:solidFill>
                <a:latin typeface="Verdana" panose="020B0604030504040204" pitchFamily="34" charset="0"/>
                <a:ea typeface="Verdana" panose="020B0604030504040204" pitchFamily="34" charset="0"/>
              </a:rPr>
              <a:t>την υποβολή </a:t>
            </a:r>
            <a:r>
              <a:rPr lang="el-GR" dirty="0" smtClean="0">
                <a:solidFill>
                  <a:schemeClr val="tx1">
                    <a:lumMod val="75000"/>
                    <a:lumOff val="25000"/>
                  </a:schemeClr>
                </a:solidFill>
                <a:latin typeface="Verdana" panose="020B0604030504040204" pitchFamily="34" charset="0"/>
                <a:ea typeface="Verdana" panose="020B0604030504040204" pitchFamily="34" charset="0"/>
              </a:rPr>
              <a:t>αίτησης</a:t>
            </a:r>
            <a:endParaRPr lang="el-GR" dirty="0">
              <a:solidFill>
                <a:schemeClr val="tx1">
                  <a:lumMod val="75000"/>
                  <a:lumOff val="25000"/>
                </a:schemeClr>
              </a:solidFill>
              <a:latin typeface="Verdana" panose="020B0604030504040204" pitchFamily="34" charset="0"/>
              <a:ea typeface="Verdana" panose="020B0604030504040204" pitchFamily="34" charset="0"/>
            </a:endParaRPr>
          </a:p>
          <a:p>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171450" indent="-171450" algn="just">
              <a:buFont typeface="Courier New" panose="02070309020205020404" pitchFamily="49" charset="0"/>
              <a:buChar char="o"/>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0" marR="0" lvl="1" indent="0" algn="ctr" defTabSz="914400" eaLnBrk="1" fontAlgn="auto" latinLnBrk="0" hangingPunct="1">
              <a:lnSpc>
                <a:spcPct val="100000"/>
              </a:lnSpc>
              <a:spcBef>
                <a:spcPct val="20000"/>
              </a:spcBef>
              <a:spcAft>
                <a:spcPts val="0"/>
              </a:spcAft>
              <a:buClrTx/>
              <a:buSzTx/>
              <a:buFontTx/>
              <a:buNone/>
              <a:tabLst/>
              <a:defRPr/>
            </a:pPr>
            <a:endParaRPr kumimoji="0" lang="el-GR" sz="2800" b="0" i="0" u="none" strike="noStrike" kern="0" cap="none" spc="0" normalizeH="0" baseline="0" noProof="0" dirty="0" smtClean="0">
              <a:ln>
                <a:noFill/>
              </a:ln>
              <a:solidFill>
                <a:schemeClr val="tx1">
                  <a:lumMod val="75000"/>
                  <a:lumOff val="25000"/>
                </a:schemeClr>
              </a:solidFill>
              <a:effectLst/>
              <a:uLnTx/>
              <a:uFillTx/>
              <a:latin typeface="Verdana" panose="020B0604030504040204" pitchFamily="34" charset="0"/>
              <a:ea typeface="Verdana" panose="020B0604030504040204" pitchFamily="34" charset="0"/>
              <a:cs typeface="Calibri" panose="020F0502020204030204" pitchFamily="34" charset="0"/>
            </a:endParaRPr>
          </a:p>
          <a:p>
            <a:pPr marL="0" marR="0" lvl="1" indent="0" algn="ctr" defTabSz="914400" eaLnBrk="1" fontAlgn="auto" latinLnBrk="0" hangingPunct="1">
              <a:lnSpc>
                <a:spcPct val="100000"/>
              </a:lnSpc>
              <a:spcBef>
                <a:spcPct val="20000"/>
              </a:spcBef>
              <a:spcAft>
                <a:spcPts val="0"/>
              </a:spcAft>
              <a:buClrTx/>
              <a:buSzTx/>
              <a:buFontTx/>
              <a:buNone/>
              <a:tabLst/>
              <a:defRPr/>
            </a:pPr>
            <a:endParaRPr kumimoji="0" lang="el-GR" sz="1700" b="0" i="0" u="none" strike="noStrike" kern="0" cap="none" spc="0" normalizeH="0" baseline="0" noProof="0" dirty="0">
              <a:ln>
                <a:noFill/>
              </a:ln>
              <a:solidFill>
                <a:schemeClr val="tx1">
                  <a:lumMod val="75000"/>
                  <a:lumOff val="25000"/>
                </a:schemeClr>
              </a:solidFill>
              <a:effectLst/>
              <a:uLnTx/>
              <a:uFillTx/>
              <a:latin typeface="Verdana" panose="020B0604030504040204" pitchFamily="34" charset="0"/>
              <a:ea typeface="Verdana" panose="020B0604030504040204" pitchFamily="34" charset="0"/>
              <a:cs typeface="Calibri" panose="020F0502020204030204" pitchFamily="34" charset="0"/>
            </a:endParaRPr>
          </a:p>
          <a:p>
            <a:pPr marL="0" marR="0" lvl="0" indent="0" algn="just" defTabSz="914400" eaLnBrk="1" fontAlgn="auto" latinLnBrk="0" hangingPunct="1">
              <a:lnSpc>
                <a:spcPct val="100000"/>
              </a:lnSpc>
              <a:spcBef>
                <a:spcPct val="20000"/>
              </a:spcBef>
              <a:spcAft>
                <a:spcPts val="0"/>
              </a:spcAft>
              <a:buClrTx/>
              <a:buSzTx/>
              <a:buFontTx/>
              <a:buNone/>
              <a:tabLst/>
              <a:defRPr/>
            </a:pPr>
            <a:endParaRPr kumimoji="0" lang="el-GR" sz="2200" b="1" i="0" u="none"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endParaRPr>
          </a:p>
          <a:p>
            <a:pPr marL="342900" marR="0" lvl="0" indent="-342900" algn="just" defTabSz="91440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l-GR" sz="2000" b="1" i="0" u="sng"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endParaRPr>
          </a:p>
          <a:p>
            <a:pPr marL="342900" marR="0" lvl="0" indent="-342900" algn="just" defTabSz="91440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l-GR" sz="2200" i="0" u="sng"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endParaRPr>
          </a:p>
          <a:p>
            <a:pPr marL="342900" marR="0" lvl="0" indent="-342900" algn="just" defTabSz="91440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l-GR" sz="2200" b="1" i="0" u="sng"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endParaRPr>
          </a:p>
          <a:p>
            <a:pPr marL="342900" marR="0" lvl="0" indent="-342900" algn="just" defTabSz="91440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l-GR" sz="2200" b="1" i="0" u="sng"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a:p>
            <a:pPr marL="0" marR="0" lvl="0" indent="0" algn="just" defTabSz="914400" eaLnBrk="1" fontAlgn="auto" latinLnBrk="0" hangingPunct="1">
              <a:lnSpc>
                <a:spcPct val="100000"/>
              </a:lnSpc>
              <a:spcBef>
                <a:spcPct val="20000"/>
              </a:spcBef>
              <a:spcAft>
                <a:spcPts val="0"/>
              </a:spcAft>
              <a:buClrTx/>
              <a:buSzTx/>
              <a:buFontTx/>
              <a:buNone/>
              <a:tabLst/>
              <a:defRPr/>
            </a:pPr>
            <a:endParaRPr kumimoji="0" lang="el-GR" sz="2200" b="1" i="0" u="sng"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endParaRPr>
          </a:p>
          <a:p>
            <a:pPr marL="342900" marR="0" lvl="0" indent="-342900" algn="just" defTabSz="91440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l-GR" sz="2200" b="1"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a:p>
            <a:pPr marL="342900" marR="0" lvl="0" indent="-342900" algn="just" defTabSz="914400" eaLnBrk="1" fontAlgn="auto" latinLnBrk="0" hangingPunct="1">
              <a:lnSpc>
                <a:spcPct val="100000"/>
              </a:lnSpc>
              <a:spcBef>
                <a:spcPct val="20000"/>
              </a:spcBef>
              <a:spcAft>
                <a:spcPts val="0"/>
              </a:spcAft>
              <a:buClrTx/>
              <a:buSzTx/>
              <a:buFont typeface="Wingdings" panose="05000000000000000000" pitchFamily="2" charset="2"/>
              <a:buChar char="q"/>
              <a:tabLst/>
              <a:defRPr/>
            </a:pPr>
            <a:endParaRPr kumimoji="0" lang="el-GR" sz="2200" b="1" i="0" u="none"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endParaRPr>
          </a:p>
          <a:p>
            <a:pPr marL="342900" marR="0" lvl="0" indent="-342900" algn="just" defTabSz="91440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l-GR" sz="2000" b="1"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a:p>
            <a:pPr marL="0" marR="0" lvl="0" indent="0" algn="just" defTabSz="914400" eaLnBrk="1" fontAlgn="auto" latinLnBrk="0" hangingPunct="1">
              <a:lnSpc>
                <a:spcPct val="100000"/>
              </a:lnSpc>
              <a:spcBef>
                <a:spcPct val="20000"/>
              </a:spcBef>
              <a:spcAft>
                <a:spcPts val="0"/>
              </a:spcAft>
              <a:buClrTx/>
              <a:buSzTx/>
              <a:buFontTx/>
              <a:buNone/>
              <a:tabLst/>
              <a:defRPr/>
            </a:pPr>
            <a:endParaRPr kumimoji="0" lang="el-GR" sz="2200" b="1" i="0" u="none"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endParaRPr>
          </a:p>
          <a:p>
            <a:pPr marL="0" marR="0" lvl="0" indent="0" algn="just" defTabSz="914400" eaLnBrk="1" fontAlgn="auto" latinLnBrk="0" hangingPunct="1">
              <a:lnSpc>
                <a:spcPct val="100000"/>
              </a:lnSpc>
              <a:spcBef>
                <a:spcPct val="20000"/>
              </a:spcBef>
              <a:spcAft>
                <a:spcPts val="0"/>
              </a:spcAft>
              <a:buClrTx/>
              <a:buSzTx/>
              <a:buFontTx/>
              <a:buNone/>
              <a:tabLst/>
              <a:defRPr/>
            </a:pPr>
            <a:endParaRPr kumimoji="0" lang="el-GR" sz="2200" b="1"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a:p>
            <a:pPr marL="0" marR="0" lvl="0" indent="0" algn="ctr" defTabSz="914400" eaLnBrk="1" fontAlgn="auto" latinLnBrk="0" hangingPunct="1">
              <a:lnSpc>
                <a:spcPct val="100000"/>
              </a:lnSpc>
              <a:spcBef>
                <a:spcPct val="20000"/>
              </a:spcBef>
              <a:spcAft>
                <a:spcPts val="0"/>
              </a:spcAft>
              <a:buClrTx/>
              <a:buSzTx/>
              <a:buFontTx/>
              <a:buNone/>
              <a:tabLst/>
              <a:defRPr/>
            </a:pPr>
            <a:endParaRPr kumimoji="0" lang="el-GR" sz="2200" b="0" i="0" u="none" strike="noStrike" kern="0" cap="none" spc="0"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endParaRPr>
          </a:p>
          <a:p>
            <a:pPr marL="0" marR="0" lvl="0" indent="0" algn="ctr" defTabSz="914400" eaLnBrk="1" fontAlgn="auto" latinLnBrk="0" hangingPunct="1">
              <a:lnSpc>
                <a:spcPct val="100000"/>
              </a:lnSpc>
              <a:spcBef>
                <a:spcPct val="20000"/>
              </a:spcBef>
              <a:spcAft>
                <a:spcPts val="0"/>
              </a:spcAft>
              <a:buClrTx/>
              <a:buSzTx/>
              <a:buFontTx/>
              <a:buNone/>
              <a:tabLst/>
              <a:defRPr/>
            </a:pPr>
            <a:endParaRPr kumimoji="0" lang="el-GR" sz="4000" b="0" i="0" u="none" strike="noStrike" kern="0" cap="none" spc="0"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34266241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C6F8AAC-2DAA-0346-B3D2-B832D159BF4C}"/>
              </a:ext>
            </a:extLst>
          </p:cNvPr>
          <p:cNvSpPr txBox="1"/>
          <p:nvPr/>
        </p:nvSpPr>
        <p:spPr>
          <a:xfrm flipH="1">
            <a:off x="320040" y="57880"/>
            <a:ext cx="12012345"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ΕΠΙΛΕΞΙΜΟΙ ΣΥΜΜΕΤΕΧΟΝΤΕΣ ΣΕ – ΠΡΟΣΩΠΙΚΟ</a:t>
            </a:r>
            <a:endParaRPr lang="en-GB" sz="2800" dirty="0">
              <a:solidFill>
                <a:schemeClr val="bg1"/>
              </a:solidFill>
              <a:latin typeface="Verdana" panose="020B0604030504040204" pitchFamily="34" charset="0"/>
              <a:ea typeface="Verdana" panose="020B0604030504040204" pitchFamily="34" charset="0"/>
            </a:endParaRPr>
          </a:p>
        </p:txBody>
      </p:sp>
      <p:sp>
        <p:nvSpPr>
          <p:cNvPr id="6" name="Content Placeholder 2"/>
          <p:cNvSpPr txBox="1">
            <a:spLocks/>
          </p:cNvSpPr>
          <p:nvPr/>
        </p:nvSpPr>
        <p:spPr>
          <a:xfrm>
            <a:off x="99120" y="1031225"/>
            <a:ext cx="11587554" cy="53732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buFont typeface="Wingdings" panose="05000000000000000000" pitchFamily="2" charset="2"/>
              <a:buChar char="§"/>
              <a:defRPr/>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Εκπαιδευτικοί/Μέλη της Διεύθυνσης/Μη διδακτικό προσωπικό (Σύμβουλοι, Εκπαιδευτικοί Ψυχολόγοι) δημόσιων και ιδιωτικών σχολείων όλων των βαθμίδων</a:t>
            </a:r>
            <a:endParaRPr lang="el-GR" sz="1800" dirty="0">
              <a:solidFill>
                <a:schemeClr val="tx1">
                  <a:lumMod val="75000"/>
                  <a:lumOff val="25000"/>
                </a:schemeClr>
              </a:solidFill>
              <a:latin typeface="Verdana" panose="020B0604030504040204" pitchFamily="34" charset="0"/>
              <a:ea typeface="Verdana" panose="020B0604030504040204" pitchFamily="34" charset="0"/>
            </a:endParaRPr>
          </a:p>
          <a:p>
            <a:pPr marL="0" indent="0" algn="just">
              <a:buNone/>
              <a:defRPr/>
            </a:pPr>
            <a:endParaRPr lang="el-GR" sz="1800" dirty="0" smtClean="0">
              <a:solidFill>
                <a:schemeClr val="tx1">
                  <a:lumMod val="75000"/>
                  <a:lumOff val="25000"/>
                </a:schemeClr>
              </a:solidFill>
              <a:latin typeface="Verdana" panose="020B0604030504040204" pitchFamily="34" charset="0"/>
              <a:ea typeface="Verdana" panose="020B0604030504040204" pitchFamily="34" charset="0"/>
            </a:endParaRPr>
          </a:p>
          <a:p>
            <a:pPr marL="0" indent="0" algn="just">
              <a:buNone/>
              <a:defRPr/>
            </a:pPr>
            <a:endParaRPr lang="en-GB" sz="1800" dirty="0" smtClean="0">
              <a:solidFill>
                <a:schemeClr val="tx1">
                  <a:lumMod val="75000"/>
                  <a:lumOff val="25000"/>
                </a:schemeClr>
              </a:solidFill>
              <a:latin typeface="Verdana" panose="020B0604030504040204" pitchFamily="34" charset="0"/>
              <a:ea typeface="Verdana" panose="020B0604030504040204" pitchFamily="34" charset="0"/>
            </a:endParaRPr>
          </a:p>
          <a:p>
            <a:pPr algn="just">
              <a:buFont typeface="Wingdings" panose="05000000000000000000" pitchFamily="2" charset="2"/>
              <a:buChar char="§"/>
              <a:defRPr/>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Προσωπικό δημόσιων φορέων και συντονιστικών σωμάτων που δραστηριοποιούνται στον τομέα της Σχολικής Εκπαίδευσης:</a:t>
            </a:r>
          </a:p>
          <a:p>
            <a:pPr>
              <a:buFont typeface="Wingdings" panose="05000000000000000000" pitchFamily="2" charset="2"/>
              <a:buChar char="ü"/>
              <a:defRPr/>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Σχολικοί Επιθεωρητές</a:t>
            </a:r>
          </a:p>
          <a:p>
            <a:pPr>
              <a:buFont typeface="Wingdings" panose="05000000000000000000" pitchFamily="2" charset="2"/>
              <a:buChar char="ü"/>
              <a:defRPr/>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Προϊστάμενοι/Λειτουργοί Επαρχιακών Γραφείων Παιδείας</a:t>
            </a:r>
          </a:p>
          <a:p>
            <a:pPr>
              <a:buFont typeface="Wingdings" panose="05000000000000000000" pitchFamily="2" charset="2"/>
              <a:buChar char="ü"/>
              <a:defRPr/>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Διευθυντές/Λειτουργοί Διευθύνσεων Εκπαίδευσης ΥΠΠΑΝ</a:t>
            </a:r>
          </a:p>
          <a:p>
            <a:pPr>
              <a:buFont typeface="Wingdings" panose="05000000000000000000" pitchFamily="2" charset="2"/>
              <a:buChar char="ü"/>
              <a:defRPr/>
            </a:pPr>
            <a:r>
              <a:rPr lang="el-GR" sz="1800" dirty="0" smtClean="0">
                <a:solidFill>
                  <a:schemeClr val="tx1">
                    <a:lumMod val="75000"/>
                    <a:lumOff val="25000"/>
                  </a:schemeClr>
                </a:solidFill>
                <a:latin typeface="Verdana" panose="020B0604030504040204" pitchFamily="34" charset="0"/>
                <a:ea typeface="Verdana" panose="020B0604030504040204" pitchFamily="34" charset="0"/>
              </a:rPr>
              <a:t>Αποσπασμένοι εκπαιδευτικοί στο Παιδαγωγικό Ινστιτούτο κτλ.</a:t>
            </a:r>
          </a:p>
          <a:p>
            <a:pPr>
              <a:buFont typeface="Wingdings" panose="05000000000000000000" pitchFamily="2" charset="2"/>
              <a:buChar char="ü"/>
              <a:defRPr/>
            </a:pPr>
            <a:endParaRPr lang="el-GR" sz="2000" dirty="0"/>
          </a:p>
          <a:p>
            <a:pPr>
              <a:buFont typeface="Wingdings" panose="05000000000000000000" pitchFamily="2" charset="2"/>
              <a:buChar char="ü"/>
              <a:defRPr/>
            </a:pPr>
            <a:endParaRPr lang="el-GR" sz="2000" dirty="0" smtClean="0"/>
          </a:p>
          <a:p>
            <a:pPr marL="0" indent="0">
              <a:buNone/>
              <a:defRPr/>
            </a:pPr>
            <a:endParaRPr lang="el-GR" sz="2000" dirty="0" smtClean="0">
              <a:solidFill>
                <a:schemeClr val="tx1">
                  <a:lumMod val="75000"/>
                  <a:lumOff val="25000"/>
                </a:schemeClr>
              </a:solidFill>
              <a:latin typeface="Verdana" panose="020B0604030504040204" pitchFamily="34" charset="0"/>
              <a:ea typeface="Verdana" panose="020B0604030504040204" pitchFamily="34" charset="0"/>
            </a:endParaRPr>
          </a:p>
          <a:p>
            <a:pPr>
              <a:defRPr/>
            </a:pPr>
            <a:r>
              <a:rPr lang="el-GR" sz="2000" dirty="0" smtClean="0">
                <a:solidFill>
                  <a:schemeClr val="tx1">
                    <a:lumMod val="75000"/>
                    <a:lumOff val="25000"/>
                  </a:schemeClr>
                </a:solidFill>
                <a:latin typeface="Verdana" panose="020B0604030504040204" pitchFamily="34" charset="0"/>
                <a:ea typeface="Verdana" panose="020B0604030504040204" pitchFamily="34" charset="0"/>
              </a:rPr>
              <a:t>Μαθητές δημόσιων και ιδιωτικών σχολείων</a:t>
            </a:r>
          </a:p>
          <a:p>
            <a:pPr>
              <a:buFont typeface="Wingdings" panose="05000000000000000000" pitchFamily="2" charset="2"/>
              <a:buChar char="ü"/>
              <a:defRPr/>
            </a:pPr>
            <a:endParaRPr lang="en-GB" sz="1800" dirty="0"/>
          </a:p>
          <a:p>
            <a:pPr marL="0" marR="0" lvl="0" indent="0" algn="l" defTabSz="914400" rtl="0" eaLnBrk="1" fontAlgn="auto" latinLnBrk="0" hangingPunct="1">
              <a:lnSpc>
                <a:spcPct val="100000"/>
              </a:lnSpc>
              <a:spcBef>
                <a:spcPct val="20000"/>
              </a:spcBef>
              <a:spcAft>
                <a:spcPts val="0"/>
              </a:spcAft>
              <a:buClrTx/>
              <a:buSzTx/>
              <a:buNone/>
              <a:tabLst/>
              <a:defRPr/>
            </a:pPr>
            <a:endParaRPr kumimoji="0" lang="el-GR" sz="2000" b="0" i="0" u="none" strike="noStrike" kern="1200" cap="none" spc="0" normalizeH="0" noProof="0" dirty="0" smtClean="0">
              <a:ln>
                <a:noFill/>
              </a:ln>
              <a:solidFill>
                <a:sysClr val="windowText" lastClr="000000"/>
              </a:solidFill>
              <a:effectLst/>
              <a:uLnTx/>
              <a:uFillTx/>
              <a:latin typeface="Calibri"/>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lang="el-GR" sz="2000" baseline="0" dirty="0">
              <a:solidFill>
                <a:sysClr val="windowText" lastClr="000000"/>
              </a:solidFill>
              <a:latin typeface="Calibri"/>
            </a:endParaRPr>
          </a:p>
          <a:p>
            <a:pPr marL="342900" marR="0" lvl="0" indent="-3429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l-GR"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2000" b="0" i="0" u="none" strike="noStrike" kern="1200" cap="none" spc="0" normalizeH="0" baseline="0" noProof="0" dirty="0" smtClean="0">
              <a:ln>
                <a:noFill/>
              </a:ln>
              <a:solidFill>
                <a:sysClr val="windowText" lastClr="000000"/>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000" b="0" i="0" u="none" strike="noStrike" kern="1200" cap="none" spc="0" normalizeH="0" baseline="0" noProof="0" dirty="0" smtClean="0">
              <a:ln>
                <a:noFill/>
              </a:ln>
              <a:solidFill>
                <a:sysClr val="windowText" lastClr="000000"/>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2000" b="0" i="0" u="none" strike="noStrike" kern="1200" cap="none" spc="0" normalizeH="0" baseline="0" noProof="0" dirty="0" smtClean="0">
              <a:ln>
                <a:noFill/>
              </a:ln>
              <a:solidFill>
                <a:sysClr val="windowText" lastClr="000000"/>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2000" b="0" i="0" u="none" strike="noStrike" kern="1200" cap="none" spc="0" normalizeH="0" baseline="0" noProof="0" dirty="0">
              <a:ln>
                <a:noFill/>
              </a:ln>
              <a:solidFill>
                <a:sysClr val="windowText" lastClr="000000"/>
              </a:solidFill>
              <a:effectLst/>
              <a:uLnTx/>
              <a:uFillTx/>
              <a:latin typeface="Century Gothic" panose="020B0502020202020204" pitchFamily="34" charset="0"/>
              <a:ea typeface="+mn-ea"/>
              <a:cs typeface="+mn-cs"/>
            </a:endParaRPr>
          </a:p>
        </p:txBody>
      </p:sp>
      <p:sp>
        <p:nvSpPr>
          <p:cNvPr id="8" name="AutoShape 6" descr="Maharashtra Class 10, 12 Result: Details On Assessment, Result Date,  Admission"/>
          <p:cNvSpPr>
            <a:spLocks noChangeAspect="1" noChangeArrowheads="1"/>
          </p:cNvSpPr>
          <p:nvPr/>
        </p:nvSpPr>
        <p:spPr bwMode="auto">
          <a:xfrm>
            <a:off x="99120" y="28792"/>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7" name="TextBox 6">
            <a:extLst>
              <a:ext uri="{FF2B5EF4-FFF2-40B4-BE49-F238E27FC236}">
                <a16:creationId xmlns:a16="http://schemas.microsoft.com/office/drawing/2014/main" id="{CC6F8AAC-2DAA-0346-B3D2-B832D159BF4C}"/>
              </a:ext>
            </a:extLst>
          </p:cNvPr>
          <p:cNvSpPr txBox="1"/>
          <p:nvPr/>
        </p:nvSpPr>
        <p:spPr>
          <a:xfrm flipH="1">
            <a:off x="-2" y="4541839"/>
            <a:ext cx="12192001" cy="523220"/>
          </a:xfrm>
          <a:prstGeom prst="rect">
            <a:avLst/>
          </a:prstGeom>
          <a:solidFill>
            <a:srgbClr val="008080"/>
          </a:solidFill>
        </p:spPr>
        <p:txBody>
          <a:bodyPr wrap="square" rtlCol="0">
            <a:spAutoFit/>
          </a:bodyPr>
          <a:lstStyle/>
          <a:p>
            <a:r>
              <a:rPr lang="el-GR" sz="2000" dirty="0" smtClean="0">
                <a:solidFill>
                  <a:schemeClr val="bg1"/>
                </a:solidFill>
                <a:latin typeface="Verdana" panose="020B0604030504040204" pitchFamily="34" charset="0"/>
                <a:ea typeface="Verdana" panose="020B0604030504040204" pitchFamily="34" charset="0"/>
              </a:rPr>
              <a:t>   </a:t>
            </a:r>
            <a:r>
              <a:rPr lang="el-GR" sz="2800" dirty="0" smtClean="0">
                <a:solidFill>
                  <a:schemeClr val="bg1"/>
                </a:solidFill>
                <a:latin typeface="Verdana" panose="020B0604030504040204" pitchFamily="34" charset="0"/>
                <a:ea typeface="Verdana" panose="020B0604030504040204" pitchFamily="34" charset="0"/>
              </a:rPr>
              <a:t>ΕΠΙΛΕΞΙΜΟΙ ΣΥΜΜΕΤΕΧΟΝΤΕΣ ΣΕ – ΕΚΠΑΙΔΕΥΟΜΕΝΟΙ</a:t>
            </a:r>
          </a:p>
        </p:txBody>
      </p:sp>
    </p:spTree>
    <p:extLst>
      <p:ext uri="{BB962C8B-B14F-4D97-AF65-F5344CB8AC3E}">
        <p14:creationId xmlns:p14="http://schemas.microsoft.com/office/powerpoint/2010/main" val="14263126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C6F8AAC-2DAA-0346-B3D2-B832D159BF4C}"/>
              </a:ext>
            </a:extLst>
          </p:cNvPr>
          <p:cNvSpPr txBox="1"/>
          <p:nvPr/>
        </p:nvSpPr>
        <p:spPr>
          <a:xfrm flipH="1">
            <a:off x="80010" y="57880"/>
            <a:ext cx="12252374"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Επιλέξιμοι Συμμετέχοντες ΕΕ- ΠΡΟΣΩΠΙΚΟ</a:t>
            </a:r>
            <a:endParaRPr lang="en-GB" sz="2800" dirty="0">
              <a:solidFill>
                <a:schemeClr val="bg1"/>
              </a:solidFill>
              <a:latin typeface="Verdana" panose="020B0604030504040204" pitchFamily="34" charset="0"/>
              <a:ea typeface="Verdana" panose="020B0604030504040204" pitchFamily="34" charset="0"/>
            </a:endParaRPr>
          </a:p>
        </p:txBody>
      </p:sp>
      <p:sp>
        <p:nvSpPr>
          <p:cNvPr id="6" name="Content Placeholder 2"/>
          <p:cNvSpPr txBox="1">
            <a:spLocks/>
          </p:cNvSpPr>
          <p:nvPr/>
        </p:nvSpPr>
        <p:spPr>
          <a:xfrm>
            <a:off x="320039" y="1063365"/>
            <a:ext cx="11413156" cy="53732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None/>
              <a:tabLst/>
              <a:defRPr/>
            </a:pPr>
            <a:endParaRPr lang="el-GR" sz="1700" i="1" baseline="0" dirty="0" smtClean="0">
              <a:solidFill>
                <a:sysClr val="windowText" lastClr="000000"/>
              </a:solidFill>
              <a:latin typeface="Calibri"/>
            </a:endParaRPr>
          </a:p>
          <a:p>
            <a:pPr marL="0" marR="0" lvl="0" indent="0" algn="l" defTabSz="914400" rtl="0" eaLnBrk="1" fontAlgn="auto" latinLnBrk="0" hangingPunct="1">
              <a:lnSpc>
                <a:spcPct val="100000"/>
              </a:lnSpc>
              <a:spcBef>
                <a:spcPct val="20000"/>
              </a:spcBef>
              <a:spcAft>
                <a:spcPts val="0"/>
              </a:spcAft>
              <a:buClrTx/>
              <a:buSzTx/>
              <a:buNone/>
              <a:tabLst/>
              <a:defRPr/>
            </a:pPr>
            <a:endParaRPr lang="el-GR" sz="1700" i="1" baseline="0" dirty="0">
              <a:solidFill>
                <a:sysClr val="windowText" lastClr="000000"/>
              </a:solidFill>
              <a:latin typeface="Calibri"/>
            </a:endParaRPr>
          </a:p>
          <a:p>
            <a:pPr marL="0" marR="0" lvl="0" indent="0" algn="l" defTabSz="914400" rtl="0" eaLnBrk="1" fontAlgn="auto" latinLnBrk="0" hangingPunct="1">
              <a:lnSpc>
                <a:spcPct val="100000"/>
              </a:lnSpc>
              <a:spcBef>
                <a:spcPct val="20000"/>
              </a:spcBef>
              <a:spcAft>
                <a:spcPts val="0"/>
              </a:spcAft>
              <a:buClrTx/>
              <a:buSzTx/>
              <a:buNone/>
              <a:tabLst/>
              <a:defRPr/>
            </a:pPr>
            <a:endParaRPr kumimoji="0" lang="el-GR"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2000" b="0" i="0" u="none" strike="noStrike" kern="1200" cap="none" spc="0" normalizeH="0" baseline="0" noProof="0" dirty="0" smtClean="0">
              <a:ln>
                <a:noFill/>
              </a:ln>
              <a:solidFill>
                <a:sysClr val="windowText" lastClr="000000"/>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000" b="0" i="0" u="none" strike="noStrike" kern="1200" cap="none" spc="0" normalizeH="0" baseline="0" noProof="0" dirty="0" smtClean="0">
              <a:ln>
                <a:noFill/>
              </a:ln>
              <a:solidFill>
                <a:sysClr val="windowText" lastClr="000000"/>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2000" b="0" i="0" u="none" strike="noStrike" kern="1200" cap="none" spc="0" normalizeH="0" baseline="0" noProof="0" dirty="0" smtClean="0">
              <a:ln>
                <a:noFill/>
              </a:ln>
              <a:solidFill>
                <a:sysClr val="windowText" lastClr="000000"/>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2000" b="0" i="0" u="none" strike="noStrike" kern="1200" cap="none" spc="0" normalizeH="0" baseline="0" noProof="0" dirty="0">
              <a:ln>
                <a:noFill/>
              </a:ln>
              <a:solidFill>
                <a:sysClr val="windowText" lastClr="000000"/>
              </a:solidFill>
              <a:effectLst/>
              <a:uLnTx/>
              <a:uFillTx/>
              <a:latin typeface="Century Gothic" panose="020B0502020202020204" pitchFamily="34" charset="0"/>
              <a:ea typeface="+mn-ea"/>
              <a:cs typeface="+mn-cs"/>
            </a:endParaRPr>
          </a:p>
        </p:txBody>
      </p:sp>
      <p:sp>
        <p:nvSpPr>
          <p:cNvPr id="4" name="Content Placeholder 2"/>
          <p:cNvSpPr txBox="1">
            <a:spLocks/>
          </p:cNvSpPr>
          <p:nvPr/>
        </p:nvSpPr>
        <p:spPr>
          <a:xfrm>
            <a:off x="572138" y="1063365"/>
            <a:ext cx="10908957" cy="520174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just">
              <a:spcBef>
                <a:spcPts val="0"/>
              </a:spcBef>
              <a:spcAft>
                <a:spcPts val="1200"/>
              </a:spcAft>
              <a:buFont typeface="Wingdings" panose="05000000000000000000" pitchFamily="2" charset="2"/>
              <a:buChar char="§"/>
              <a:defRPr/>
            </a:pPr>
            <a:r>
              <a:rPr lang="el-GR" sz="1800" dirty="0">
                <a:solidFill>
                  <a:prstClr val="black"/>
                </a:solidFill>
                <a:latin typeface="Verdana" panose="020B0604030504040204" pitchFamily="34" charset="0"/>
                <a:ea typeface="Verdana" panose="020B0604030504040204" pitchFamily="34" charset="0"/>
              </a:rPr>
              <a:t>Εκπαιδευτές/Μέλη της Διεύθυνσης/Μη διδακτικό προσωπικό Οργανισμών που παρέχουν Εκπαίδευση σε Ενήλικες </a:t>
            </a:r>
            <a:endParaRPr lang="el-GR" sz="1400" dirty="0">
              <a:solidFill>
                <a:prstClr val="black"/>
              </a:solidFill>
              <a:latin typeface="Verdana" panose="020B0604030504040204" pitchFamily="34" charset="0"/>
              <a:ea typeface="Verdana" panose="020B0604030504040204" pitchFamily="34" charset="0"/>
            </a:endParaRPr>
          </a:p>
          <a:p>
            <a:pPr algn="just">
              <a:spcBef>
                <a:spcPts val="0"/>
              </a:spcBef>
              <a:spcAft>
                <a:spcPts val="1200"/>
              </a:spcAft>
              <a:buFont typeface="Wingdings" panose="05000000000000000000" pitchFamily="2" charset="2"/>
              <a:buChar char="§"/>
              <a:defRPr/>
            </a:pPr>
            <a:r>
              <a:rPr lang="el-GR" sz="1800" dirty="0">
                <a:solidFill>
                  <a:prstClr val="black"/>
                </a:solidFill>
                <a:latin typeface="Verdana" panose="020B0604030504040204" pitchFamily="34" charset="0"/>
                <a:ea typeface="Verdana" panose="020B0604030504040204" pitchFamily="34" charset="0"/>
              </a:rPr>
              <a:t>Εκπαιδευτικοί Εσπερινών Γυμνασίων – Λυκείων </a:t>
            </a:r>
          </a:p>
          <a:p>
            <a:pPr algn="just">
              <a:spcBef>
                <a:spcPts val="0"/>
              </a:spcBef>
              <a:spcAft>
                <a:spcPts val="1200"/>
              </a:spcAft>
              <a:buFont typeface="Wingdings" panose="05000000000000000000" pitchFamily="2" charset="2"/>
              <a:buChar char="§"/>
              <a:defRPr/>
            </a:pPr>
            <a:r>
              <a:rPr lang="el-GR" sz="1800" dirty="0">
                <a:solidFill>
                  <a:prstClr val="black"/>
                </a:solidFill>
                <a:latin typeface="Verdana" panose="020B0604030504040204" pitchFamily="34" charset="0"/>
                <a:ea typeface="Verdana" panose="020B0604030504040204" pitchFamily="34" charset="0"/>
              </a:rPr>
              <a:t>Προσωπικό κέντρων απασχόλησης ατόμων με ειδικές </a:t>
            </a:r>
            <a:r>
              <a:rPr lang="el-GR" sz="1800" dirty="0" smtClean="0">
                <a:solidFill>
                  <a:prstClr val="black"/>
                </a:solidFill>
                <a:latin typeface="Verdana" panose="020B0604030504040204" pitchFamily="34" charset="0"/>
                <a:ea typeface="Verdana" panose="020B0604030504040204" pitchFamily="34" charset="0"/>
              </a:rPr>
              <a:t>ανάγκες</a:t>
            </a:r>
            <a:endParaRPr lang="el-GR" sz="1400" dirty="0">
              <a:solidFill>
                <a:prstClr val="black"/>
              </a:solidFill>
              <a:latin typeface="Verdana" panose="020B0604030504040204" pitchFamily="34" charset="0"/>
              <a:ea typeface="Verdana" panose="020B0604030504040204" pitchFamily="34" charset="0"/>
            </a:endParaRPr>
          </a:p>
          <a:p>
            <a:pPr algn="just">
              <a:spcBef>
                <a:spcPts val="0"/>
              </a:spcBef>
              <a:spcAft>
                <a:spcPts val="1200"/>
              </a:spcAft>
              <a:buFont typeface="Wingdings" panose="05000000000000000000" pitchFamily="2" charset="2"/>
              <a:buChar char="§"/>
              <a:defRPr/>
            </a:pPr>
            <a:r>
              <a:rPr lang="el-GR" sz="1800" dirty="0">
                <a:solidFill>
                  <a:prstClr val="black"/>
                </a:solidFill>
                <a:latin typeface="Verdana" panose="020B0604030504040204" pitchFamily="34" charset="0"/>
                <a:ea typeface="Verdana" panose="020B0604030504040204" pitchFamily="34" charset="0"/>
              </a:rPr>
              <a:t>Προσωπικό ΜΚΟ, Πολιτιστικών Ιδρυμάτων, Βιβλιοθηκών και Μουσείων </a:t>
            </a:r>
            <a:endParaRPr lang="el-GR" sz="1400" dirty="0">
              <a:solidFill>
                <a:prstClr val="black"/>
              </a:solidFill>
              <a:latin typeface="Verdana" panose="020B0604030504040204" pitchFamily="34" charset="0"/>
              <a:ea typeface="Verdana" panose="020B0604030504040204" pitchFamily="34" charset="0"/>
            </a:endParaRPr>
          </a:p>
          <a:p>
            <a:pPr algn="just">
              <a:spcBef>
                <a:spcPts val="0"/>
              </a:spcBef>
              <a:spcAft>
                <a:spcPts val="1200"/>
              </a:spcAft>
              <a:buFont typeface="Wingdings" panose="05000000000000000000" pitchFamily="2" charset="2"/>
              <a:buChar char="§"/>
              <a:defRPr/>
            </a:pPr>
            <a:r>
              <a:rPr lang="el-GR" sz="1800" dirty="0">
                <a:solidFill>
                  <a:prstClr val="black"/>
                </a:solidFill>
                <a:latin typeface="Verdana" panose="020B0604030504040204" pitchFamily="34" charset="0"/>
                <a:ea typeface="Verdana" panose="020B0604030504040204" pitchFamily="34" charset="0"/>
              </a:rPr>
              <a:t>Εκπαιδευτές Τμήματος </a:t>
            </a:r>
            <a:r>
              <a:rPr lang="el-GR" sz="1800" dirty="0" smtClean="0">
                <a:solidFill>
                  <a:prstClr val="black"/>
                </a:solidFill>
                <a:latin typeface="Verdana" panose="020B0604030504040204" pitchFamily="34" charset="0"/>
                <a:ea typeface="Verdana" panose="020B0604030504040204" pitchFamily="34" charset="0"/>
              </a:rPr>
              <a:t>Φυλακών</a:t>
            </a:r>
            <a:endParaRPr lang="el-GR" sz="1400" dirty="0">
              <a:solidFill>
                <a:prstClr val="black"/>
              </a:solidFill>
              <a:latin typeface="Verdana" panose="020B0604030504040204" pitchFamily="34" charset="0"/>
              <a:ea typeface="Verdana" panose="020B0604030504040204" pitchFamily="34" charset="0"/>
            </a:endParaRPr>
          </a:p>
          <a:p>
            <a:pPr algn="just">
              <a:spcBef>
                <a:spcPts val="0"/>
              </a:spcBef>
              <a:spcAft>
                <a:spcPts val="1200"/>
              </a:spcAft>
              <a:buFont typeface="Wingdings" panose="05000000000000000000" pitchFamily="2" charset="2"/>
              <a:buChar char="§"/>
              <a:defRPr/>
            </a:pPr>
            <a:r>
              <a:rPr lang="el-GR" sz="1800" dirty="0">
                <a:solidFill>
                  <a:prstClr val="black"/>
                </a:solidFill>
                <a:latin typeface="Verdana" panose="020B0604030504040204" pitchFamily="34" charset="0"/>
                <a:ea typeface="Verdana" panose="020B0604030504040204" pitchFamily="34" charset="0"/>
              </a:rPr>
              <a:t>Μέλη Συνδέσμων </a:t>
            </a:r>
            <a:r>
              <a:rPr lang="el-GR" sz="1800" dirty="0" smtClean="0">
                <a:solidFill>
                  <a:prstClr val="black"/>
                </a:solidFill>
                <a:latin typeface="Verdana" panose="020B0604030504040204" pitchFamily="34" charset="0"/>
                <a:ea typeface="Verdana" panose="020B0604030504040204" pitchFamily="34" charset="0"/>
              </a:rPr>
              <a:t>Γονέων</a:t>
            </a:r>
            <a:endParaRPr lang="el-GR" sz="1400" dirty="0">
              <a:solidFill>
                <a:prstClr val="black"/>
              </a:solidFill>
              <a:latin typeface="Verdana" panose="020B0604030504040204" pitchFamily="34" charset="0"/>
              <a:ea typeface="Verdana" panose="020B0604030504040204" pitchFamily="34" charset="0"/>
            </a:endParaRPr>
          </a:p>
          <a:p>
            <a:pPr algn="just">
              <a:spcBef>
                <a:spcPts val="0"/>
              </a:spcBef>
              <a:spcAft>
                <a:spcPts val="1200"/>
              </a:spcAft>
              <a:buFont typeface="Wingdings" panose="05000000000000000000" pitchFamily="2" charset="2"/>
              <a:buChar char="§"/>
              <a:defRPr/>
            </a:pPr>
            <a:r>
              <a:rPr lang="el-GR" sz="1800" dirty="0">
                <a:solidFill>
                  <a:prstClr val="black"/>
                </a:solidFill>
                <a:latin typeface="Verdana" panose="020B0604030504040204" pitchFamily="34" charset="0"/>
                <a:ea typeface="Verdana" panose="020B0604030504040204" pitchFamily="34" charset="0"/>
              </a:rPr>
              <a:t>Λειτουργοί Κέντρου Εκπαιδευτικής Έρευνας και Αξιολόγησης Π.Ι</a:t>
            </a:r>
            <a:r>
              <a:rPr lang="el-GR" sz="1800" dirty="0" smtClean="0">
                <a:solidFill>
                  <a:prstClr val="black"/>
                </a:solidFill>
                <a:latin typeface="Verdana" panose="020B0604030504040204" pitchFamily="34" charset="0"/>
                <a:ea typeface="Verdana" panose="020B0604030504040204" pitchFamily="34" charset="0"/>
              </a:rPr>
              <a:t>.</a:t>
            </a:r>
            <a:endParaRPr lang="el-GR" sz="1400" dirty="0">
              <a:solidFill>
                <a:prstClr val="black"/>
              </a:solidFill>
              <a:latin typeface="Verdana" panose="020B0604030504040204" pitchFamily="34" charset="0"/>
              <a:ea typeface="Verdana" panose="020B0604030504040204" pitchFamily="34" charset="0"/>
            </a:endParaRPr>
          </a:p>
          <a:p>
            <a:pPr>
              <a:spcBef>
                <a:spcPts val="0"/>
              </a:spcBef>
              <a:spcAft>
                <a:spcPts val="1200"/>
              </a:spcAft>
              <a:buFont typeface="Wingdings" panose="05000000000000000000" pitchFamily="2" charset="2"/>
              <a:buChar char="§"/>
              <a:defRPr/>
            </a:pPr>
            <a:r>
              <a:rPr lang="el-GR" sz="1800" dirty="0">
                <a:solidFill>
                  <a:prstClr val="black"/>
                </a:solidFill>
                <a:latin typeface="Verdana" panose="020B0604030504040204" pitchFamily="34" charset="0"/>
                <a:ea typeface="Verdana" panose="020B0604030504040204" pitchFamily="34" charset="0"/>
              </a:rPr>
              <a:t>Άτομα που χαράζουν πολιτική στον Τομέα της ΕΕ, π.χ. λειτουργοί του ΥΠΠΑΝ - Σύμβουλοι Εκπαίδευσης </a:t>
            </a:r>
            <a:r>
              <a:rPr lang="el-GR" sz="1800" dirty="0" smtClean="0">
                <a:solidFill>
                  <a:prstClr val="black"/>
                </a:solidFill>
                <a:latin typeface="Verdana" panose="020B0604030504040204" pitchFamily="34" charset="0"/>
                <a:ea typeface="Verdana" panose="020B0604030504040204" pitchFamily="34" charset="0"/>
              </a:rPr>
              <a:t>Ενηλίκων</a:t>
            </a:r>
            <a:endParaRPr lang="el-GR" sz="2000" dirty="0">
              <a:solidFill>
                <a:sysClr val="windowText" lastClr="000000"/>
              </a:solidFill>
              <a:latin typeface="Verdana" panose="020B0604030504040204" pitchFamily="34" charset="0"/>
              <a:ea typeface="Verdana" panose="020B0604030504040204" pitchFamily="34" charset="0"/>
            </a:endParaRPr>
          </a:p>
          <a:p>
            <a:pPr>
              <a:buFont typeface="Wingdings" panose="05000000000000000000" pitchFamily="2" charset="2"/>
              <a:buChar char="§"/>
              <a:defRPr/>
            </a:pPr>
            <a:endParaRPr lang="el-GR" sz="2000" dirty="0">
              <a:solidFill>
                <a:sysClr val="windowText" lastClr="000000"/>
              </a:solidFill>
              <a:latin typeface="Verdana" panose="020B0604030504040204" pitchFamily="34" charset="0"/>
              <a:ea typeface="Verdana" panose="020B0604030504040204" pitchFamily="34" charset="0"/>
            </a:endParaRPr>
          </a:p>
          <a:p>
            <a:pPr>
              <a:buFont typeface="Wingdings" panose="05000000000000000000" pitchFamily="2" charset="2"/>
              <a:buChar char="§"/>
              <a:defRPr/>
            </a:pPr>
            <a:endParaRPr lang="el-GR" sz="2000" dirty="0">
              <a:solidFill>
                <a:sysClr val="windowText" lastClr="000000"/>
              </a:solidFill>
              <a:latin typeface="Verdana" panose="020B0604030504040204" pitchFamily="34" charset="0"/>
              <a:ea typeface="Verdana" panose="020B0604030504040204" pitchFamily="34" charset="0"/>
            </a:endParaRPr>
          </a:p>
          <a:p>
            <a:pPr marL="0" indent="0">
              <a:buNone/>
              <a:defRPr/>
            </a:pPr>
            <a:endParaRPr lang="el-GR" sz="2000" dirty="0">
              <a:solidFill>
                <a:sysClr val="windowText" lastClr="000000"/>
              </a:solidFill>
              <a:latin typeface="Verdana" panose="020B0604030504040204" pitchFamily="34" charset="0"/>
              <a:ea typeface="Verdana" panose="020B0604030504040204" pitchFamily="34" charset="0"/>
            </a:endParaRPr>
          </a:p>
          <a:p>
            <a:pPr marL="0" indent="0">
              <a:buNone/>
              <a:defRPr/>
            </a:pPr>
            <a:endParaRPr lang="en-GB" sz="2000" dirty="0">
              <a:solidFill>
                <a:sysClr val="windowText" lastClr="000000"/>
              </a:solidFill>
              <a:latin typeface="Verdana" panose="020B0604030504040204" pitchFamily="34" charset="0"/>
              <a:ea typeface="Verdana" panose="020B0604030504040204" pitchFamily="34" charset="0"/>
            </a:endParaRPr>
          </a:p>
          <a:p>
            <a:pPr marL="0" indent="0">
              <a:buNone/>
              <a:defRPr/>
            </a:pPr>
            <a:endParaRPr lang="el-GR" sz="2000" dirty="0">
              <a:solidFill>
                <a:sysClr val="windowText" lastClr="000000"/>
              </a:solidFill>
              <a:latin typeface="Verdana" panose="020B0604030504040204" pitchFamily="34" charset="0"/>
              <a:ea typeface="Verdana" panose="020B0604030504040204" pitchFamily="34" charset="0"/>
            </a:endParaRPr>
          </a:p>
          <a:p>
            <a:pPr marL="0" indent="0">
              <a:buNone/>
              <a:defRPr/>
            </a:pPr>
            <a:endParaRPr lang="el-GR" sz="2000" dirty="0">
              <a:solidFill>
                <a:sysClr val="windowText" lastClr="0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0980939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CC6F8AAC-2DAA-0346-B3D2-B832D159BF4C}"/>
              </a:ext>
            </a:extLst>
          </p:cNvPr>
          <p:cNvSpPr txBox="1"/>
          <p:nvPr/>
        </p:nvSpPr>
        <p:spPr>
          <a:xfrm flipH="1">
            <a:off x="80010" y="57880"/>
            <a:ext cx="12252374"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Επιλέξιμοι Συμμετέχοντες ΕΕ-</a:t>
            </a:r>
            <a:r>
              <a:rPr lang="en-GB" sz="2800" dirty="0" smtClean="0">
                <a:solidFill>
                  <a:schemeClr val="bg1"/>
                </a:solidFill>
                <a:latin typeface="Verdana" panose="020B0604030504040204" pitchFamily="34" charset="0"/>
                <a:ea typeface="Verdana" panose="020B0604030504040204" pitchFamily="34" charset="0"/>
              </a:rPr>
              <a:t> </a:t>
            </a:r>
            <a:r>
              <a:rPr lang="el-GR" sz="2800" dirty="0" smtClean="0">
                <a:solidFill>
                  <a:schemeClr val="bg1"/>
                </a:solidFill>
                <a:latin typeface="Verdana" panose="020B0604030504040204" pitchFamily="34" charset="0"/>
                <a:ea typeface="Verdana" panose="020B0604030504040204" pitchFamily="34" charset="0"/>
              </a:rPr>
              <a:t>ΕΚΠΑΙΔΕΥΟΜΕΝΟΙ</a:t>
            </a:r>
            <a:endParaRPr lang="en-GB" sz="2800" dirty="0">
              <a:solidFill>
                <a:schemeClr val="bg1"/>
              </a:solidFill>
              <a:latin typeface="Verdana" panose="020B0604030504040204" pitchFamily="34" charset="0"/>
              <a:ea typeface="Verdana" panose="020B0604030504040204" pitchFamily="34" charset="0"/>
            </a:endParaRPr>
          </a:p>
        </p:txBody>
      </p:sp>
      <p:sp>
        <p:nvSpPr>
          <p:cNvPr id="6" name="Content Placeholder 2"/>
          <p:cNvSpPr txBox="1">
            <a:spLocks/>
          </p:cNvSpPr>
          <p:nvPr/>
        </p:nvSpPr>
        <p:spPr>
          <a:xfrm>
            <a:off x="320039" y="1063365"/>
            <a:ext cx="11413156" cy="5373216"/>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20000"/>
              </a:spcBef>
              <a:spcAft>
                <a:spcPts val="0"/>
              </a:spcAft>
              <a:buClrTx/>
              <a:buSzTx/>
              <a:buNone/>
              <a:tabLst/>
              <a:defRPr/>
            </a:pPr>
            <a:endParaRPr lang="el-GR" sz="1700" i="1" baseline="0" dirty="0" smtClean="0">
              <a:solidFill>
                <a:sysClr val="windowText" lastClr="000000"/>
              </a:solidFill>
              <a:latin typeface="Calibri"/>
            </a:endParaRPr>
          </a:p>
          <a:p>
            <a:pPr marL="0" marR="0" lvl="0" indent="0" algn="l" defTabSz="914400" rtl="0" eaLnBrk="1" fontAlgn="auto" latinLnBrk="0" hangingPunct="1">
              <a:lnSpc>
                <a:spcPct val="100000"/>
              </a:lnSpc>
              <a:spcBef>
                <a:spcPct val="20000"/>
              </a:spcBef>
              <a:spcAft>
                <a:spcPts val="0"/>
              </a:spcAft>
              <a:buClrTx/>
              <a:buSzTx/>
              <a:buNone/>
              <a:tabLst/>
              <a:defRPr/>
            </a:pPr>
            <a:endParaRPr lang="el-GR" sz="1700" i="1" baseline="0" dirty="0">
              <a:solidFill>
                <a:sysClr val="windowText" lastClr="000000"/>
              </a:solidFill>
              <a:latin typeface="Calibri"/>
            </a:endParaRPr>
          </a:p>
          <a:p>
            <a:pPr marL="0" marR="0" lvl="0" indent="0" algn="l" defTabSz="914400" rtl="0" eaLnBrk="1" fontAlgn="auto" latinLnBrk="0" hangingPunct="1">
              <a:lnSpc>
                <a:spcPct val="100000"/>
              </a:lnSpc>
              <a:spcBef>
                <a:spcPct val="20000"/>
              </a:spcBef>
              <a:spcAft>
                <a:spcPts val="0"/>
              </a:spcAft>
              <a:buClrTx/>
              <a:buSzTx/>
              <a:buNone/>
              <a:tabLst/>
              <a:defRPr/>
            </a:pPr>
            <a:endParaRPr kumimoji="0" lang="el-GR" sz="2000" b="0" i="0" u="none" strike="noStrike" kern="1200" cap="none" spc="0" normalizeH="0" baseline="0" noProof="0" dirty="0" smtClean="0">
              <a:ln>
                <a:noFill/>
              </a:ln>
              <a:solidFill>
                <a:sysClr val="windowText" lastClr="000000"/>
              </a:solidFill>
              <a:effectLst/>
              <a:uLnTx/>
              <a:uFillTx/>
              <a:latin typeface="Calibri"/>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2000" b="0" i="0" u="none" strike="noStrike" kern="1200" cap="none" spc="0" normalizeH="0" baseline="0" noProof="0" dirty="0" smtClean="0">
              <a:ln>
                <a:noFill/>
              </a:ln>
              <a:solidFill>
                <a:sysClr val="windowText" lastClr="000000"/>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GB" sz="2000" b="0" i="0" u="none" strike="noStrike" kern="1200" cap="none" spc="0" normalizeH="0" baseline="0" noProof="0" dirty="0" smtClean="0">
              <a:ln>
                <a:noFill/>
              </a:ln>
              <a:solidFill>
                <a:sysClr val="windowText" lastClr="000000"/>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2000" b="0" i="0" u="none" strike="noStrike" kern="1200" cap="none" spc="0" normalizeH="0" baseline="0" noProof="0" dirty="0" smtClean="0">
              <a:ln>
                <a:noFill/>
              </a:ln>
              <a:solidFill>
                <a:sysClr val="windowText" lastClr="000000"/>
              </a:solidFill>
              <a:effectLst/>
              <a:uLnTx/>
              <a:uFillTx/>
              <a:latin typeface="Century Gothic" panose="020B0502020202020204" pitchFamily="34" charset="0"/>
              <a:ea typeface="+mn-ea"/>
              <a:cs typeface="+mn-cs"/>
            </a:endParaRP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l-GR" sz="2000" b="0" i="0" u="none" strike="noStrike" kern="1200" cap="none" spc="0" normalizeH="0" baseline="0" noProof="0" dirty="0">
              <a:ln>
                <a:noFill/>
              </a:ln>
              <a:solidFill>
                <a:sysClr val="windowText" lastClr="000000"/>
              </a:solidFill>
              <a:effectLst/>
              <a:uLnTx/>
              <a:uFillTx/>
              <a:latin typeface="Century Gothic" panose="020B0502020202020204" pitchFamily="34" charset="0"/>
              <a:ea typeface="+mn-ea"/>
              <a:cs typeface="+mn-cs"/>
            </a:endParaRPr>
          </a:p>
        </p:txBody>
      </p:sp>
      <p:sp>
        <p:nvSpPr>
          <p:cNvPr id="4" name="Content Placeholder 2"/>
          <p:cNvSpPr txBox="1">
            <a:spLocks/>
          </p:cNvSpPr>
          <p:nvPr/>
        </p:nvSpPr>
        <p:spPr>
          <a:xfrm>
            <a:off x="442453" y="1063365"/>
            <a:ext cx="11290742" cy="5439035"/>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buFont typeface="Wingdings" panose="05000000000000000000" pitchFamily="2" charset="2"/>
              <a:buChar char="q"/>
              <a:defRPr/>
            </a:pPr>
            <a:r>
              <a:rPr lang="el-GR" sz="2000" b="1" dirty="0" smtClean="0">
                <a:solidFill>
                  <a:prstClr val="black"/>
                </a:solidFill>
                <a:latin typeface="Verdana" panose="020B0604030504040204" pitchFamily="34" charset="0"/>
                <a:ea typeface="Verdana" panose="020B0604030504040204" pitchFamily="34" charset="0"/>
              </a:rPr>
              <a:t>Εκπαιδευόμενοι </a:t>
            </a:r>
            <a:r>
              <a:rPr lang="el-GR" sz="2000" b="1" dirty="0">
                <a:solidFill>
                  <a:prstClr val="black"/>
                </a:solidFill>
                <a:latin typeface="Verdana" panose="020B0604030504040204" pitchFamily="34" charset="0"/>
                <a:ea typeface="Verdana" panose="020B0604030504040204" pitchFamily="34" charset="0"/>
              </a:rPr>
              <a:t>με λιγότερες ευκαιρίες και ειδικότερα, ενήλικες εκπαιδευόμενοι με χαμηλές δεξιότητες (</a:t>
            </a:r>
            <a:r>
              <a:rPr lang="en-GB" sz="2000" b="1" dirty="0">
                <a:solidFill>
                  <a:prstClr val="black"/>
                </a:solidFill>
                <a:latin typeface="Verdana" panose="020B0604030504040204" pitchFamily="34" charset="0"/>
                <a:ea typeface="Verdana" panose="020B0604030504040204" pitchFamily="34" charset="0"/>
              </a:rPr>
              <a:t>low-skilled adult learners)</a:t>
            </a:r>
            <a:r>
              <a:rPr lang="el-GR" sz="2000" b="1" dirty="0">
                <a:solidFill>
                  <a:prstClr val="black"/>
                </a:solidFill>
                <a:latin typeface="Verdana" panose="020B0604030504040204" pitchFamily="34" charset="0"/>
                <a:ea typeface="Verdana" panose="020B0604030504040204" pitchFamily="34" charset="0"/>
              </a:rPr>
              <a:t>, π.χ.:</a:t>
            </a:r>
          </a:p>
          <a:p>
            <a:pPr marL="0" indent="0">
              <a:buNone/>
              <a:defRPr/>
            </a:pPr>
            <a:endParaRPr lang="el-GR" sz="1600" b="1" dirty="0">
              <a:solidFill>
                <a:prstClr val="black"/>
              </a:solidFill>
              <a:latin typeface="Verdana" panose="020B0604030504040204" pitchFamily="34" charset="0"/>
              <a:ea typeface="Verdana" panose="020B0604030504040204" pitchFamily="34" charset="0"/>
            </a:endParaRPr>
          </a:p>
          <a:p>
            <a:pPr>
              <a:buFont typeface="Wingdings" panose="05000000000000000000" pitchFamily="2" charset="2"/>
              <a:buChar char="§"/>
              <a:defRPr/>
            </a:pPr>
            <a:r>
              <a:rPr lang="el-GR" sz="1800" dirty="0">
                <a:solidFill>
                  <a:prstClr val="black"/>
                </a:solidFill>
                <a:latin typeface="Verdana" panose="020B0604030504040204" pitchFamily="34" charset="0"/>
                <a:ea typeface="Verdana" panose="020B0604030504040204" pitchFamily="34" charset="0"/>
              </a:rPr>
              <a:t>Εκπαιδευόμενοι Εσπερινών Γυμνασίων – Λυκείων (εξαιρούνται Εσπερινές Τεχνικές Σχολές)</a:t>
            </a:r>
          </a:p>
          <a:p>
            <a:pPr>
              <a:buFont typeface="Wingdings" panose="05000000000000000000" pitchFamily="2" charset="2"/>
              <a:buChar char="§"/>
              <a:defRPr/>
            </a:pPr>
            <a:r>
              <a:rPr lang="el-GR" sz="1800" dirty="0">
                <a:solidFill>
                  <a:prstClr val="black"/>
                </a:solidFill>
                <a:latin typeface="Verdana" panose="020B0604030504040204" pitchFamily="34" charset="0"/>
                <a:ea typeface="Verdana" panose="020B0604030504040204" pitchFamily="34" charset="0"/>
              </a:rPr>
              <a:t>Μαθητευόμενοι/Εκπαιδευόμενοι κέντρων/ινστιτούτων εκπαίδευσης/επιμόρφωσης </a:t>
            </a:r>
            <a:r>
              <a:rPr lang="el-GR" sz="1800" dirty="0" smtClean="0">
                <a:solidFill>
                  <a:prstClr val="black"/>
                </a:solidFill>
                <a:latin typeface="Verdana" panose="020B0604030504040204" pitchFamily="34" charset="0"/>
                <a:ea typeface="Verdana" panose="020B0604030504040204" pitchFamily="34" charset="0"/>
              </a:rPr>
              <a:t>ενηλίκων/ΜΚΟ/ανθρωπιστικών </a:t>
            </a:r>
            <a:r>
              <a:rPr lang="el-GR" sz="1800" dirty="0">
                <a:solidFill>
                  <a:prstClr val="black"/>
                </a:solidFill>
                <a:latin typeface="Verdana" panose="020B0604030504040204" pitchFamily="34" charset="0"/>
                <a:ea typeface="Verdana" panose="020B0604030504040204" pitchFamily="34" charset="0"/>
              </a:rPr>
              <a:t>οργανώσεων που εστιάζουν στην εκπαίδευση ευάλωτων και περιθωριοποιημένων ομάδων ατόμων: π.χ. μετανάστες, </a:t>
            </a:r>
            <a:r>
              <a:rPr lang="el-GR" sz="1800" dirty="0" err="1">
                <a:solidFill>
                  <a:prstClr val="black"/>
                </a:solidFill>
                <a:latin typeface="Verdana" panose="020B0604030504040204" pitchFamily="34" charset="0"/>
                <a:ea typeface="Verdana" panose="020B0604030504040204" pitchFamily="34" charset="0"/>
              </a:rPr>
              <a:t>αιτητές</a:t>
            </a:r>
            <a:r>
              <a:rPr lang="el-GR" sz="1800" dirty="0">
                <a:solidFill>
                  <a:prstClr val="black"/>
                </a:solidFill>
                <a:latin typeface="Verdana" panose="020B0604030504040204" pitchFamily="34" charset="0"/>
                <a:ea typeface="Verdana" panose="020B0604030504040204" pitchFamily="34" charset="0"/>
              </a:rPr>
              <a:t> ασύλου, άτομα με χαμηλό κοινωνικοοικονομικό υπόβαθρο, αναλφάβητοι, ηλεκτρονικά αναλφάβητοι, άτομα που δεν έχουν ολοκληρώσει τη δευτεροβάθμια εκπαίδευση (συμπεριλαμβανομένης της κατώτερης  δευτεροβάθμιος εκπαίδευσης), πρώην φυλακισμένοι</a:t>
            </a:r>
          </a:p>
          <a:p>
            <a:pPr>
              <a:buFont typeface="Wingdings" panose="05000000000000000000" pitchFamily="2" charset="2"/>
              <a:buChar char="§"/>
              <a:defRPr/>
            </a:pPr>
            <a:r>
              <a:rPr lang="el-GR" sz="1800" dirty="0">
                <a:solidFill>
                  <a:prstClr val="black"/>
                </a:solidFill>
                <a:latin typeface="Verdana" panose="020B0604030504040204" pitchFamily="34" charset="0"/>
                <a:ea typeface="Verdana" panose="020B0604030504040204" pitchFamily="34" charset="0"/>
              </a:rPr>
              <a:t>Αλλόγλωσσοι που φοιτούν σε σχολεία γλωσσών με σκοπό την ένταξη τους στην τοπική κοινωνία/κουλτούρα</a:t>
            </a:r>
          </a:p>
          <a:p>
            <a:pPr>
              <a:buFont typeface="Wingdings" panose="05000000000000000000" pitchFamily="2" charset="2"/>
              <a:buChar char="§"/>
              <a:defRPr/>
            </a:pPr>
            <a:r>
              <a:rPr lang="el-GR" sz="1800" dirty="0">
                <a:solidFill>
                  <a:prstClr val="black"/>
                </a:solidFill>
                <a:latin typeface="Verdana" panose="020B0604030504040204" pitchFamily="34" charset="0"/>
                <a:ea typeface="Verdana" panose="020B0604030504040204" pitchFamily="34" charset="0"/>
              </a:rPr>
              <a:t>Μαθητευόμενοι/Εκπαιδευόμενοι σωματείων/ομοσπονδιών/ιδρυμάτων για ευάλωτες ομάδες στόχου (π.χ. μονογονεϊκές οικογένειες)</a:t>
            </a:r>
          </a:p>
          <a:p>
            <a:pPr>
              <a:buFont typeface="Wingdings" panose="05000000000000000000" pitchFamily="2" charset="2"/>
              <a:buChar char="§"/>
              <a:defRPr/>
            </a:pPr>
            <a:r>
              <a:rPr lang="el-GR" sz="1800" dirty="0">
                <a:solidFill>
                  <a:prstClr val="black"/>
                </a:solidFill>
                <a:latin typeface="Verdana" panose="020B0604030504040204" pitchFamily="34" charset="0"/>
                <a:ea typeface="Verdana" panose="020B0604030504040204" pitchFamily="34" charset="0"/>
              </a:rPr>
              <a:t>Μαθητευόμενοι/Εκπαιδευόμενοι σε Κέντρα απασχόλησης ενηλίκων/ιδρύματα με ειδικές </a:t>
            </a:r>
            <a:r>
              <a:rPr lang="el-GR" sz="1800" dirty="0" smtClean="0">
                <a:solidFill>
                  <a:prstClr val="black"/>
                </a:solidFill>
                <a:latin typeface="Verdana" panose="020B0604030504040204" pitchFamily="34" charset="0"/>
                <a:ea typeface="Verdana" panose="020B0604030504040204" pitchFamily="34" charset="0"/>
              </a:rPr>
              <a:t>ανάγκες</a:t>
            </a:r>
            <a:r>
              <a:rPr lang="el-GR" sz="1800" dirty="0">
                <a:solidFill>
                  <a:prstClr val="black"/>
                </a:solidFill>
                <a:latin typeface="Verdana" panose="020B0604030504040204" pitchFamily="34" charset="0"/>
                <a:ea typeface="Verdana" panose="020B0604030504040204" pitchFamily="34" charset="0"/>
              </a:rPr>
              <a:t>, με σκοπό την εκπαίδευσή τους για ένταξη στο κοινωνικό </a:t>
            </a:r>
            <a:r>
              <a:rPr lang="el-GR" sz="1800" dirty="0" smtClean="0">
                <a:solidFill>
                  <a:prstClr val="black"/>
                </a:solidFill>
                <a:latin typeface="Verdana" panose="020B0604030504040204" pitchFamily="34" charset="0"/>
                <a:ea typeface="Verdana" panose="020B0604030504040204" pitchFamily="34" charset="0"/>
              </a:rPr>
              <a:t>σύνολο/απασχόληση</a:t>
            </a:r>
            <a:endParaRPr lang="el-GR" sz="1800" dirty="0">
              <a:solidFill>
                <a:sysClr val="windowText" lastClr="000000"/>
              </a:solidFill>
              <a:latin typeface="Verdana" panose="020B0604030504040204" pitchFamily="34" charset="0"/>
              <a:ea typeface="Verdana" panose="020B0604030504040204" pitchFamily="34" charset="0"/>
            </a:endParaRPr>
          </a:p>
          <a:p>
            <a:pPr marL="0" indent="0">
              <a:buNone/>
              <a:defRPr/>
            </a:pPr>
            <a:endParaRPr lang="en-GB" sz="1800" dirty="0">
              <a:solidFill>
                <a:sysClr val="windowText" lastClr="000000"/>
              </a:solidFill>
              <a:latin typeface="Verdana" panose="020B0604030504040204" pitchFamily="34" charset="0"/>
              <a:ea typeface="Verdana" panose="020B0604030504040204" pitchFamily="34" charset="0"/>
            </a:endParaRPr>
          </a:p>
          <a:p>
            <a:pPr marL="0" indent="0">
              <a:buNone/>
              <a:defRPr/>
            </a:pPr>
            <a:endParaRPr lang="el-GR" sz="1800" dirty="0">
              <a:solidFill>
                <a:sysClr val="windowText" lastClr="000000"/>
              </a:solidFill>
              <a:latin typeface="Verdana" panose="020B0604030504040204" pitchFamily="34" charset="0"/>
              <a:ea typeface="Verdana" panose="020B0604030504040204" pitchFamily="34" charset="0"/>
            </a:endParaRPr>
          </a:p>
          <a:p>
            <a:pPr marL="0" indent="0">
              <a:buNone/>
              <a:defRPr/>
            </a:pPr>
            <a:endParaRPr lang="el-GR" sz="1800" dirty="0">
              <a:solidFill>
                <a:sysClr val="windowText" lastClr="00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4291573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 y="60190"/>
            <a:ext cx="10198629" cy="523220"/>
          </a:xfrm>
          <a:prstGeom prst="rect">
            <a:avLst/>
          </a:prstGeom>
          <a:noFill/>
        </p:spPr>
        <p:txBody>
          <a:bodyPr wrap="square" rtlCol="0">
            <a:spAutoFit/>
          </a:bodyPr>
          <a:lstStyle/>
          <a:p>
            <a:pPr algn="ctr"/>
            <a:r>
              <a:rPr lang="el-GR" sz="2800" dirty="0" smtClean="0">
                <a:solidFill>
                  <a:schemeClr val="bg1"/>
                </a:solidFill>
                <a:latin typeface="Verdana" panose="020B0604030504040204" pitchFamily="34" charset="0"/>
                <a:ea typeface="Verdana" panose="020B0604030504040204" pitchFamily="34" charset="0"/>
              </a:rPr>
              <a:t>Επιλέξιμες Δραστηριότητες Κινητικότητας Προσωπικού</a:t>
            </a:r>
            <a:endParaRPr lang="en-GB" sz="2800" dirty="0">
              <a:solidFill>
                <a:schemeClr val="bg1"/>
              </a:solidFill>
              <a:latin typeface="Verdana" panose="020B0604030504040204" pitchFamily="34" charset="0"/>
              <a:ea typeface="Verdana" panose="020B0604030504040204" pitchFamily="34" charset="0"/>
            </a:endParaRPr>
          </a:p>
        </p:txBody>
      </p:sp>
      <p:sp>
        <p:nvSpPr>
          <p:cNvPr id="3" name="Rectangle 2"/>
          <p:cNvSpPr/>
          <p:nvPr/>
        </p:nvSpPr>
        <p:spPr>
          <a:xfrm>
            <a:off x="572868" y="967843"/>
            <a:ext cx="10593363" cy="632481"/>
          </a:xfrm>
          <a:prstGeom prst="rect">
            <a:avLst/>
          </a:prstGeom>
        </p:spPr>
        <p:txBody>
          <a:bodyPr wrap="square">
            <a:spAutoFit/>
          </a:bodyPr>
          <a:lstStyle/>
          <a:p>
            <a:pPr marL="0" lvl="1" defTabSz="1061355">
              <a:lnSpc>
                <a:spcPct val="90000"/>
              </a:lnSpc>
              <a:spcBef>
                <a:spcPct val="0"/>
              </a:spcBef>
              <a:spcAft>
                <a:spcPct val="15000"/>
              </a:spcAft>
            </a:pPr>
            <a:endParaRPr lang="en-GB" dirty="0">
              <a:solidFill>
                <a:srgbClr val="1F497D">
                  <a:lumMod val="75000"/>
                </a:srgbClr>
              </a:solidFill>
              <a:cs typeface="Calibri" pitchFamily="34" charset="0"/>
            </a:endParaRPr>
          </a:p>
          <a:p>
            <a:pPr marL="0" lvl="1" defTabSz="1061355">
              <a:lnSpc>
                <a:spcPct val="90000"/>
              </a:lnSpc>
              <a:spcBef>
                <a:spcPct val="0"/>
              </a:spcBef>
              <a:spcAft>
                <a:spcPct val="15000"/>
              </a:spcAft>
            </a:pPr>
            <a:endParaRPr lang="en-US" dirty="0">
              <a:solidFill>
                <a:srgbClr val="1F497D">
                  <a:lumMod val="75000"/>
                </a:srgbClr>
              </a:solidFill>
              <a:cs typeface="Calibri" pitchFamily="34" charset="0"/>
            </a:endParaRPr>
          </a:p>
        </p:txBody>
      </p:sp>
      <p:graphicFrame>
        <p:nvGraphicFramePr>
          <p:cNvPr id="4" name="Content Placeholder 4"/>
          <p:cNvGraphicFramePr>
            <a:graphicFrameLocks/>
          </p:cNvGraphicFramePr>
          <p:nvPr>
            <p:extLst>
              <p:ext uri="{D42A27DB-BD31-4B8C-83A1-F6EECF244321}">
                <p14:modId xmlns:p14="http://schemas.microsoft.com/office/powerpoint/2010/main" val="1951711516"/>
              </p:ext>
            </p:extLst>
          </p:nvPr>
        </p:nvGraphicFramePr>
        <p:xfrm>
          <a:off x="1845699" y="991729"/>
          <a:ext cx="8352929" cy="2291080"/>
        </p:xfrm>
        <a:graphic>
          <a:graphicData uri="http://schemas.openxmlformats.org/drawingml/2006/table">
            <a:tbl>
              <a:tblPr firstRow="1" bandRow="1">
                <a:tableStyleId>{93296810-A885-4BE3-A3E7-6D5BEEA58F35}</a:tableStyleId>
              </a:tblPr>
              <a:tblGrid>
                <a:gridCol w="864096">
                  <a:extLst>
                    <a:ext uri="{9D8B030D-6E8A-4147-A177-3AD203B41FA5}">
                      <a16:colId xmlns:a16="http://schemas.microsoft.com/office/drawing/2014/main" val="20000"/>
                    </a:ext>
                  </a:extLst>
                </a:gridCol>
                <a:gridCol w="3157605">
                  <a:extLst>
                    <a:ext uri="{9D8B030D-6E8A-4147-A177-3AD203B41FA5}">
                      <a16:colId xmlns:a16="http://schemas.microsoft.com/office/drawing/2014/main" val="20001"/>
                    </a:ext>
                  </a:extLst>
                </a:gridCol>
                <a:gridCol w="4331228">
                  <a:extLst>
                    <a:ext uri="{9D8B030D-6E8A-4147-A177-3AD203B41FA5}">
                      <a16:colId xmlns:a16="http://schemas.microsoft.com/office/drawing/2014/main" val="20002"/>
                    </a:ext>
                  </a:extLst>
                </a:gridCol>
              </a:tblGrid>
              <a:tr h="370840">
                <a:tc>
                  <a:txBody>
                    <a:bodyPr/>
                    <a:lstStyle/>
                    <a:p>
                      <a:endParaRPr lang="en-US" dirty="0">
                        <a:latin typeface="Verdana" panose="020B0604030504040204" pitchFamily="34" charset="0"/>
                        <a:ea typeface="Verdana" panose="020B060403050404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kern="1200" dirty="0" smtClean="0">
                          <a:latin typeface="Verdana" panose="020B0604030504040204" pitchFamily="34" charset="0"/>
                          <a:ea typeface="Verdana" panose="020B0604030504040204" pitchFamily="34" charset="0"/>
                        </a:rPr>
                        <a:t>Δραστηριότητα</a:t>
                      </a:r>
                      <a:endParaRPr lang="en-US" sz="1800" kern="1200" dirty="0" smtClean="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txBody>
                  <a:tcPr anchor="ctr"/>
                </a:tc>
                <a:tc>
                  <a:txBody>
                    <a:bodyPr/>
                    <a:lstStyle/>
                    <a:p>
                      <a:pPr marL="0" algn="ctr" defTabSz="914400" rtl="0" eaLnBrk="1" latinLnBrk="0" hangingPunct="1"/>
                      <a:r>
                        <a:rPr lang="el-GR" sz="1800" kern="1200" dirty="0" smtClean="0">
                          <a:solidFill>
                            <a:schemeClr val="bg1"/>
                          </a:solidFill>
                          <a:latin typeface="Verdana" panose="020B0604030504040204" pitchFamily="34" charset="0"/>
                          <a:ea typeface="Verdana" panose="020B0604030504040204" pitchFamily="34" charset="0"/>
                          <a:cs typeface="+mn-cs"/>
                        </a:rPr>
                        <a:t>Σχολική</a:t>
                      </a:r>
                      <a:r>
                        <a:rPr lang="el-GR" sz="1800" kern="1200" baseline="0" dirty="0" smtClean="0">
                          <a:solidFill>
                            <a:schemeClr val="bg1"/>
                          </a:solidFill>
                          <a:latin typeface="Verdana" panose="020B0604030504040204" pitchFamily="34" charset="0"/>
                          <a:ea typeface="Verdana" panose="020B0604030504040204" pitchFamily="34" charset="0"/>
                          <a:cs typeface="+mn-cs"/>
                        </a:rPr>
                        <a:t> εκπαίδευση και εκπαίδευση ενηλίκων</a:t>
                      </a:r>
                      <a:endParaRPr lang="en-US" sz="1800" kern="1200" dirty="0">
                        <a:solidFill>
                          <a:schemeClr val="bg1"/>
                        </a:solidFill>
                        <a:latin typeface="Verdana" panose="020B0604030504040204" pitchFamily="34" charset="0"/>
                        <a:ea typeface="Verdana" panose="020B0604030504040204" pitchFamily="34" charset="0"/>
                        <a:cs typeface="+mn-cs"/>
                      </a:endParaRPr>
                    </a:p>
                  </a:txBody>
                  <a:tcPr/>
                </a:tc>
                <a:extLst>
                  <a:ext uri="{0D108BD9-81ED-4DB2-BD59-A6C34878D82A}">
                    <a16:rowId xmlns:a16="http://schemas.microsoft.com/office/drawing/2014/main" val="10000"/>
                  </a:ext>
                </a:extLst>
              </a:tr>
              <a:tr h="370840">
                <a:tc row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kern="1200" dirty="0" smtClean="0">
                          <a:latin typeface="Verdana" panose="020B0604030504040204" pitchFamily="34" charset="0"/>
                          <a:ea typeface="Verdana" panose="020B0604030504040204" pitchFamily="34" charset="0"/>
                        </a:rPr>
                        <a:t>Εξερχόμενες Κινητικότητες</a:t>
                      </a:r>
                      <a:endParaRPr lang="en-US" sz="1800" kern="1200" dirty="0">
                        <a:solidFill>
                          <a:srgbClr val="FF0000"/>
                        </a:solidFill>
                        <a:latin typeface="Verdana" panose="020B0604030504040204" pitchFamily="34" charset="0"/>
                        <a:ea typeface="Verdana" panose="020B0604030504040204" pitchFamily="34" charset="0"/>
                        <a:cs typeface="+mn-cs"/>
                      </a:endParaRPr>
                    </a:p>
                  </a:txBody>
                  <a:tcPr vert="vert27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kern="1200" dirty="0" smtClean="0">
                          <a:latin typeface="Verdana" panose="020B0604030504040204" pitchFamily="34" charset="0"/>
                          <a:ea typeface="Verdana" panose="020B0604030504040204" pitchFamily="34" charset="0"/>
                        </a:rPr>
                        <a:t>Συμμετοχή</a:t>
                      </a:r>
                      <a:r>
                        <a:rPr lang="el-GR" sz="1800" kern="1200" baseline="0" dirty="0" smtClean="0">
                          <a:latin typeface="Verdana" panose="020B0604030504040204" pitchFamily="34" charset="0"/>
                          <a:ea typeface="Verdana" panose="020B0604030504040204" pitchFamily="34" charset="0"/>
                        </a:rPr>
                        <a:t> σε σεμινάρια επιμόρφωσης</a:t>
                      </a:r>
                      <a:endParaRPr lang="en-US" sz="1800" kern="1200" dirty="0">
                        <a:solidFill>
                          <a:schemeClr val="dk1"/>
                        </a:solidFill>
                        <a:latin typeface="Verdana" panose="020B0604030504040204" pitchFamily="34" charset="0"/>
                        <a:ea typeface="Verdana" panose="020B0604030504040204" pitchFamily="34" charset="0"/>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2</a:t>
                      </a:r>
                      <a:r>
                        <a:rPr lang="el-GR" sz="1600" kern="1200" baseline="0" dirty="0" smtClean="0">
                          <a:latin typeface="Verdana" panose="020B0604030504040204" pitchFamily="34" charset="0"/>
                          <a:ea typeface="Verdana" panose="020B0604030504040204" pitchFamily="34" charset="0"/>
                        </a:rPr>
                        <a:t> – 30 ημέρες</a:t>
                      </a:r>
                      <a:r>
                        <a:rPr lang="en-US" sz="1600" kern="1200" baseline="0" dirty="0" smtClean="0">
                          <a:latin typeface="Verdana" panose="020B0604030504040204" pitchFamily="34" charset="0"/>
                          <a:ea typeface="Verdana" panose="020B0604030504040204" pitchFamily="34" charset="0"/>
                        </a:rPr>
                        <a:t>*</a:t>
                      </a:r>
                      <a:endParaRPr lang="en-US" sz="1600" b="1" kern="1200" dirty="0">
                        <a:solidFill>
                          <a:schemeClr val="dk1"/>
                        </a:solidFill>
                        <a:latin typeface="Verdana" panose="020B0604030504040204" pitchFamily="34" charset="0"/>
                        <a:ea typeface="Verdana" panose="020B0604030504040204" pitchFamily="34" charset="0"/>
                        <a:cs typeface="+mn-cs"/>
                      </a:endParaRPr>
                    </a:p>
                  </a:txBody>
                  <a:tcPr anchor="ctr"/>
                </a:tc>
                <a:extLst>
                  <a:ext uri="{0D108BD9-81ED-4DB2-BD59-A6C34878D82A}">
                    <a16:rowId xmlns:a16="http://schemas.microsoft.com/office/drawing/2014/main" val="10001"/>
                  </a:ext>
                </a:extLst>
              </a:tr>
              <a:tr h="37084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Century Gothic" panose="020B0502020202020204" pitchFamily="34"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800" kern="1200" dirty="0" smtClean="0">
                          <a:latin typeface="Verdana" panose="020B0604030504040204" pitchFamily="34" charset="0"/>
                          <a:ea typeface="Verdana" panose="020B0604030504040204" pitchFamily="34" charset="0"/>
                        </a:rPr>
                        <a:t>Άσκηση καθηκόντων διδασκαλίας</a:t>
                      </a:r>
                      <a:endParaRPr lang="en-US" sz="1800" kern="1200" dirty="0" smtClean="0">
                        <a:solidFill>
                          <a:schemeClr val="dk1"/>
                        </a:solidFill>
                        <a:latin typeface="Verdana" panose="020B0604030504040204" pitchFamily="34" charset="0"/>
                        <a:ea typeface="Verdana" panose="020B0604030504040204" pitchFamily="34" charset="0"/>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2 –</a:t>
                      </a:r>
                      <a:r>
                        <a:rPr lang="el-GR" sz="1600" kern="1200" baseline="0" dirty="0" smtClean="0">
                          <a:latin typeface="Verdana" panose="020B0604030504040204" pitchFamily="34" charset="0"/>
                          <a:ea typeface="Verdana" panose="020B0604030504040204" pitchFamily="34" charset="0"/>
                        </a:rPr>
                        <a:t> 365 ημέρες</a:t>
                      </a:r>
                      <a:r>
                        <a:rPr lang="en-US" sz="1600" kern="1200" baseline="0" dirty="0" smtClean="0">
                          <a:latin typeface="Verdana" panose="020B0604030504040204" pitchFamily="34" charset="0"/>
                          <a:ea typeface="Verdana" panose="020B0604030504040204" pitchFamily="34" charset="0"/>
                        </a:rPr>
                        <a:t>*</a:t>
                      </a:r>
                      <a:endParaRPr lang="en-US" sz="1600" b="1" kern="1200" dirty="0">
                        <a:solidFill>
                          <a:schemeClr val="dk1"/>
                        </a:solidFill>
                        <a:latin typeface="Verdana" panose="020B0604030504040204" pitchFamily="34" charset="0"/>
                        <a:ea typeface="Verdana" panose="020B0604030504040204" pitchFamily="34" charset="0"/>
                        <a:cs typeface="+mn-cs"/>
                      </a:endParaRPr>
                    </a:p>
                  </a:txBody>
                  <a:tcPr/>
                </a:tc>
                <a:extLst>
                  <a:ext uri="{0D108BD9-81ED-4DB2-BD59-A6C34878D82A}">
                    <a16:rowId xmlns:a16="http://schemas.microsoft.com/office/drawing/2014/main" val="10002"/>
                  </a:ext>
                </a:extLst>
              </a:tr>
              <a:tr h="370840">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Century Gothic" panose="020B0502020202020204" pitchFamily="34"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latin typeface="Verdana" panose="020B0604030504040204" pitchFamily="34" charset="0"/>
                          <a:ea typeface="Verdana" panose="020B0604030504040204" pitchFamily="34" charset="0"/>
                        </a:rPr>
                        <a:t>Job</a:t>
                      </a:r>
                      <a:r>
                        <a:rPr lang="en-US" sz="1800" kern="1200" baseline="0" dirty="0" smtClean="0">
                          <a:latin typeface="Verdana" panose="020B0604030504040204" pitchFamily="34" charset="0"/>
                          <a:ea typeface="Verdana" panose="020B0604030504040204" pitchFamily="34" charset="0"/>
                        </a:rPr>
                        <a:t> shadowing</a:t>
                      </a:r>
                      <a:endParaRPr lang="en-US" sz="1800" kern="1200" dirty="0">
                        <a:solidFill>
                          <a:schemeClr val="dk1"/>
                        </a:solidFill>
                        <a:latin typeface="Verdana" panose="020B0604030504040204" pitchFamily="34" charset="0"/>
                        <a:ea typeface="Verdana" panose="020B0604030504040204" pitchFamily="34" charset="0"/>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2</a:t>
                      </a:r>
                      <a:r>
                        <a:rPr lang="el-GR" sz="1600" kern="1200" baseline="0" dirty="0" smtClean="0">
                          <a:latin typeface="Verdana" panose="020B0604030504040204" pitchFamily="34" charset="0"/>
                          <a:ea typeface="Verdana" panose="020B0604030504040204" pitchFamily="34" charset="0"/>
                        </a:rPr>
                        <a:t> – </a:t>
                      </a:r>
                      <a:r>
                        <a:rPr lang="en-US" sz="1600" kern="1200" baseline="0" dirty="0" smtClean="0">
                          <a:latin typeface="Verdana" panose="020B0604030504040204" pitchFamily="34" charset="0"/>
                          <a:ea typeface="Verdana" panose="020B0604030504040204" pitchFamily="34" charset="0"/>
                        </a:rPr>
                        <a:t>6</a:t>
                      </a:r>
                      <a:r>
                        <a:rPr lang="el-GR" sz="1600" kern="1200" baseline="0" dirty="0" smtClean="0">
                          <a:latin typeface="Verdana" panose="020B0604030504040204" pitchFamily="34" charset="0"/>
                          <a:ea typeface="Verdana" panose="020B0604030504040204" pitchFamily="34" charset="0"/>
                        </a:rPr>
                        <a:t>0 ημέρες</a:t>
                      </a:r>
                      <a:r>
                        <a:rPr lang="en-US" sz="1600" kern="1200" baseline="0" dirty="0" smtClean="0">
                          <a:latin typeface="Verdana" panose="020B0604030504040204" pitchFamily="34" charset="0"/>
                          <a:ea typeface="Verdana" panose="020B0604030504040204" pitchFamily="34" charset="0"/>
                        </a:rPr>
                        <a:t>*</a:t>
                      </a:r>
                      <a:endParaRPr lang="en-US" sz="1600" b="1" kern="1200" dirty="0" smtClean="0">
                        <a:solidFill>
                          <a:schemeClr val="dk1"/>
                        </a:solidFill>
                        <a:latin typeface="Verdana" panose="020B0604030504040204" pitchFamily="34" charset="0"/>
                        <a:ea typeface="Verdana" panose="020B0604030504040204" pitchFamily="34" charset="0"/>
                        <a:cs typeface="+mn-cs"/>
                      </a:endParaRPr>
                    </a:p>
                  </a:txBody>
                  <a:tcPr anchor="ctr"/>
                </a:tc>
                <a:extLst>
                  <a:ext uri="{0D108BD9-81ED-4DB2-BD59-A6C34878D82A}">
                    <a16:rowId xmlns:a16="http://schemas.microsoft.com/office/drawing/2014/main" val="10003"/>
                  </a:ext>
                </a:extLst>
              </a:tr>
            </a:tbl>
          </a:graphicData>
        </a:graphic>
      </p:graphicFrame>
      <p:sp>
        <p:nvSpPr>
          <p:cNvPr id="5" name="Rectangle 4"/>
          <p:cNvSpPr/>
          <p:nvPr/>
        </p:nvSpPr>
        <p:spPr>
          <a:xfrm>
            <a:off x="2081299" y="3875361"/>
            <a:ext cx="7881730" cy="923330"/>
          </a:xfrm>
          <a:prstGeom prst="rect">
            <a:avLst/>
          </a:prstGeom>
          <a:solidFill>
            <a:schemeClr val="accent6">
              <a:lumMod val="75000"/>
            </a:schemeClr>
          </a:solidFill>
        </p:spPr>
        <p:txBody>
          <a:bodyPr wrap="square">
            <a:spAutoFit/>
          </a:bodyPr>
          <a:lstStyle/>
          <a:p>
            <a:pPr algn="ctr"/>
            <a:r>
              <a:rPr lang="el-GR" dirty="0">
                <a:solidFill>
                  <a:schemeClr val="dk1"/>
                </a:solidFill>
                <a:latin typeface="Verdana" panose="020B0604030504040204" pitchFamily="34" charset="0"/>
                <a:ea typeface="Verdana" panose="020B0604030504040204" pitchFamily="34" charset="0"/>
              </a:rPr>
              <a:t>Ο οργανισμός </a:t>
            </a:r>
            <a:r>
              <a:rPr lang="el-GR" dirty="0" smtClean="0">
                <a:solidFill>
                  <a:schemeClr val="dk1"/>
                </a:solidFill>
                <a:latin typeface="Verdana" panose="020B0604030504040204" pitchFamily="34" charset="0"/>
                <a:ea typeface="Verdana" panose="020B0604030504040204" pitchFamily="34" charset="0"/>
              </a:rPr>
              <a:t>πρέπει </a:t>
            </a:r>
            <a:r>
              <a:rPr lang="el-GR" dirty="0">
                <a:solidFill>
                  <a:schemeClr val="dk1"/>
                </a:solidFill>
                <a:latin typeface="Verdana" panose="020B0604030504040204" pitchFamily="34" charset="0"/>
                <a:ea typeface="Verdana" panose="020B0604030504040204" pitchFamily="34" charset="0"/>
              </a:rPr>
              <a:t>να είναι σε θέση να αποδείξει τη σχέση του με το προσωπικό που συμμετέχει σε κινητικότητες </a:t>
            </a:r>
            <a:endParaRPr lang="el-GR" dirty="0" smtClean="0">
              <a:solidFill>
                <a:schemeClr val="dk1"/>
              </a:solidFill>
              <a:latin typeface="Verdana" panose="020B0604030504040204" pitchFamily="34" charset="0"/>
              <a:ea typeface="Verdana" panose="020B0604030504040204" pitchFamily="34" charset="0"/>
            </a:endParaRPr>
          </a:p>
          <a:p>
            <a:pPr algn="ctr"/>
            <a:r>
              <a:rPr lang="el-GR" dirty="0" smtClean="0">
                <a:solidFill>
                  <a:schemeClr val="dk1"/>
                </a:solidFill>
                <a:latin typeface="Verdana" panose="020B0604030504040204" pitchFamily="34" charset="0"/>
                <a:ea typeface="Verdana" panose="020B0604030504040204" pitchFamily="34" charset="0"/>
              </a:rPr>
              <a:t>(</a:t>
            </a:r>
            <a:r>
              <a:rPr lang="en-US" dirty="0">
                <a:solidFill>
                  <a:schemeClr val="dk1"/>
                </a:solidFill>
                <a:latin typeface="Verdana" panose="020B0604030504040204" pitchFamily="34" charset="0"/>
                <a:ea typeface="Verdana" panose="020B0604030504040204" pitchFamily="34" charset="0"/>
              </a:rPr>
              <a:t>payroll/</a:t>
            </a:r>
            <a:r>
              <a:rPr lang="el-GR" dirty="0">
                <a:solidFill>
                  <a:schemeClr val="dk1"/>
                </a:solidFill>
                <a:latin typeface="Verdana" panose="020B0604030504040204" pitchFamily="34" charset="0"/>
                <a:ea typeface="Verdana" panose="020B0604030504040204" pitchFamily="34" charset="0"/>
              </a:rPr>
              <a:t>συμβόλαιο</a:t>
            </a:r>
            <a:r>
              <a:rPr lang="en-US" dirty="0">
                <a:solidFill>
                  <a:schemeClr val="dk1"/>
                </a:solidFill>
                <a:latin typeface="Verdana" panose="020B0604030504040204" pitchFamily="34" charset="0"/>
                <a:ea typeface="Verdana" panose="020B0604030504040204" pitchFamily="34" charset="0"/>
              </a:rPr>
              <a:t> </a:t>
            </a:r>
            <a:r>
              <a:rPr lang="el-GR" dirty="0" err="1">
                <a:solidFill>
                  <a:schemeClr val="dk1"/>
                </a:solidFill>
                <a:latin typeface="Verdana" panose="020B0604030504040204" pitchFamily="34" charset="0"/>
                <a:ea typeface="Verdana" panose="020B0604030504040204" pitchFamily="34" charset="0"/>
              </a:rPr>
              <a:t>εργοδότησης</a:t>
            </a:r>
            <a:r>
              <a:rPr lang="en-US" dirty="0">
                <a:solidFill>
                  <a:schemeClr val="dk1"/>
                </a:solidFill>
                <a:latin typeface="Verdana" panose="020B0604030504040204" pitchFamily="34" charset="0"/>
                <a:ea typeface="Verdana" panose="020B0604030504040204" pitchFamily="34" charset="0"/>
              </a:rPr>
              <a:t> </a:t>
            </a:r>
            <a:r>
              <a:rPr lang="el-GR" dirty="0">
                <a:solidFill>
                  <a:schemeClr val="dk1"/>
                </a:solidFill>
                <a:latin typeface="Verdana" panose="020B0604030504040204" pitchFamily="34" charset="0"/>
                <a:ea typeface="Verdana" panose="020B0604030504040204" pitchFamily="34" charset="0"/>
              </a:rPr>
              <a:t>κτλ.)</a:t>
            </a:r>
            <a:endParaRPr lang="en-US" dirty="0">
              <a:solidFill>
                <a:schemeClr val="dk1"/>
              </a:solidFill>
              <a:latin typeface="Verdana" panose="020B0604030504040204" pitchFamily="34" charset="0"/>
              <a:ea typeface="Verdana" panose="020B0604030504040204" pitchFamily="34" charset="0"/>
            </a:endParaRPr>
          </a:p>
        </p:txBody>
      </p:sp>
      <p:sp>
        <p:nvSpPr>
          <p:cNvPr id="6" name="TextBox 5"/>
          <p:cNvSpPr txBox="1"/>
          <p:nvPr/>
        </p:nvSpPr>
        <p:spPr>
          <a:xfrm>
            <a:off x="2313752" y="4886515"/>
            <a:ext cx="7416824" cy="461665"/>
          </a:xfrm>
          <a:prstGeom prst="rect">
            <a:avLst/>
          </a:prstGeom>
          <a:solidFill>
            <a:schemeClr val="accent6">
              <a:lumMod val="60000"/>
              <a:lumOff val="40000"/>
            </a:schemeClr>
          </a:solidFill>
        </p:spPr>
        <p:txBody>
          <a:bodyPr wrap="square" rtlCol="0">
            <a:spAutoFit/>
          </a:bodyPr>
          <a:lstStyle/>
          <a:p>
            <a:pPr algn="ctr"/>
            <a:r>
              <a:rPr lang="en-US" sz="1200" dirty="0">
                <a:solidFill>
                  <a:schemeClr val="dk1"/>
                </a:solidFill>
                <a:latin typeface="Verdana" panose="020B0604030504040204" pitchFamily="34" charset="0"/>
                <a:ea typeface="Verdana" panose="020B0604030504040204" pitchFamily="34" charset="0"/>
              </a:rPr>
              <a:t>* </a:t>
            </a:r>
            <a:r>
              <a:rPr lang="el-GR" sz="1200" dirty="0">
                <a:solidFill>
                  <a:schemeClr val="dk1"/>
                </a:solidFill>
                <a:latin typeface="Verdana" panose="020B0604030504040204" pitchFamily="34" charset="0"/>
                <a:ea typeface="Verdana" panose="020B0604030504040204" pitchFamily="34" charset="0"/>
              </a:rPr>
              <a:t>Διάρκεια φυσικής κινητικότητας. Οι δραστηριότητες μπορούν σε όλες τις περιπτώσεις να </a:t>
            </a:r>
            <a:r>
              <a:rPr lang="el-GR" sz="1200" dirty="0" smtClean="0">
                <a:solidFill>
                  <a:schemeClr val="dk1"/>
                </a:solidFill>
                <a:latin typeface="Verdana" panose="020B0604030504040204" pitchFamily="34" charset="0"/>
                <a:ea typeface="Verdana" panose="020B0604030504040204" pitchFamily="34" charset="0"/>
              </a:rPr>
              <a:t>συνδυαστούν </a:t>
            </a:r>
            <a:r>
              <a:rPr lang="el-GR" sz="1200" dirty="0">
                <a:solidFill>
                  <a:schemeClr val="dk1"/>
                </a:solidFill>
                <a:latin typeface="Verdana" panose="020B0604030504040204" pitchFamily="34" charset="0"/>
                <a:ea typeface="Verdana" panose="020B0604030504040204" pitchFamily="34" charset="0"/>
              </a:rPr>
              <a:t>με επιπλέον διαδικτυακές δραστηριότητες (</a:t>
            </a:r>
            <a:r>
              <a:rPr lang="en-US" sz="1200" dirty="0">
                <a:solidFill>
                  <a:schemeClr val="dk1"/>
                </a:solidFill>
                <a:latin typeface="Verdana" panose="020B0604030504040204" pitchFamily="34" charset="0"/>
                <a:ea typeface="Verdana" panose="020B0604030504040204" pitchFamily="34" charset="0"/>
              </a:rPr>
              <a:t>“blended activities”)</a:t>
            </a:r>
          </a:p>
        </p:txBody>
      </p:sp>
      <p:sp>
        <p:nvSpPr>
          <p:cNvPr id="7" name="Rectangle 6"/>
          <p:cNvSpPr/>
          <p:nvPr/>
        </p:nvSpPr>
        <p:spPr>
          <a:xfrm>
            <a:off x="1683380" y="5579013"/>
            <a:ext cx="8677568" cy="1077218"/>
          </a:xfrm>
          <a:prstGeom prst="rect">
            <a:avLst/>
          </a:prstGeom>
        </p:spPr>
        <p:txBody>
          <a:bodyPr wrap="square">
            <a:spAutoFit/>
          </a:bodyPr>
          <a:lstStyle/>
          <a:p>
            <a:pPr marL="357188" lvl="0" indent="-357188" algn="ctr">
              <a:buNone/>
              <a:defRPr/>
            </a:pPr>
            <a:r>
              <a:rPr lang="en-US" sz="1600" i="1" dirty="0" smtClean="0">
                <a:solidFill>
                  <a:sysClr val="windowText" lastClr="000000"/>
                </a:solidFill>
                <a:latin typeface="Verdana" panose="020B0604030504040204" pitchFamily="34" charset="0"/>
                <a:ea typeface="Verdana" panose="020B0604030504040204" pitchFamily="34" charset="0"/>
              </a:rPr>
              <a:t>! </a:t>
            </a:r>
            <a:r>
              <a:rPr lang="el-GR" sz="1600" i="1" dirty="0" smtClean="0">
                <a:solidFill>
                  <a:sysClr val="windowText" lastClr="000000"/>
                </a:solidFill>
                <a:latin typeface="Verdana" panose="020B0604030504040204" pitchFamily="34" charset="0"/>
                <a:ea typeface="Verdana" panose="020B0604030504040204" pitchFamily="34" charset="0"/>
              </a:rPr>
              <a:t>Η </a:t>
            </a:r>
            <a:r>
              <a:rPr lang="el-GR" sz="1600" i="1" dirty="0">
                <a:solidFill>
                  <a:sysClr val="windowText" lastClr="000000"/>
                </a:solidFill>
                <a:latin typeface="Verdana" panose="020B0604030504040204" pitchFamily="34" charset="0"/>
                <a:ea typeface="Verdana" panose="020B0604030504040204" pitchFamily="34" charset="0"/>
              </a:rPr>
              <a:t>επιλογή των σεμιναρίων και των εκπαιδεύσεων είναι αποκλειστική ευθύνη του   </a:t>
            </a:r>
            <a:r>
              <a:rPr lang="el-GR" sz="1600" i="1" dirty="0" err="1">
                <a:solidFill>
                  <a:sysClr val="windowText" lastClr="000000"/>
                </a:solidFill>
                <a:latin typeface="Verdana" panose="020B0604030504040204" pitchFamily="34" charset="0"/>
                <a:ea typeface="Verdana" panose="020B0604030504040204" pitchFamily="34" charset="0"/>
              </a:rPr>
              <a:t>αιτητή</a:t>
            </a:r>
            <a:r>
              <a:rPr lang="el-GR" sz="1600" i="1" dirty="0">
                <a:solidFill>
                  <a:sysClr val="windowText" lastClr="000000"/>
                </a:solidFill>
                <a:latin typeface="Verdana" panose="020B0604030504040204" pitchFamily="34" charset="0"/>
                <a:ea typeface="Verdana" panose="020B0604030504040204" pitchFamily="34" charset="0"/>
              </a:rPr>
              <a:t>. Εντούτοις, </a:t>
            </a:r>
            <a:r>
              <a:rPr lang="el-GR" sz="1600" i="1" dirty="0">
                <a:solidFill>
                  <a:sysClr val="windowText" lastClr="000000"/>
                </a:solidFill>
                <a:latin typeface="Verdana" panose="020B0604030504040204" pitchFamily="34" charset="0"/>
                <a:ea typeface="Verdana" panose="020B0604030504040204" pitchFamily="34" charset="0"/>
                <a:hlinkClick r:id="rId3"/>
              </a:rPr>
              <a:t>ειδικά σχεδιασμένα πρότυπα ποιότητας</a:t>
            </a:r>
            <a:r>
              <a:rPr lang="el-GR" sz="1600" i="1" dirty="0">
                <a:solidFill>
                  <a:sysClr val="windowText" lastClr="000000"/>
                </a:solidFill>
                <a:latin typeface="Verdana" panose="020B0604030504040204" pitchFamily="34" charset="0"/>
                <a:ea typeface="Verdana" panose="020B0604030504040204" pitchFamily="34" charset="0"/>
              </a:rPr>
              <a:t> βοηθούν τους </a:t>
            </a:r>
            <a:r>
              <a:rPr lang="el-GR" sz="1600" i="1" dirty="0" err="1">
                <a:solidFill>
                  <a:sysClr val="windowText" lastClr="000000"/>
                </a:solidFill>
                <a:latin typeface="Verdana" panose="020B0604030504040204" pitchFamily="34" charset="0"/>
                <a:ea typeface="Verdana" panose="020B0604030504040204" pitchFamily="34" charset="0"/>
              </a:rPr>
              <a:t>αιτητές</a:t>
            </a:r>
            <a:r>
              <a:rPr lang="el-GR" sz="1600" i="1" dirty="0">
                <a:solidFill>
                  <a:sysClr val="windowText" lastClr="000000"/>
                </a:solidFill>
                <a:latin typeface="Verdana" panose="020B0604030504040204" pitchFamily="34" charset="0"/>
                <a:ea typeface="Verdana" panose="020B0604030504040204" pitchFamily="34" charset="0"/>
              </a:rPr>
              <a:t> </a:t>
            </a:r>
          </a:p>
          <a:p>
            <a:pPr marL="357188" lvl="0" indent="0" algn="ctr">
              <a:buNone/>
              <a:defRPr/>
            </a:pPr>
            <a:r>
              <a:rPr lang="el-GR" sz="1600" i="1" dirty="0">
                <a:solidFill>
                  <a:sysClr val="windowText" lastClr="000000"/>
                </a:solidFill>
                <a:latin typeface="Verdana" panose="020B0604030504040204" pitchFamily="34" charset="0"/>
                <a:ea typeface="Verdana" panose="020B0604030504040204" pitchFamily="34" charset="0"/>
              </a:rPr>
              <a:t>να επιλέξουν τους κατάλληλους </a:t>
            </a:r>
            <a:r>
              <a:rPr lang="el-GR" sz="1600" i="1" dirty="0" err="1">
                <a:solidFill>
                  <a:sysClr val="windowText" lastClr="000000"/>
                </a:solidFill>
                <a:latin typeface="Verdana" panose="020B0604030504040204" pitchFamily="34" charset="0"/>
                <a:ea typeface="Verdana" panose="020B0604030504040204" pitchFamily="34" charset="0"/>
              </a:rPr>
              <a:t>παρόχους</a:t>
            </a:r>
            <a:r>
              <a:rPr lang="el-GR" sz="1600" i="1" dirty="0">
                <a:solidFill>
                  <a:sysClr val="windowText" lastClr="000000"/>
                </a:solidFill>
                <a:latin typeface="Verdana" panose="020B0604030504040204" pitchFamily="34" charset="0"/>
                <a:ea typeface="Verdana" panose="020B0604030504040204" pitchFamily="34" charset="0"/>
              </a:rPr>
              <a:t> τέτοιων σεμιναρίων και εκπαιδεύσεων</a:t>
            </a:r>
          </a:p>
        </p:txBody>
      </p:sp>
    </p:spTree>
    <p:extLst>
      <p:ext uri="{BB962C8B-B14F-4D97-AF65-F5344CB8AC3E}">
        <p14:creationId xmlns:p14="http://schemas.microsoft.com/office/powerpoint/2010/main" val="20443719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2" y="60190"/>
            <a:ext cx="12095923" cy="523220"/>
          </a:xfrm>
          <a:prstGeom prst="rect">
            <a:avLst/>
          </a:prstGeom>
          <a:noFill/>
        </p:spPr>
        <p:txBody>
          <a:bodyPr wrap="square" rtlCol="0">
            <a:spAutoFit/>
          </a:bodyPr>
          <a:lstStyle/>
          <a:p>
            <a:r>
              <a:rPr lang="el-GR" sz="2800" dirty="0" smtClean="0">
                <a:solidFill>
                  <a:schemeClr val="bg1"/>
                </a:solidFill>
                <a:latin typeface="Century Gothic" panose="020B0502020202020204" pitchFamily="34" charset="0"/>
              </a:rPr>
              <a:t>Επιλέξιμες Δραστηριότητες Κινητικότητας Εκπαιδευομένων</a:t>
            </a:r>
            <a:endParaRPr lang="en-GB" sz="2800" dirty="0">
              <a:solidFill>
                <a:schemeClr val="bg1"/>
              </a:solidFill>
              <a:latin typeface="Century Gothic" panose="020B0502020202020204" pitchFamily="34" charset="0"/>
            </a:endParaRPr>
          </a:p>
        </p:txBody>
      </p:sp>
      <p:sp>
        <p:nvSpPr>
          <p:cNvPr id="3" name="Rectangle 2"/>
          <p:cNvSpPr/>
          <p:nvPr/>
        </p:nvSpPr>
        <p:spPr>
          <a:xfrm>
            <a:off x="572868" y="967843"/>
            <a:ext cx="10593363" cy="632481"/>
          </a:xfrm>
          <a:prstGeom prst="rect">
            <a:avLst/>
          </a:prstGeom>
        </p:spPr>
        <p:txBody>
          <a:bodyPr wrap="square">
            <a:spAutoFit/>
          </a:bodyPr>
          <a:lstStyle/>
          <a:p>
            <a:pPr marL="0" lvl="1" defTabSz="1061355">
              <a:lnSpc>
                <a:spcPct val="90000"/>
              </a:lnSpc>
              <a:spcBef>
                <a:spcPct val="0"/>
              </a:spcBef>
              <a:spcAft>
                <a:spcPct val="15000"/>
              </a:spcAft>
            </a:pPr>
            <a:endParaRPr lang="en-GB" dirty="0">
              <a:solidFill>
                <a:srgbClr val="1F497D">
                  <a:lumMod val="75000"/>
                </a:srgbClr>
              </a:solidFill>
              <a:cs typeface="Calibri" pitchFamily="34" charset="0"/>
            </a:endParaRPr>
          </a:p>
          <a:p>
            <a:pPr marL="0" lvl="1" defTabSz="1061355">
              <a:lnSpc>
                <a:spcPct val="90000"/>
              </a:lnSpc>
              <a:spcBef>
                <a:spcPct val="0"/>
              </a:spcBef>
              <a:spcAft>
                <a:spcPct val="15000"/>
              </a:spcAft>
            </a:pPr>
            <a:endParaRPr lang="en-US" dirty="0">
              <a:solidFill>
                <a:srgbClr val="1F497D">
                  <a:lumMod val="75000"/>
                </a:srgbClr>
              </a:solidFill>
              <a:cs typeface="Calibri" pitchFamily="34" charset="0"/>
            </a:endParaRPr>
          </a:p>
        </p:txBody>
      </p:sp>
      <p:graphicFrame>
        <p:nvGraphicFramePr>
          <p:cNvPr id="7" name="Content Placeholder 4"/>
          <p:cNvGraphicFramePr>
            <a:graphicFrameLocks/>
          </p:cNvGraphicFramePr>
          <p:nvPr>
            <p:extLst>
              <p:ext uri="{D42A27DB-BD31-4B8C-83A1-F6EECF244321}">
                <p14:modId xmlns:p14="http://schemas.microsoft.com/office/powerpoint/2010/main" val="4075736048"/>
              </p:ext>
            </p:extLst>
          </p:nvPr>
        </p:nvGraphicFramePr>
        <p:xfrm>
          <a:off x="2410047" y="1027927"/>
          <a:ext cx="7368134" cy="3367091"/>
        </p:xfrm>
        <a:graphic>
          <a:graphicData uri="http://schemas.openxmlformats.org/drawingml/2006/table">
            <a:tbl>
              <a:tblPr firstRow="1" bandRow="1">
                <a:tableStyleId>{93296810-A885-4BE3-A3E7-6D5BEEA58F35}</a:tableStyleId>
              </a:tblPr>
              <a:tblGrid>
                <a:gridCol w="480529">
                  <a:extLst>
                    <a:ext uri="{9D8B030D-6E8A-4147-A177-3AD203B41FA5}">
                      <a16:colId xmlns:a16="http://schemas.microsoft.com/office/drawing/2014/main" val="20000"/>
                    </a:ext>
                  </a:extLst>
                </a:gridCol>
                <a:gridCol w="2963272">
                  <a:extLst>
                    <a:ext uri="{9D8B030D-6E8A-4147-A177-3AD203B41FA5}">
                      <a16:colId xmlns:a16="http://schemas.microsoft.com/office/drawing/2014/main" val="20001"/>
                    </a:ext>
                  </a:extLst>
                </a:gridCol>
                <a:gridCol w="2162388">
                  <a:extLst>
                    <a:ext uri="{9D8B030D-6E8A-4147-A177-3AD203B41FA5}">
                      <a16:colId xmlns:a16="http://schemas.microsoft.com/office/drawing/2014/main" val="20002"/>
                    </a:ext>
                  </a:extLst>
                </a:gridCol>
                <a:gridCol w="1761945">
                  <a:extLst>
                    <a:ext uri="{9D8B030D-6E8A-4147-A177-3AD203B41FA5}">
                      <a16:colId xmlns:a16="http://schemas.microsoft.com/office/drawing/2014/main" val="20003"/>
                    </a:ext>
                  </a:extLst>
                </a:gridCol>
              </a:tblGrid>
              <a:tr h="727346">
                <a:tc>
                  <a:txBody>
                    <a:bodyPr/>
                    <a:lstStyle/>
                    <a:p>
                      <a:endParaRPr lang="en-US" dirty="0">
                        <a:latin typeface="Verdana" panose="020B0604030504040204" pitchFamily="34" charset="0"/>
                        <a:ea typeface="Verdana" panose="020B0604030504040204" pitchFamily="34" charset="0"/>
                      </a:endParaRPr>
                    </a:p>
                  </a:txBody>
                  <a:tcPr/>
                </a:tc>
                <a:tc>
                  <a:txBody>
                    <a:bodyPr/>
                    <a:lstStyle/>
                    <a:p>
                      <a:pPr marL="0" algn="ctr" defTabSz="914400" rtl="0" eaLnBrk="1" latinLnBrk="0" hangingPunct="1"/>
                      <a:r>
                        <a:rPr lang="el-GR" sz="1800" kern="1200" dirty="0" smtClean="0">
                          <a:latin typeface="Verdana" panose="020B0604030504040204" pitchFamily="34" charset="0"/>
                          <a:ea typeface="Verdana" panose="020B0604030504040204" pitchFamily="34" charset="0"/>
                        </a:rPr>
                        <a:t>Δραστηριότητα</a:t>
                      </a:r>
                      <a:endParaRPr lang="en-US" sz="1800" b="1" kern="1200" dirty="0">
                        <a:solidFill>
                          <a:schemeClr val="bg1"/>
                        </a:solidFill>
                        <a:latin typeface="Verdana" panose="020B0604030504040204" pitchFamily="34" charset="0"/>
                        <a:ea typeface="Verdana" panose="020B0604030504040204" pitchFamily="34" charset="0"/>
                        <a:cs typeface="+mn-cs"/>
                      </a:endParaRPr>
                    </a:p>
                  </a:txBody>
                  <a:tcPr anchor="ctr"/>
                </a:tc>
                <a:tc>
                  <a:txBody>
                    <a:bodyPr/>
                    <a:lstStyle/>
                    <a:p>
                      <a:pPr marL="0" algn="ctr" defTabSz="914400" rtl="0" eaLnBrk="1" latinLnBrk="0" hangingPunct="1"/>
                      <a:r>
                        <a:rPr lang="el-GR" sz="1800" kern="1200" dirty="0" smtClean="0">
                          <a:latin typeface="Verdana" panose="020B0604030504040204" pitchFamily="34" charset="0"/>
                          <a:ea typeface="Verdana" panose="020B0604030504040204" pitchFamily="34" charset="0"/>
                        </a:rPr>
                        <a:t>Σχολική Εκπαίδευση</a:t>
                      </a:r>
                      <a:endParaRPr lang="el-GR" sz="1800" kern="1200" dirty="0" smtClean="0">
                        <a:solidFill>
                          <a:schemeClr val="bg1"/>
                        </a:solidFill>
                        <a:latin typeface="Verdana" panose="020B0604030504040204" pitchFamily="34" charset="0"/>
                        <a:ea typeface="Verdana" panose="020B0604030504040204" pitchFamily="34" charset="0"/>
                        <a:cs typeface="+mn-cs"/>
                      </a:endParaRPr>
                    </a:p>
                  </a:txBody>
                  <a:tcPr/>
                </a:tc>
                <a:tc>
                  <a:txBody>
                    <a:bodyPr/>
                    <a:lstStyle/>
                    <a:p>
                      <a:pPr marL="0" algn="ctr" defTabSz="914400" rtl="0" eaLnBrk="1" latinLnBrk="0" hangingPunct="1"/>
                      <a:r>
                        <a:rPr lang="el-GR" sz="1800" kern="1200" dirty="0" smtClean="0">
                          <a:latin typeface="Verdana" panose="020B0604030504040204" pitchFamily="34" charset="0"/>
                          <a:ea typeface="Verdana" panose="020B0604030504040204" pitchFamily="34" charset="0"/>
                        </a:rPr>
                        <a:t>Εκπαίδευση </a:t>
                      </a:r>
                    </a:p>
                    <a:p>
                      <a:pPr marL="0" algn="ctr" defTabSz="914400" rtl="0" eaLnBrk="1" latinLnBrk="0" hangingPunct="1"/>
                      <a:r>
                        <a:rPr lang="el-GR" sz="1800" kern="1200" dirty="0" smtClean="0">
                          <a:latin typeface="Verdana" panose="020B0604030504040204" pitchFamily="34" charset="0"/>
                          <a:ea typeface="Verdana" panose="020B0604030504040204" pitchFamily="34" charset="0"/>
                        </a:rPr>
                        <a:t>Ενηλίκων </a:t>
                      </a:r>
                      <a:endParaRPr lang="el-GR" sz="1800" kern="1200" dirty="0" smtClean="0">
                        <a:solidFill>
                          <a:schemeClr val="bg1"/>
                        </a:solidFill>
                        <a:latin typeface="Verdana" panose="020B0604030504040204" pitchFamily="34" charset="0"/>
                        <a:ea typeface="Verdana" panose="020B0604030504040204" pitchFamily="34" charset="0"/>
                        <a:cs typeface="+mn-cs"/>
                      </a:endParaRPr>
                    </a:p>
                  </a:txBody>
                  <a:tcPr/>
                </a:tc>
                <a:extLst>
                  <a:ext uri="{0D108BD9-81ED-4DB2-BD59-A6C34878D82A}">
                    <a16:rowId xmlns:a16="http://schemas.microsoft.com/office/drawing/2014/main" val="10000"/>
                  </a:ext>
                </a:extLst>
              </a:tr>
              <a:tr h="416201">
                <a:tc rowSpan="4">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Εξερχόμενες Κινητικότητες</a:t>
                      </a:r>
                      <a:endParaRPr lang="en-US" sz="1600" kern="1200" dirty="0">
                        <a:solidFill>
                          <a:srgbClr val="FF0000"/>
                        </a:solidFill>
                        <a:latin typeface="Verdana" panose="020B0604030504040204" pitchFamily="34" charset="0"/>
                        <a:ea typeface="Verdana" panose="020B0604030504040204" pitchFamily="34" charset="0"/>
                        <a:cs typeface="+mn-cs"/>
                      </a:endParaRPr>
                    </a:p>
                  </a:txBody>
                  <a:tcPr vert="vert27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Verdana" panose="020B0604030504040204" pitchFamily="34" charset="0"/>
                        <a:ea typeface="Verdana" panose="020B0604030504040204" pitchFamily="34" charset="0"/>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a:t>
                      </a:r>
                      <a:endParaRPr lang="en-US" sz="1600" b="1" kern="1200" dirty="0" smtClean="0">
                        <a:solidFill>
                          <a:schemeClr val="dk1"/>
                        </a:solidFill>
                        <a:latin typeface="Verdana" panose="020B0604030504040204" pitchFamily="34" charset="0"/>
                        <a:ea typeface="Verdana" panose="020B0604030504040204" pitchFamily="34" charset="0"/>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a:t>
                      </a:r>
                      <a:endParaRPr lang="en-US" sz="1600" b="1" kern="1200" dirty="0" smtClean="0">
                        <a:solidFill>
                          <a:schemeClr val="dk1"/>
                        </a:solidFill>
                        <a:latin typeface="Verdana" panose="020B0604030504040204" pitchFamily="34" charset="0"/>
                        <a:ea typeface="Verdana" panose="020B0604030504040204" pitchFamily="34" charset="0"/>
                        <a:cs typeface="+mn-cs"/>
                      </a:endParaRPr>
                    </a:p>
                  </a:txBody>
                  <a:tcPr anchor="ctr"/>
                </a:tc>
                <a:extLst>
                  <a:ext uri="{0D108BD9-81ED-4DB2-BD59-A6C34878D82A}">
                    <a16:rowId xmlns:a16="http://schemas.microsoft.com/office/drawing/2014/main" val="10001"/>
                  </a:ext>
                </a:extLst>
              </a:tr>
              <a:tr h="923626">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kern="1200" dirty="0">
                        <a:solidFill>
                          <a:srgbClr val="FF0000"/>
                        </a:solidFill>
                        <a:latin typeface="Century Gothic" panose="020B0502020202020204" pitchFamily="34" charset="0"/>
                        <a:ea typeface="+mn-ea"/>
                        <a:cs typeface="+mn-cs"/>
                      </a:endParaRPr>
                    </a:p>
                  </a:txBody>
                  <a:tcPr vert="vert27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Συμμετοχή σε ομαδική</a:t>
                      </a:r>
                      <a:r>
                        <a:rPr lang="el-GR" sz="1600" kern="1200" baseline="0" dirty="0" smtClean="0">
                          <a:latin typeface="Verdana" panose="020B0604030504040204" pitchFamily="34" charset="0"/>
                          <a:ea typeface="Verdana" panose="020B0604030504040204" pitchFamily="34" charset="0"/>
                        </a:rPr>
                        <a:t> κινητικότητα εκπαιδευομένων</a:t>
                      </a:r>
                      <a:endParaRPr lang="en-US" sz="1600" kern="1200" dirty="0">
                        <a:solidFill>
                          <a:schemeClr val="dk1"/>
                        </a:solidFill>
                        <a:latin typeface="Verdana" panose="020B0604030504040204" pitchFamily="34" charset="0"/>
                        <a:ea typeface="Verdana" panose="020B0604030504040204" pitchFamily="34" charset="0"/>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2</a:t>
                      </a:r>
                      <a:r>
                        <a:rPr lang="el-GR" sz="1600" kern="1200" baseline="0" dirty="0" smtClean="0">
                          <a:latin typeface="Verdana" panose="020B0604030504040204" pitchFamily="34" charset="0"/>
                          <a:ea typeface="Verdana" panose="020B0604030504040204" pitchFamily="34" charset="0"/>
                        </a:rPr>
                        <a:t> – 30 ημέρες</a:t>
                      </a:r>
                      <a:r>
                        <a:rPr lang="en-US" sz="1600" kern="1200" baseline="0" dirty="0" smtClean="0">
                          <a:latin typeface="Verdana" panose="020B0604030504040204" pitchFamily="34" charset="0"/>
                          <a:ea typeface="Verdana" panose="020B0604030504040204" pitchFamily="34" charset="0"/>
                        </a:rPr>
                        <a:t>*</a:t>
                      </a:r>
                      <a:endParaRPr lang="en-US" sz="1600" b="1" kern="1200" dirty="0">
                        <a:solidFill>
                          <a:schemeClr val="dk1"/>
                        </a:solidFill>
                        <a:latin typeface="Verdana" panose="020B0604030504040204" pitchFamily="34" charset="0"/>
                        <a:ea typeface="Verdana" panose="020B0604030504040204" pitchFamily="34" charset="0"/>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2 – 30 ημέρες*</a:t>
                      </a:r>
                      <a:endParaRPr lang="en-US" sz="1600" b="1" kern="1200" dirty="0">
                        <a:solidFill>
                          <a:schemeClr val="dk1"/>
                        </a:solidFill>
                        <a:latin typeface="Verdana" panose="020B0604030504040204" pitchFamily="34" charset="0"/>
                        <a:ea typeface="Verdana" panose="020B0604030504040204" pitchFamily="34" charset="0"/>
                        <a:cs typeface="+mn-cs"/>
                      </a:endParaRPr>
                    </a:p>
                  </a:txBody>
                  <a:tcPr anchor="ctr"/>
                </a:tc>
                <a:extLst>
                  <a:ext uri="{0D108BD9-81ED-4DB2-BD59-A6C34878D82A}">
                    <a16:rowId xmlns:a16="http://schemas.microsoft.com/office/drawing/2014/main" val="10002"/>
                  </a:ext>
                </a:extLst>
              </a:tr>
              <a:tr h="64995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Century Gothic" panose="020B0502020202020204" pitchFamily="34"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Συμμετοχή</a:t>
                      </a:r>
                      <a:r>
                        <a:rPr lang="el-GR" sz="1600" kern="1200" baseline="0" dirty="0" smtClean="0">
                          <a:latin typeface="Verdana" panose="020B0604030504040204" pitchFamily="34" charset="0"/>
                          <a:ea typeface="Verdana" panose="020B0604030504040204" pitchFamily="34" charset="0"/>
                        </a:rPr>
                        <a:t> σε σύντομης διάρκειας κινητικότητες</a:t>
                      </a:r>
                      <a:endParaRPr lang="en-US" sz="1600" kern="1200" dirty="0">
                        <a:solidFill>
                          <a:schemeClr val="dk1"/>
                        </a:solidFill>
                        <a:latin typeface="Verdana" panose="020B0604030504040204" pitchFamily="34" charset="0"/>
                        <a:ea typeface="Verdana" panose="020B0604030504040204" pitchFamily="34" charset="0"/>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10 – 29 ημέρες*</a:t>
                      </a:r>
                      <a:endParaRPr lang="en-US" sz="1600" b="1" kern="1200" dirty="0">
                        <a:solidFill>
                          <a:schemeClr val="dk1"/>
                        </a:solidFill>
                        <a:latin typeface="Verdana" panose="020B0604030504040204" pitchFamily="34" charset="0"/>
                        <a:ea typeface="Verdana" panose="020B0604030504040204" pitchFamily="34" charset="0"/>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2 – 30 ημέρες*</a:t>
                      </a:r>
                      <a:endParaRPr lang="en-US" sz="1600" kern="1200" dirty="0" smtClean="0">
                        <a:latin typeface="Verdana" panose="020B0604030504040204" pitchFamily="34" charset="0"/>
                        <a:ea typeface="Verdana" panose="020B0604030504040204" pitchFamily="34" charset="0"/>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kern="1200" dirty="0">
                        <a:solidFill>
                          <a:schemeClr val="dk1"/>
                        </a:solidFill>
                        <a:latin typeface="Verdana" panose="020B0604030504040204" pitchFamily="34" charset="0"/>
                        <a:ea typeface="Verdana" panose="020B0604030504040204" pitchFamily="34" charset="0"/>
                        <a:cs typeface="+mn-cs"/>
                      </a:endParaRPr>
                    </a:p>
                  </a:txBody>
                  <a:tcPr/>
                </a:tc>
                <a:extLst>
                  <a:ext uri="{0D108BD9-81ED-4DB2-BD59-A6C34878D82A}">
                    <a16:rowId xmlns:a16="http://schemas.microsoft.com/office/drawing/2014/main" val="10003"/>
                  </a:ext>
                </a:extLst>
              </a:tr>
              <a:tr h="649959">
                <a:tc v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Century Gothic" panose="020B0502020202020204" pitchFamily="34" charset="0"/>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Συμμετοχή</a:t>
                      </a:r>
                      <a:r>
                        <a:rPr lang="el-GR" sz="1600" kern="1200" baseline="0" dirty="0" smtClean="0">
                          <a:latin typeface="Verdana" panose="020B0604030504040204" pitchFamily="34" charset="0"/>
                          <a:ea typeface="Verdana" panose="020B0604030504040204" pitchFamily="34" charset="0"/>
                        </a:rPr>
                        <a:t> σε μεγάλης διάρκειας κινητικότητες</a:t>
                      </a:r>
                      <a:endParaRPr lang="en-US" sz="1600" kern="1200" dirty="0">
                        <a:solidFill>
                          <a:schemeClr val="dk1"/>
                        </a:solidFill>
                        <a:latin typeface="Verdana" panose="020B0604030504040204" pitchFamily="34" charset="0"/>
                        <a:ea typeface="Verdana" panose="020B0604030504040204" pitchFamily="34" charset="0"/>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baseline="0" dirty="0" smtClean="0">
                          <a:latin typeface="Verdana" panose="020B0604030504040204" pitchFamily="34" charset="0"/>
                          <a:ea typeface="Verdana" panose="020B0604030504040204" pitchFamily="34" charset="0"/>
                        </a:rPr>
                        <a:t>30 – 3</a:t>
                      </a:r>
                      <a:r>
                        <a:rPr lang="en-US" sz="1600" kern="1200" baseline="0" dirty="0" smtClean="0">
                          <a:latin typeface="Verdana" panose="020B0604030504040204" pitchFamily="34" charset="0"/>
                          <a:ea typeface="Verdana" panose="020B0604030504040204" pitchFamily="34" charset="0"/>
                        </a:rPr>
                        <a:t>6</a:t>
                      </a:r>
                      <a:r>
                        <a:rPr lang="el-GR" sz="1600" kern="1200" baseline="0" dirty="0" smtClean="0">
                          <a:latin typeface="Verdana" panose="020B0604030504040204" pitchFamily="34" charset="0"/>
                          <a:ea typeface="Verdana" panose="020B0604030504040204" pitchFamily="34" charset="0"/>
                        </a:rPr>
                        <a:t>5 ημέρες</a:t>
                      </a:r>
                      <a:r>
                        <a:rPr lang="en-US" sz="1600" kern="1200" baseline="0" dirty="0" smtClean="0">
                          <a:latin typeface="Verdana" panose="020B0604030504040204" pitchFamily="34" charset="0"/>
                          <a:ea typeface="Verdana" panose="020B0604030504040204" pitchFamily="34" charset="0"/>
                        </a:rPr>
                        <a:t>*</a:t>
                      </a:r>
                      <a:endParaRPr lang="en-US" sz="1600" b="1" kern="1200" dirty="0" smtClean="0">
                        <a:solidFill>
                          <a:schemeClr val="dk1"/>
                        </a:solidFill>
                        <a:latin typeface="Verdana" panose="020B0604030504040204" pitchFamily="34" charset="0"/>
                        <a:ea typeface="Verdana" panose="020B0604030504040204" pitchFamily="34" charset="0"/>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a:t>
                      </a:r>
                      <a:endParaRPr lang="en-US" sz="1600" b="1" kern="1200" dirty="0" smtClean="0">
                        <a:solidFill>
                          <a:schemeClr val="dk1"/>
                        </a:solidFill>
                        <a:latin typeface="Verdana" panose="020B0604030504040204" pitchFamily="34" charset="0"/>
                        <a:ea typeface="Verdana" panose="020B0604030504040204" pitchFamily="34" charset="0"/>
                        <a:cs typeface="+mn-cs"/>
                      </a:endParaRPr>
                    </a:p>
                  </a:txBody>
                  <a:tcPr anchor="ctr"/>
                </a:tc>
                <a:extLst>
                  <a:ext uri="{0D108BD9-81ED-4DB2-BD59-A6C34878D82A}">
                    <a16:rowId xmlns:a16="http://schemas.microsoft.com/office/drawing/2014/main" val="10004"/>
                  </a:ext>
                </a:extLst>
              </a:tr>
            </a:tbl>
          </a:graphicData>
        </a:graphic>
      </p:graphicFrame>
      <p:sp>
        <p:nvSpPr>
          <p:cNvPr id="9" name="TextBox 8"/>
          <p:cNvSpPr txBox="1"/>
          <p:nvPr/>
        </p:nvSpPr>
        <p:spPr>
          <a:xfrm>
            <a:off x="2339546" y="4813299"/>
            <a:ext cx="7733601" cy="830997"/>
          </a:xfrm>
          <a:prstGeom prst="rect">
            <a:avLst/>
          </a:prstGeom>
          <a:solidFill>
            <a:schemeClr val="accent6">
              <a:lumMod val="40000"/>
              <a:lumOff val="60000"/>
            </a:schemeClr>
          </a:solidFill>
        </p:spPr>
        <p:txBody>
          <a:bodyPr wrap="square" rtlCol="0">
            <a:spAutoFit/>
          </a:bodyPr>
          <a:lstStyle/>
          <a:p>
            <a:pPr algn="ctr"/>
            <a:r>
              <a:rPr lang="el-GR" sz="1600" dirty="0" smtClean="0">
                <a:solidFill>
                  <a:schemeClr val="dk1"/>
                </a:solidFill>
                <a:latin typeface="Verdana" panose="020B0604030504040204" pitchFamily="34" charset="0"/>
                <a:ea typeface="Verdana" panose="020B0604030504040204" pitchFamily="34" charset="0"/>
              </a:rPr>
              <a:t>*Διάρκεια </a:t>
            </a:r>
            <a:r>
              <a:rPr lang="el-GR" sz="1600" dirty="0">
                <a:solidFill>
                  <a:schemeClr val="dk1"/>
                </a:solidFill>
                <a:latin typeface="Verdana" panose="020B0604030504040204" pitchFamily="34" charset="0"/>
                <a:ea typeface="Verdana" panose="020B0604030504040204" pitchFamily="34" charset="0"/>
              </a:rPr>
              <a:t>φυσικής κινητικότητας. Οι δραστηριότητες μπορούν σε όλες τις περιπτώσεις να </a:t>
            </a:r>
            <a:r>
              <a:rPr lang="el-GR" sz="1600" dirty="0" smtClean="0">
                <a:solidFill>
                  <a:schemeClr val="dk1"/>
                </a:solidFill>
                <a:latin typeface="Verdana" panose="020B0604030504040204" pitchFamily="34" charset="0"/>
                <a:ea typeface="Verdana" panose="020B0604030504040204" pitchFamily="34" charset="0"/>
              </a:rPr>
              <a:t>συνδυαστούν </a:t>
            </a:r>
            <a:r>
              <a:rPr lang="el-GR" sz="1600" dirty="0">
                <a:solidFill>
                  <a:schemeClr val="dk1"/>
                </a:solidFill>
                <a:latin typeface="Verdana" panose="020B0604030504040204" pitchFamily="34" charset="0"/>
                <a:ea typeface="Verdana" panose="020B0604030504040204" pitchFamily="34" charset="0"/>
              </a:rPr>
              <a:t>με επιπλέον διαδικτυακές δραστηριότητες (</a:t>
            </a:r>
            <a:r>
              <a:rPr lang="en-US" sz="1600" dirty="0">
                <a:solidFill>
                  <a:schemeClr val="dk1"/>
                </a:solidFill>
                <a:latin typeface="Verdana" panose="020B0604030504040204" pitchFamily="34" charset="0"/>
                <a:ea typeface="Verdana" panose="020B0604030504040204" pitchFamily="34" charset="0"/>
              </a:rPr>
              <a:t>“blended activities</a:t>
            </a:r>
            <a:r>
              <a:rPr lang="en-US" sz="1600" dirty="0" smtClean="0">
                <a:solidFill>
                  <a:schemeClr val="dk1"/>
                </a:solidFill>
                <a:latin typeface="Verdana" panose="020B0604030504040204" pitchFamily="34" charset="0"/>
                <a:ea typeface="Verdana" panose="020B0604030504040204" pitchFamily="34" charset="0"/>
              </a:rPr>
              <a:t>”)</a:t>
            </a:r>
            <a:endParaRPr lang="el-GR" sz="1600" dirty="0" smtClean="0">
              <a:solidFill>
                <a:schemeClr val="dk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404490829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2" y="60190"/>
            <a:ext cx="12095923"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Άλλες Επιλέξιμες Δραστηριότητες</a:t>
            </a:r>
            <a:endParaRPr lang="en-GB" sz="2800" dirty="0">
              <a:solidFill>
                <a:schemeClr val="bg1"/>
              </a:solidFill>
              <a:latin typeface="Verdana" panose="020B0604030504040204" pitchFamily="34" charset="0"/>
              <a:ea typeface="Verdana" panose="020B0604030504040204" pitchFamily="34" charset="0"/>
            </a:endParaRPr>
          </a:p>
        </p:txBody>
      </p:sp>
      <p:sp>
        <p:nvSpPr>
          <p:cNvPr id="3" name="Rectangle 2"/>
          <p:cNvSpPr/>
          <p:nvPr/>
        </p:nvSpPr>
        <p:spPr>
          <a:xfrm>
            <a:off x="572868" y="967843"/>
            <a:ext cx="10593363" cy="632481"/>
          </a:xfrm>
          <a:prstGeom prst="rect">
            <a:avLst/>
          </a:prstGeom>
        </p:spPr>
        <p:txBody>
          <a:bodyPr wrap="square">
            <a:spAutoFit/>
          </a:bodyPr>
          <a:lstStyle/>
          <a:p>
            <a:pPr marL="0" lvl="1" defTabSz="1061355">
              <a:lnSpc>
                <a:spcPct val="90000"/>
              </a:lnSpc>
              <a:spcBef>
                <a:spcPct val="0"/>
              </a:spcBef>
              <a:spcAft>
                <a:spcPct val="15000"/>
              </a:spcAft>
            </a:pPr>
            <a:endParaRPr lang="en-GB" dirty="0">
              <a:solidFill>
                <a:srgbClr val="1F497D">
                  <a:lumMod val="75000"/>
                </a:srgbClr>
              </a:solidFill>
              <a:cs typeface="Calibri" pitchFamily="34" charset="0"/>
            </a:endParaRPr>
          </a:p>
          <a:p>
            <a:pPr marL="0" lvl="1" defTabSz="1061355">
              <a:lnSpc>
                <a:spcPct val="90000"/>
              </a:lnSpc>
              <a:spcBef>
                <a:spcPct val="0"/>
              </a:spcBef>
              <a:spcAft>
                <a:spcPct val="15000"/>
              </a:spcAft>
            </a:pPr>
            <a:endParaRPr lang="en-US" dirty="0">
              <a:solidFill>
                <a:srgbClr val="1F497D">
                  <a:lumMod val="75000"/>
                </a:srgbClr>
              </a:solidFill>
              <a:cs typeface="Calibri" pitchFamily="34" charset="0"/>
            </a:endParaRPr>
          </a:p>
        </p:txBody>
      </p:sp>
      <p:graphicFrame>
        <p:nvGraphicFramePr>
          <p:cNvPr id="10" name="Content Placeholder 4"/>
          <p:cNvGraphicFramePr>
            <a:graphicFrameLocks/>
          </p:cNvGraphicFramePr>
          <p:nvPr>
            <p:extLst>
              <p:ext uri="{D42A27DB-BD31-4B8C-83A1-F6EECF244321}">
                <p14:modId xmlns:p14="http://schemas.microsoft.com/office/powerpoint/2010/main" val="1063622376"/>
              </p:ext>
            </p:extLst>
          </p:nvPr>
        </p:nvGraphicFramePr>
        <p:xfrm>
          <a:off x="2018047" y="1119876"/>
          <a:ext cx="8424938" cy="1714872"/>
        </p:xfrm>
        <a:graphic>
          <a:graphicData uri="http://schemas.openxmlformats.org/drawingml/2006/table">
            <a:tbl>
              <a:tblPr firstRow="1" bandRow="1">
                <a:tableStyleId>{93296810-A885-4BE3-A3E7-6D5BEEA58F35}</a:tableStyleId>
              </a:tblPr>
              <a:tblGrid>
                <a:gridCol w="1642149">
                  <a:extLst>
                    <a:ext uri="{9D8B030D-6E8A-4147-A177-3AD203B41FA5}">
                      <a16:colId xmlns:a16="http://schemas.microsoft.com/office/drawing/2014/main" val="20000"/>
                    </a:ext>
                  </a:extLst>
                </a:gridCol>
                <a:gridCol w="3926877">
                  <a:extLst>
                    <a:ext uri="{9D8B030D-6E8A-4147-A177-3AD203B41FA5}">
                      <a16:colId xmlns:a16="http://schemas.microsoft.com/office/drawing/2014/main" val="20001"/>
                    </a:ext>
                  </a:extLst>
                </a:gridCol>
                <a:gridCol w="2855912">
                  <a:extLst>
                    <a:ext uri="{9D8B030D-6E8A-4147-A177-3AD203B41FA5}">
                      <a16:colId xmlns:a16="http://schemas.microsoft.com/office/drawing/2014/main" val="20002"/>
                    </a:ext>
                  </a:extLst>
                </a:gridCol>
              </a:tblGrid>
              <a:tr h="648072">
                <a:tc>
                  <a:txBody>
                    <a:bodyPr/>
                    <a:lstStyle/>
                    <a:p>
                      <a:endParaRPr lang="en-US" dirty="0">
                        <a:latin typeface="Verdana" panose="020B0604030504040204" pitchFamily="34" charset="0"/>
                        <a:ea typeface="Verdana" panose="020B060403050404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kern="1200" dirty="0" smtClean="0">
                          <a:latin typeface="Verdana" panose="020B0604030504040204" pitchFamily="34" charset="0"/>
                          <a:ea typeface="Verdana" panose="020B0604030504040204" pitchFamily="34" charset="0"/>
                        </a:rPr>
                        <a:t>Δραστηριότητα</a:t>
                      </a:r>
                      <a:endParaRPr lang="en-US" sz="1800" kern="1200" dirty="0" smtClean="0">
                        <a:latin typeface="Verdana" panose="020B0604030504040204" pitchFamily="34" charset="0"/>
                        <a:ea typeface="Verdana" panose="020B0604030504040204" pitchFamily="34" charset="0"/>
                      </a:endParaRPr>
                    </a:p>
                    <a:p>
                      <a:pPr algn="ctr"/>
                      <a:endParaRPr lang="en-US" dirty="0">
                        <a:latin typeface="Verdana" panose="020B0604030504040204" pitchFamily="34" charset="0"/>
                        <a:ea typeface="Verdana" panose="020B0604030504040204" pitchFamily="34" charset="0"/>
                      </a:endParaRPr>
                    </a:p>
                  </a:txBody>
                  <a:tcPr anchor="ctr"/>
                </a:tc>
                <a:tc>
                  <a:txBody>
                    <a:bodyPr/>
                    <a:lstStyle/>
                    <a:p>
                      <a:pPr marL="0" algn="ctr" defTabSz="914400" rtl="0" eaLnBrk="1" latinLnBrk="0" hangingPunct="1"/>
                      <a:r>
                        <a:rPr lang="el-GR" sz="1800" kern="1200" dirty="0" smtClean="0">
                          <a:solidFill>
                            <a:schemeClr val="bg1"/>
                          </a:solidFill>
                          <a:latin typeface="Verdana" panose="020B0604030504040204" pitchFamily="34" charset="0"/>
                          <a:ea typeface="Verdana" panose="020B0604030504040204" pitchFamily="34" charset="0"/>
                          <a:cs typeface="+mn-cs"/>
                        </a:rPr>
                        <a:t>ΣΕ</a:t>
                      </a:r>
                      <a:r>
                        <a:rPr lang="en-GB" sz="1800" kern="1200" dirty="0" smtClean="0">
                          <a:solidFill>
                            <a:schemeClr val="bg1"/>
                          </a:solidFill>
                          <a:latin typeface="Verdana" panose="020B0604030504040204" pitchFamily="34" charset="0"/>
                          <a:ea typeface="Verdana" panose="020B0604030504040204" pitchFamily="34" charset="0"/>
                          <a:cs typeface="+mn-cs"/>
                        </a:rPr>
                        <a:t>,</a:t>
                      </a:r>
                      <a:r>
                        <a:rPr lang="el-GR" sz="1800" kern="1200" baseline="0" dirty="0" smtClean="0">
                          <a:solidFill>
                            <a:schemeClr val="bg1"/>
                          </a:solidFill>
                          <a:latin typeface="Verdana" panose="020B0604030504040204" pitchFamily="34" charset="0"/>
                          <a:ea typeface="Verdana" panose="020B0604030504040204" pitchFamily="34" charset="0"/>
                          <a:cs typeface="+mn-cs"/>
                        </a:rPr>
                        <a:t> ΕΕ</a:t>
                      </a:r>
                      <a:endParaRPr lang="en-US" sz="1800" kern="1200" dirty="0">
                        <a:solidFill>
                          <a:schemeClr val="bg1"/>
                        </a:solidFill>
                        <a:latin typeface="Verdana" panose="020B0604030504040204" pitchFamily="34" charset="0"/>
                        <a:ea typeface="Verdana" panose="020B0604030504040204" pitchFamily="34" charset="0"/>
                        <a:cs typeface="+mn-cs"/>
                      </a:endParaRPr>
                    </a:p>
                  </a:txBody>
                  <a:tcPr/>
                </a:tc>
                <a:extLst>
                  <a:ext uri="{0D108BD9-81ED-4DB2-BD59-A6C34878D82A}">
                    <a16:rowId xmlns:a16="http://schemas.microsoft.com/office/drawing/2014/main" val="10000"/>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Εξερχόμενη Κινητικότητα</a:t>
                      </a:r>
                      <a:endParaRPr lang="en-US" sz="1600" kern="1200" dirty="0">
                        <a:solidFill>
                          <a:srgbClr val="FF0000"/>
                        </a:solidFill>
                        <a:latin typeface="Verdana" panose="020B0604030504040204" pitchFamily="34" charset="0"/>
                        <a:ea typeface="Verdana" panose="020B0604030504040204" pitchFamily="34" charset="0"/>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Προπαρασκευαστικές</a:t>
                      </a:r>
                      <a:r>
                        <a:rPr lang="el-GR" sz="1600" kern="1200" baseline="0" dirty="0" smtClean="0">
                          <a:latin typeface="Verdana" panose="020B0604030504040204" pitchFamily="34" charset="0"/>
                          <a:ea typeface="Verdana" panose="020B0604030504040204" pitchFamily="34" charset="0"/>
                        </a:rPr>
                        <a:t> Επισκέψεις</a:t>
                      </a:r>
                      <a:endParaRPr lang="en-US" sz="1600" kern="1200" dirty="0" smtClean="0">
                        <a:solidFill>
                          <a:schemeClr val="dk1"/>
                        </a:solidFill>
                        <a:latin typeface="Verdana" panose="020B0604030504040204" pitchFamily="34" charset="0"/>
                        <a:ea typeface="Verdana" panose="020B0604030504040204" pitchFamily="34" charset="0"/>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Δεν υπάρχει περιορισμός</a:t>
                      </a:r>
                    </a:p>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(1 – 2 μέρες περίπου)</a:t>
                      </a:r>
                    </a:p>
                    <a:p>
                      <a:pPr marL="0" marR="0" indent="0" algn="ctr" defTabSz="914400" rtl="0" eaLnBrk="1" fontAlgn="auto" latinLnBrk="0" hangingPunct="1">
                        <a:lnSpc>
                          <a:spcPct val="100000"/>
                        </a:lnSpc>
                        <a:spcBef>
                          <a:spcPts val="0"/>
                        </a:spcBef>
                        <a:spcAft>
                          <a:spcPts val="0"/>
                        </a:spcAft>
                        <a:buClrTx/>
                        <a:buSzTx/>
                        <a:buFontTx/>
                        <a:buNone/>
                        <a:tabLst/>
                        <a:defRPr/>
                      </a:pPr>
                      <a:endParaRPr lang="el-GR" sz="1600" b="1" kern="1200" dirty="0" smtClean="0">
                        <a:solidFill>
                          <a:schemeClr val="dk1"/>
                        </a:solidFill>
                        <a:latin typeface="Verdana" panose="020B0604030504040204" pitchFamily="34" charset="0"/>
                        <a:ea typeface="Verdana" panose="020B0604030504040204" pitchFamily="34" charset="0"/>
                        <a:cs typeface="+mn-cs"/>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sz="1600" b="1" kern="1200" dirty="0" smtClean="0">
                          <a:solidFill>
                            <a:schemeClr val="dk1"/>
                          </a:solidFill>
                          <a:latin typeface="Verdana" panose="020B0604030504040204" pitchFamily="34" charset="0"/>
                          <a:ea typeface="Verdana" panose="020B0604030504040204" pitchFamily="34" charset="0"/>
                          <a:cs typeface="+mn-cs"/>
                        </a:rPr>
                        <a:t>Max</a:t>
                      </a:r>
                      <a:r>
                        <a:rPr lang="en-US" sz="1600" b="1" kern="1200" baseline="0" dirty="0" smtClean="0">
                          <a:solidFill>
                            <a:schemeClr val="dk1"/>
                          </a:solidFill>
                          <a:latin typeface="Verdana" panose="020B0604030504040204" pitchFamily="34" charset="0"/>
                          <a:ea typeface="Verdana" panose="020B0604030504040204" pitchFamily="34" charset="0"/>
                          <a:cs typeface="+mn-cs"/>
                        </a:rPr>
                        <a:t> 3 </a:t>
                      </a:r>
                      <a:r>
                        <a:rPr lang="el-GR" sz="1600" b="1" kern="1200" baseline="0" dirty="0" smtClean="0">
                          <a:solidFill>
                            <a:schemeClr val="dk1"/>
                          </a:solidFill>
                          <a:latin typeface="Verdana" panose="020B0604030504040204" pitchFamily="34" charset="0"/>
                          <a:ea typeface="Verdana" panose="020B0604030504040204" pitchFamily="34" charset="0"/>
                          <a:cs typeface="+mn-cs"/>
                        </a:rPr>
                        <a:t>άτομα</a:t>
                      </a:r>
                      <a:endParaRPr lang="en-US" sz="1600" b="1" kern="1200" dirty="0" smtClean="0">
                        <a:solidFill>
                          <a:schemeClr val="dk1"/>
                        </a:solidFill>
                        <a:latin typeface="Verdana" panose="020B0604030504040204" pitchFamily="34" charset="0"/>
                        <a:ea typeface="Verdana" panose="020B0604030504040204" pitchFamily="34" charset="0"/>
                        <a:cs typeface="+mn-cs"/>
                      </a:endParaRPr>
                    </a:p>
                  </a:txBody>
                  <a:tcPr anchor="ctr"/>
                </a:tc>
                <a:extLst>
                  <a:ext uri="{0D108BD9-81ED-4DB2-BD59-A6C34878D82A}">
                    <a16:rowId xmlns:a16="http://schemas.microsoft.com/office/drawing/2014/main" val="10001"/>
                  </a:ext>
                </a:extLst>
              </a:tr>
            </a:tbl>
          </a:graphicData>
        </a:graphic>
      </p:graphicFrame>
      <p:graphicFrame>
        <p:nvGraphicFramePr>
          <p:cNvPr id="11" name="Content Placeholder 4"/>
          <p:cNvGraphicFramePr>
            <a:graphicFrameLocks/>
          </p:cNvGraphicFramePr>
          <p:nvPr>
            <p:extLst>
              <p:ext uri="{D42A27DB-BD31-4B8C-83A1-F6EECF244321}">
                <p14:modId xmlns:p14="http://schemas.microsoft.com/office/powerpoint/2010/main" val="1154286023"/>
              </p:ext>
            </p:extLst>
          </p:nvPr>
        </p:nvGraphicFramePr>
        <p:xfrm>
          <a:off x="2018050" y="3050219"/>
          <a:ext cx="8424935" cy="2050152"/>
        </p:xfrm>
        <a:graphic>
          <a:graphicData uri="http://schemas.openxmlformats.org/drawingml/2006/table">
            <a:tbl>
              <a:tblPr firstRow="1" bandRow="1">
                <a:tableStyleId>{7DF18680-E054-41AD-8BC1-D1AEF772440D}</a:tableStyleId>
              </a:tblPr>
              <a:tblGrid>
                <a:gridCol w="1642148">
                  <a:extLst>
                    <a:ext uri="{9D8B030D-6E8A-4147-A177-3AD203B41FA5}">
                      <a16:colId xmlns:a16="http://schemas.microsoft.com/office/drawing/2014/main" val="20000"/>
                    </a:ext>
                  </a:extLst>
                </a:gridCol>
                <a:gridCol w="3926876">
                  <a:extLst>
                    <a:ext uri="{9D8B030D-6E8A-4147-A177-3AD203B41FA5}">
                      <a16:colId xmlns:a16="http://schemas.microsoft.com/office/drawing/2014/main" val="20001"/>
                    </a:ext>
                  </a:extLst>
                </a:gridCol>
                <a:gridCol w="2855911">
                  <a:extLst>
                    <a:ext uri="{9D8B030D-6E8A-4147-A177-3AD203B41FA5}">
                      <a16:colId xmlns:a16="http://schemas.microsoft.com/office/drawing/2014/main" val="20002"/>
                    </a:ext>
                  </a:extLst>
                </a:gridCol>
              </a:tblGrid>
              <a:tr h="648072">
                <a:tc>
                  <a:txBody>
                    <a:bodyPr/>
                    <a:lstStyle/>
                    <a:p>
                      <a:endParaRPr lang="en-US" dirty="0">
                        <a:latin typeface="Verdana" panose="020B0604030504040204" pitchFamily="34" charset="0"/>
                        <a:ea typeface="Verdana" panose="020B0604030504040204" pitchFamily="34" charset="0"/>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800" kern="1200" dirty="0" smtClean="0">
                          <a:latin typeface="Verdana" panose="020B0604030504040204" pitchFamily="34" charset="0"/>
                          <a:ea typeface="Verdana" panose="020B0604030504040204" pitchFamily="34" charset="0"/>
                        </a:rPr>
                        <a:t>Δραστηριότητα</a:t>
                      </a:r>
                      <a:endParaRPr lang="en-US" sz="1800" kern="1200" dirty="0" smtClean="0">
                        <a:latin typeface="Verdana" panose="020B0604030504040204" pitchFamily="34" charset="0"/>
                        <a:ea typeface="Verdana" panose="020B0604030504040204" pitchFamily="34" charset="0"/>
                      </a:endParaRPr>
                    </a:p>
                    <a:p>
                      <a:endParaRPr lang="en-US" dirty="0">
                        <a:latin typeface="Verdana" panose="020B0604030504040204" pitchFamily="34" charset="0"/>
                        <a:ea typeface="Verdana" panose="020B0604030504040204" pitchFamily="34" charset="0"/>
                      </a:endParaRPr>
                    </a:p>
                  </a:txBody>
                  <a:tcPr anchor="ctr"/>
                </a:tc>
                <a:tc>
                  <a:txBody>
                    <a:bodyPr/>
                    <a:lstStyle/>
                    <a:p>
                      <a:pPr marL="0" algn="ctr" defTabSz="914400" rtl="0" eaLnBrk="1" latinLnBrk="0" hangingPunct="1"/>
                      <a:r>
                        <a:rPr lang="el-GR" sz="1800" kern="1200" dirty="0" smtClean="0">
                          <a:solidFill>
                            <a:schemeClr val="bg1"/>
                          </a:solidFill>
                          <a:latin typeface="Verdana" panose="020B0604030504040204" pitchFamily="34" charset="0"/>
                          <a:ea typeface="Verdana" panose="020B0604030504040204" pitchFamily="34" charset="0"/>
                          <a:cs typeface="+mn-cs"/>
                        </a:rPr>
                        <a:t>ΣΕ</a:t>
                      </a:r>
                      <a:r>
                        <a:rPr lang="el-GR" sz="1800" kern="1200" baseline="0" dirty="0" smtClean="0">
                          <a:solidFill>
                            <a:schemeClr val="bg1"/>
                          </a:solidFill>
                          <a:latin typeface="Verdana" panose="020B0604030504040204" pitchFamily="34" charset="0"/>
                          <a:ea typeface="Verdana" panose="020B0604030504040204" pitchFamily="34" charset="0"/>
                          <a:cs typeface="+mn-cs"/>
                        </a:rPr>
                        <a:t>, ΕΕ</a:t>
                      </a:r>
                      <a:endParaRPr lang="en-US" sz="1800" kern="1200" dirty="0">
                        <a:solidFill>
                          <a:schemeClr val="bg1"/>
                        </a:solidFill>
                        <a:latin typeface="Verdana" panose="020B0604030504040204" pitchFamily="34" charset="0"/>
                        <a:ea typeface="Verdana" panose="020B0604030504040204" pitchFamily="34" charset="0"/>
                        <a:cs typeface="+mn-cs"/>
                      </a:endParaRPr>
                    </a:p>
                  </a:txBody>
                  <a:tcPr/>
                </a:tc>
                <a:extLst>
                  <a:ext uri="{0D108BD9-81ED-4DB2-BD59-A6C34878D82A}">
                    <a16:rowId xmlns:a16="http://schemas.microsoft.com/office/drawing/2014/main" val="10000"/>
                  </a:ext>
                </a:extLst>
              </a:tr>
              <a:tr h="370840">
                <a:tc row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Εισερχόμενες Κινητικότητες</a:t>
                      </a:r>
                      <a:endParaRPr lang="en-US" sz="1600" kern="1200" dirty="0">
                        <a:solidFill>
                          <a:srgbClr val="FF0000"/>
                        </a:solidFill>
                        <a:latin typeface="Verdana" panose="020B0604030504040204" pitchFamily="34" charset="0"/>
                        <a:ea typeface="Verdana" panose="020B0604030504040204" pitchFamily="34" charset="0"/>
                        <a:cs typeface="+mn-cs"/>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Προσκεκλημένοι ειδικοί</a:t>
                      </a:r>
                      <a:r>
                        <a:rPr lang="el-GR" sz="1600" kern="1200" baseline="0" dirty="0" smtClean="0">
                          <a:latin typeface="Verdana" panose="020B0604030504040204" pitchFamily="34" charset="0"/>
                          <a:ea typeface="Verdana" panose="020B0604030504040204" pitchFamily="34" charset="0"/>
                        </a:rPr>
                        <a:t> στον τομέα τους </a:t>
                      </a:r>
                      <a:r>
                        <a:rPr lang="en-US" sz="1600" kern="1200" baseline="0" dirty="0" smtClean="0">
                          <a:latin typeface="Verdana" panose="020B0604030504040204" pitchFamily="34" charset="0"/>
                          <a:ea typeface="Verdana" panose="020B0604030504040204" pitchFamily="34" charset="0"/>
                        </a:rPr>
                        <a:t>(“invited experts”)</a:t>
                      </a:r>
                      <a:endParaRPr lang="en-US" sz="1600" kern="1200" dirty="0" smtClean="0">
                        <a:solidFill>
                          <a:schemeClr val="dk1"/>
                        </a:solidFill>
                        <a:latin typeface="Verdana" panose="020B0604030504040204" pitchFamily="34" charset="0"/>
                        <a:ea typeface="Verdana" panose="020B0604030504040204" pitchFamily="34" charset="0"/>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b="1" kern="1200" dirty="0" smtClean="0">
                          <a:solidFill>
                            <a:schemeClr val="dk1"/>
                          </a:solidFill>
                          <a:latin typeface="Verdana" panose="020B0604030504040204" pitchFamily="34" charset="0"/>
                          <a:ea typeface="Verdana" panose="020B0604030504040204" pitchFamily="34" charset="0"/>
                          <a:cs typeface="+mn-cs"/>
                        </a:rPr>
                        <a:t>2 – 60 ημέρες</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kern="1200" dirty="0" smtClean="0">
                        <a:solidFill>
                          <a:schemeClr val="dk1"/>
                        </a:solidFill>
                        <a:latin typeface="Verdana" panose="020B0604030504040204" pitchFamily="34" charset="0"/>
                        <a:ea typeface="Verdana" panose="020B0604030504040204" pitchFamily="34" charset="0"/>
                        <a:cs typeface="+mn-cs"/>
                      </a:endParaRPr>
                    </a:p>
                  </a:txBody>
                  <a:tcPr anchor="ctr"/>
                </a:tc>
                <a:extLst>
                  <a:ext uri="{0D108BD9-81ED-4DB2-BD59-A6C34878D82A}">
                    <a16:rowId xmlns:a16="http://schemas.microsoft.com/office/drawing/2014/main" val="10001"/>
                  </a:ext>
                </a:extLst>
              </a:tr>
              <a:tr h="370840">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kern="1200" dirty="0">
                        <a:solidFill>
                          <a:srgbClr val="FF0000"/>
                        </a:solidFill>
                        <a:latin typeface="Century Gothic" panose="020B0502020202020204" pitchFamily="34" charset="0"/>
                        <a:ea typeface="+mn-ea"/>
                        <a:cs typeface="+mn-cs"/>
                      </a:endParaRPr>
                    </a:p>
                  </a:txBody>
                  <a:tcPr vert="vert27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kern="1200" dirty="0" smtClean="0">
                          <a:latin typeface="Verdana" panose="020B0604030504040204" pitchFamily="34" charset="0"/>
                          <a:ea typeface="Verdana" panose="020B0604030504040204" pitchFamily="34" charset="0"/>
                        </a:rPr>
                        <a:t>Φιλοξενία φοιτητών/πρόσφατων αποφοίτων εκπαιδευτικών &amp; εκπαιδευτών*</a:t>
                      </a:r>
                      <a:endParaRPr lang="en-US" sz="1600" kern="1200" dirty="0">
                        <a:solidFill>
                          <a:schemeClr val="dk1"/>
                        </a:solidFill>
                        <a:latin typeface="Verdana" panose="020B0604030504040204" pitchFamily="34" charset="0"/>
                        <a:ea typeface="Verdana" panose="020B0604030504040204" pitchFamily="34" charset="0"/>
                        <a:cs typeface="+mn-cs"/>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sz="1600" b="1" kern="1200" dirty="0" smtClean="0">
                          <a:solidFill>
                            <a:schemeClr val="dk1"/>
                          </a:solidFill>
                          <a:latin typeface="Verdana" panose="020B0604030504040204" pitchFamily="34" charset="0"/>
                          <a:ea typeface="Verdana" panose="020B0604030504040204" pitchFamily="34" charset="0"/>
                          <a:cs typeface="+mn-cs"/>
                        </a:rPr>
                        <a:t>10 – 365 ημέρες</a:t>
                      </a:r>
                    </a:p>
                    <a:p>
                      <a:pPr marL="0" marR="0" indent="0" algn="ctr" defTabSz="914400" rtl="0" eaLnBrk="1" fontAlgn="auto" latinLnBrk="0" hangingPunct="1">
                        <a:lnSpc>
                          <a:spcPct val="100000"/>
                        </a:lnSpc>
                        <a:spcBef>
                          <a:spcPts val="0"/>
                        </a:spcBef>
                        <a:spcAft>
                          <a:spcPts val="0"/>
                        </a:spcAft>
                        <a:buClrTx/>
                        <a:buSzTx/>
                        <a:buFontTx/>
                        <a:buNone/>
                        <a:tabLst/>
                        <a:defRPr/>
                      </a:pPr>
                      <a:endParaRPr lang="en-US" sz="1600" b="1" kern="1200" dirty="0">
                        <a:solidFill>
                          <a:schemeClr val="dk1"/>
                        </a:solidFill>
                        <a:latin typeface="Verdana" panose="020B0604030504040204" pitchFamily="34" charset="0"/>
                        <a:ea typeface="Verdana" panose="020B0604030504040204" pitchFamily="34" charset="0"/>
                        <a:cs typeface="+mn-cs"/>
                      </a:endParaRPr>
                    </a:p>
                  </a:txBody>
                  <a:tcPr anchor="ctr"/>
                </a:tc>
                <a:extLst>
                  <a:ext uri="{0D108BD9-81ED-4DB2-BD59-A6C34878D82A}">
                    <a16:rowId xmlns:a16="http://schemas.microsoft.com/office/drawing/2014/main" val="10002"/>
                  </a:ext>
                </a:extLst>
              </a:tr>
            </a:tbl>
          </a:graphicData>
        </a:graphic>
      </p:graphicFrame>
      <p:sp>
        <p:nvSpPr>
          <p:cNvPr id="12" name="TextBox 11"/>
          <p:cNvSpPr txBox="1"/>
          <p:nvPr/>
        </p:nvSpPr>
        <p:spPr>
          <a:xfrm>
            <a:off x="2018047" y="5803522"/>
            <a:ext cx="8305303" cy="646331"/>
          </a:xfrm>
          <a:prstGeom prst="rect">
            <a:avLst/>
          </a:prstGeom>
          <a:noFill/>
        </p:spPr>
        <p:txBody>
          <a:bodyPr wrap="square" rtlCol="0">
            <a:spAutoFit/>
          </a:bodyPr>
          <a:lstStyle/>
          <a:p>
            <a:r>
              <a:rPr lang="el-GR" i="1" dirty="0" smtClean="0">
                <a:solidFill>
                  <a:schemeClr val="tx1">
                    <a:lumMod val="75000"/>
                    <a:lumOff val="25000"/>
                  </a:schemeClr>
                </a:solidFill>
                <a:latin typeface="Verdana" panose="020B0604030504040204" pitchFamily="34" charset="0"/>
                <a:ea typeface="Verdana" panose="020B0604030504040204" pitchFamily="34" charset="0"/>
              </a:rPr>
              <a:t>*Προβλέπονται οργανωτικά έξοδα για τον οργανισμό υποδοχής. Διαμονή και διατροφή καλύπτονται από τον οργανισμό αποστολής.</a:t>
            </a:r>
          </a:p>
        </p:txBody>
      </p:sp>
    </p:spTree>
    <p:extLst>
      <p:ext uri="{BB962C8B-B14F-4D97-AF65-F5344CB8AC3E}">
        <p14:creationId xmlns:p14="http://schemas.microsoft.com/office/powerpoint/2010/main" val="169722052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0" y="60190"/>
            <a:ext cx="8595101"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Κατηγορίες Κονδυλίων</a:t>
            </a:r>
            <a:endParaRPr lang="en-GB" sz="2800" dirty="0">
              <a:solidFill>
                <a:schemeClr val="bg1"/>
              </a:solidFill>
              <a:latin typeface="Verdana" panose="020B0604030504040204" pitchFamily="34" charset="0"/>
              <a:ea typeface="Verdana" panose="020B0604030504040204" pitchFamily="34" charset="0"/>
            </a:endParaRPr>
          </a:p>
        </p:txBody>
      </p:sp>
      <p:sp>
        <p:nvSpPr>
          <p:cNvPr id="3" name="Rectangle 2"/>
          <p:cNvSpPr/>
          <p:nvPr/>
        </p:nvSpPr>
        <p:spPr>
          <a:xfrm>
            <a:off x="572867" y="1358508"/>
            <a:ext cx="10593363" cy="1828193"/>
          </a:xfrm>
          <a:prstGeom prst="rect">
            <a:avLst/>
          </a:prstGeom>
        </p:spPr>
        <p:txBody>
          <a:bodyPr wrap="square">
            <a:spAutoFit/>
          </a:bodyPr>
          <a:lstStyle/>
          <a:p>
            <a:pPr marL="0" lvl="1" defTabSz="1061355">
              <a:lnSpc>
                <a:spcPct val="90000"/>
              </a:lnSpc>
              <a:spcBef>
                <a:spcPct val="0"/>
              </a:spcBef>
              <a:spcAft>
                <a:spcPct val="15000"/>
              </a:spcAft>
            </a:pPr>
            <a:endParaRPr lang="en-GB" sz="2000" dirty="0">
              <a:solidFill>
                <a:srgbClr val="002060"/>
              </a:solidFill>
              <a:cs typeface="Calibri" pitchFamily="34" charset="0"/>
            </a:endParaRP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r>
              <a:rPr lang="en-GB" b="1" dirty="0">
                <a:solidFill>
                  <a:schemeClr val="bg1"/>
                </a:solidFill>
              </a:rPr>
              <a:t>LOREM IPSUM</a:t>
            </a:r>
          </a:p>
          <a:p>
            <a:pPr lvl="1" indent="-457200" defTabSz="1061355">
              <a:lnSpc>
                <a:spcPct val="90000"/>
              </a:lnSpc>
              <a:spcBef>
                <a:spcPct val="0"/>
              </a:spcBef>
              <a:spcAft>
                <a:spcPct val="15000"/>
              </a:spcAft>
              <a:buFont typeface="+mj-lt"/>
              <a:buAutoNum type="arabicPeriod"/>
            </a:pPr>
            <a:endParaRPr lang="en-GB" dirty="0">
              <a:solidFill>
                <a:srgbClr val="1F497D">
                  <a:lumMod val="75000"/>
                </a:srgbClr>
              </a:solidFill>
              <a:cs typeface="Calibri" pitchFamily="34" charset="0"/>
            </a:endParaRPr>
          </a:p>
          <a:p>
            <a:pPr marL="0" lvl="1" defTabSz="1061355">
              <a:lnSpc>
                <a:spcPct val="90000"/>
              </a:lnSpc>
              <a:spcBef>
                <a:spcPct val="0"/>
              </a:spcBef>
              <a:spcAft>
                <a:spcPct val="15000"/>
              </a:spcAft>
            </a:pPr>
            <a:endParaRPr lang="en-US" dirty="0">
              <a:solidFill>
                <a:srgbClr val="1F497D">
                  <a:lumMod val="75000"/>
                </a:srgbClr>
              </a:solidFill>
              <a:cs typeface="Calibri" pitchFamily="34" charset="0"/>
            </a:endParaRPr>
          </a:p>
        </p:txBody>
      </p:sp>
      <p:sp>
        <p:nvSpPr>
          <p:cNvPr id="6" name="Rounded Rectangle 4"/>
          <p:cNvSpPr txBox="1"/>
          <p:nvPr/>
        </p:nvSpPr>
        <p:spPr>
          <a:xfrm>
            <a:off x="2125254" y="3186701"/>
            <a:ext cx="7941492" cy="48459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l-GR" sz="2200" b="1" kern="1200" dirty="0" smtClean="0">
                <a:latin typeface="+mn-lt"/>
              </a:rPr>
              <a:t>Βάσει μοναδιαίου κόστους</a:t>
            </a:r>
            <a:endParaRPr lang="en-US" sz="2200" b="1" kern="1200" dirty="0">
              <a:latin typeface="+mn-lt"/>
            </a:endParaRPr>
          </a:p>
        </p:txBody>
      </p:sp>
      <p:graphicFrame>
        <p:nvGraphicFramePr>
          <p:cNvPr id="7" name="Diagram 6"/>
          <p:cNvGraphicFramePr/>
          <p:nvPr>
            <p:extLst>
              <p:ext uri="{D42A27DB-BD31-4B8C-83A1-F6EECF244321}">
                <p14:modId xmlns:p14="http://schemas.microsoft.com/office/powerpoint/2010/main" val="3372502757"/>
              </p:ext>
            </p:extLst>
          </p:nvPr>
        </p:nvGraphicFramePr>
        <p:xfrm>
          <a:off x="1621077" y="995423"/>
          <a:ext cx="8496944" cy="52549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3839839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6F8AAC-2DAA-0346-B3D2-B832D159BF4C}"/>
              </a:ext>
            </a:extLst>
          </p:cNvPr>
          <p:cNvSpPr txBox="1"/>
          <p:nvPr/>
        </p:nvSpPr>
        <p:spPr>
          <a:xfrm flipH="1">
            <a:off x="-1" y="4618111"/>
            <a:ext cx="12192001" cy="1323439"/>
          </a:xfrm>
          <a:prstGeom prst="rect">
            <a:avLst/>
          </a:prstGeom>
          <a:solidFill>
            <a:schemeClr val="accent6"/>
          </a:solidFill>
        </p:spPr>
        <p:txBody>
          <a:bodyPr wrap="square" rtlCol="0">
            <a:spAutoFit/>
          </a:bodyPr>
          <a:lstStyle/>
          <a:p>
            <a:pPr algn="ctr"/>
            <a:r>
              <a:rPr lang="el-GR" sz="2000" dirty="0">
                <a:solidFill>
                  <a:schemeClr val="bg1"/>
                </a:solidFill>
                <a:latin typeface="Verdana" panose="020B0604030504040204" pitchFamily="34" charset="0"/>
                <a:ea typeface="Verdana" panose="020B0604030504040204" pitchFamily="34" charset="0"/>
              </a:rPr>
              <a:t>ΒΑΣΙΚΗ ΔΡΑΣΗ </a:t>
            </a:r>
            <a:r>
              <a:rPr lang="el-GR" sz="2000" dirty="0" smtClean="0">
                <a:solidFill>
                  <a:schemeClr val="bg1"/>
                </a:solidFill>
                <a:latin typeface="Verdana" panose="020B0604030504040204" pitchFamily="34" charset="0"/>
                <a:ea typeface="Verdana" panose="020B0604030504040204" pitchFamily="34" charset="0"/>
              </a:rPr>
              <a:t>1</a:t>
            </a:r>
          </a:p>
          <a:p>
            <a:pPr algn="ctr"/>
            <a:endParaRPr lang="el-GR" sz="2000" dirty="0">
              <a:solidFill>
                <a:schemeClr val="bg1"/>
              </a:solidFill>
              <a:latin typeface="Verdana" panose="020B0604030504040204" pitchFamily="34" charset="0"/>
              <a:ea typeface="Verdana" panose="020B0604030504040204" pitchFamily="34" charset="0"/>
            </a:endParaRPr>
          </a:p>
          <a:p>
            <a:pPr algn="ctr"/>
            <a:r>
              <a:rPr lang="el-GR" sz="2000" dirty="0" smtClean="0">
                <a:solidFill>
                  <a:schemeClr val="bg1"/>
                </a:solidFill>
                <a:latin typeface="Verdana" panose="020B0604030504040204" pitchFamily="34" charset="0"/>
                <a:ea typeface="Verdana" panose="020B0604030504040204" pitchFamily="34" charset="0"/>
              </a:rPr>
              <a:t>ΔΙΑΠΙΣΤΕΥΜΕΝΑ </a:t>
            </a:r>
            <a:r>
              <a:rPr lang="el-GR" sz="2000" dirty="0">
                <a:solidFill>
                  <a:schemeClr val="bg1"/>
                </a:solidFill>
                <a:latin typeface="Verdana" panose="020B0604030504040204" pitchFamily="34" charset="0"/>
                <a:ea typeface="Verdana" panose="020B0604030504040204" pitchFamily="34" charset="0"/>
              </a:rPr>
              <a:t>ΣΧΕΔΙΑ ΚΙΝΗΤΙΚΟΤΗΤΑΣ </a:t>
            </a:r>
          </a:p>
          <a:p>
            <a:pPr algn="ctr"/>
            <a:r>
              <a:rPr lang="el-GR" sz="2000" dirty="0" smtClean="0">
                <a:solidFill>
                  <a:schemeClr val="bg1"/>
                </a:solidFill>
                <a:latin typeface="Verdana" panose="020B0604030504040204" pitchFamily="34" charset="0"/>
                <a:ea typeface="Verdana" panose="020B0604030504040204" pitchFamily="34" charset="0"/>
              </a:rPr>
              <a:t>ΤΟΜΕΙΣ ΣΧΟΛΙΚΗΣ ΕΚΠΑΙΔΕΥΣΗΣ ΚΑΙ ΕΚΠΑΙΔΕΥΣΗΣ ΕΝΗΛΙΚΩΝ</a:t>
            </a:r>
            <a:endParaRPr lang="en-CY" sz="2000" dirty="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523766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4746" y="49466"/>
            <a:ext cx="11988801" cy="523220"/>
          </a:xfrm>
          <a:prstGeom prst="rect">
            <a:avLst/>
          </a:prstGeom>
          <a:noFill/>
        </p:spPr>
        <p:txBody>
          <a:bodyPr wrap="square" rtlCol="0">
            <a:spAutoFit/>
          </a:bodyPr>
          <a:lstStyle/>
          <a:p>
            <a:pPr marL="12700" lvl="0">
              <a:spcBef>
                <a:spcPct val="0"/>
              </a:spcBef>
              <a:defRPr/>
            </a:pPr>
            <a:r>
              <a:rPr lang="el-GR" sz="2800" dirty="0">
                <a:solidFill>
                  <a:schemeClr val="bg1"/>
                </a:solidFill>
                <a:latin typeface="Verdana" panose="020B0604030504040204" pitchFamily="34" charset="0"/>
                <a:ea typeface="Verdana" panose="020B0604030504040204" pitchFamily="34" charset="0"/>
              </a:rPr>
              <a:t>Δυνατότητες συμμετοχής στα πλαίσια της Βασικής Δράσης 1</a:t>
            </a:r>
          </a:p>
        </p:txBody>
      </p:sp>
      <p:sp>
        <p:nvSpPr>
          <p:cNvPr id="4" name="object 23">
            <a:extLst>
              <a:ext uri="{FF2B5EF4-FFF2-40B4-BE49-F238E27FC236}">
                <a16:creationId xmlns:a16="http://schemas.microsoft.com/office/drawing/2014/main" id="{EF2E1C58-7241-4D30-898C-8DF6E64AD5B7}"/>
              </a:ext>
            </a:extLst>
          </p:cNvPr>
          <p:cNvSpPr/>
          <p:nvPr/>
        </p:nvSpPr>
        <p:spPr>
          <a:xfrm>
            <a:off x="4194760" y="4470809"/>
            <a:ext cx="3318754" cy="694269"/>
          </a:xfrm>
          <a:custGeom>
            <a:avLst/>
            <a:gdLst/>
            <a:ahLst/>
            <a:cxnLst/>
            <a:rect l="l" t="t" r="r" b="b"/>
            <a:pathLst>
              <a:path w="3343910" h="541020">
                <a:moveTo>
                  <a:pt x="3253613" y="0"/>
                </a:moveTo>
                <a:lnTo>
                  <a:pt x="90042" y="0"/>
                </a:lnTo>
                <a:lnTo>
                  <a:pt x="54971" y="7088"/>
                </a:lnTo>
                <a:lnTo>
                  <a:pt x="26352" y="26416"/>
                </a:lnTo>
                <a:lnTo>
                  <a:pt x="7068" y="55078"/>
                </a:lnTo>
                <a:lnTo>
                  <a:pt x="0" y="90170"/>
                </a:lnTo>
                <a:lnTo>
                  <a:pt x="0" y="450850"/>
                </a:lnTo>
                <a:lnTo>
                  <a:pt x="7068" y="485947"/>
                </a:lnTo>
                <a:lnTo>
                  <a:pt x="26352" y="514608"/>
                </a:lnTo>
                <a:lnTo>
                  <a:pt x="54971" y="533933"/>
                </a:lnTo>
                <a:lnTo>
                  <a:pt x="90042" y="541020"/>
                </a:lnTo>
                <a:lnTo>
                  <a:pt x="3253613" y="541020"/>
                </a:lnTo>
                <a:lnTo>
                  <a:pt x="3288684" y="533933"/>
                </a:lnTo>
                <a:lnTo>
                  <a:pt x="3317303" y="514608"/>
                </a:lnTo>
                <a:lnTo>
                  <a:pt x="3336587" y="485947"/>
                </a:lnTo>
                <a:lnTo>
                  <a:pt x="3343655" y="450850"/>
                </a:lnTo>
                <a:lnTo>
                  <a:pt x="3343655" y="90170"/>
                </a:lnTo>
                <a:lnTo>
                  <a:pt x="3336587" y="55078"/>
                </a:lnTo>
                <a:lnTo>
                  <a:pt x="3317303" y="26416"/>
                </a:lnTo>
                <a:lnTo>
                  <a:pt x="3288684" y="7088"/>
                </a:lnTo>
                <a:lnTo>
                  <a:pt x="3253613" y="0"/>
                </a:lnTo>
                <a:close/>
              </a:path>
            </a:pathLst>
          </a:custGeom>
          <a:solidFill>
            <a:schemeClr val="accent1"/>
          </a:solidFill>
        </p:spPr>
        <p:txBody>
          <a:bodyPr wrap="square" lIns="0" tIns="0" rIns="0" bIns="0" rtlCol="0"/>
          <a:lstStyle/>
          <a:p>
            <a:pPr marL="0" marR="0" lvl="0" indent="0" algn="ctr" defTabSz="914400" eaLnBrk="1" fontAlgn="auto" latinLnBrk="0" hangingPunct="1">
              <a:lnSpc>
                <a:spcPct val="100000"/>
              </a:lnSpc>
              <a:spcBef>
                <a:spcPts val="0"/>
              </a:spcBef>
              <a:spcAft>
                <a:spcPts val="0"/>
              </a:spcAft>
              <a:buClrTx/>
              <a:buSzTx/>
              <a:buFontTx/>
              <a:buNone/>
              <a:tabLst/>
              <a:defRPr/>
            </a:pPr>
            <a:r>
              <a:rPr lang="el-GR" b="1" kern="0" noProof="0" dirty="0" smtClean="0">
                <a:solidFill>
                  <a:schemeClr val="bg1"/>
                </a:solidFill>
                <a:latin typeface="Century Gothic" panose="020B0502020202020204" pitchFamily="34" charset="0"/>
              </a:rPr>
              <a:t>Χωρίς την υποβολή της αίτησης</a:t>
            </a:r>
            <a:endParaRPr kumimoji="0" sz="1800" b="1" i="0" u="none" strike="noStrike" kern="0" cap="none" spc="0" normalizeH="0" baseline="0" noProof="0" dirty="0">
              <a:ln>
                <a:noFill/>
              </a:ln>
              <a:solidFill>
                <a:schemeClr val="bg1"/>
              </a:solidFill>
              <a:effectLst/>
              <a:uLnTx/>
              <a:uFillTx/>
              <a:latin typeface="Century Gothic" panose="020B0502020202020204" pitchFamily="34" charset="0"/>
            </a:endParaRPr>
          </a:p>
        </p:txBody>
      </p:sp>
      <p:sp>
        <p:nvSpPr>
          <p:cNvPr id="5" name="object 3"/>
          <p:cNvSpPr txBox="1"/>
          <p:nvPr/>
        </p:nvSpPr>
        <p:spPr>
          <a:xfrm>
            <a:off x="4439816" y="2132856"/>
            <a:ext cx="3672408" cy="1311256"/>
          </a:xfrm>
          <a:prstGeom prst="rect">
            <a:avLst/>
          </a:prstGeom>
        </p:spPr>
        <p:txBody>
          <a:bodyPr vert="horz" wrap="square" lIns="0" tIns="13335" rIns="0" bIns="0" rtlCol="0">
            <a:spAutoFit/>
          </a:bodyPr>
          <a:lstStyle/>
          <a:p>
            <a:pPr algn="ctr">
              <a:spcBef>
                <a:spcPts val="105"/>
              </a:spcBef>
            </a:pPr>
            <a:r>
              <a:rPr lang="el-GR" sz="2600" b="1" spc="65" dirty="0">
                <a:solidFill>
                  <a:srgbClr val="FFFFFF"/>
                </a:solidFill>
                <a:latin typeface="Century Gothic "/>
                <a:cs typeface="Arial"/>
              </a:rPr>
              <a:t>Βασική Δράση </a:t>
            </a:r>
            <a:r>
              <a:rPr sz="2600" b="1" dirty="0">
                <a:solidFill>
                  <a:srgbClr val="FFFFFF"/>
                </a:solidFill>
                <a:latin typeface="Century Gothic "/>
                <a:cs typeface="Arial"/>
              </a:rPr>
              <a:t>1</a:t>
            </a:r>
            <a:endParaRPr sz="2600" dirty="0">
              <a:solidFill>
                <a:prstClr val="black"/>
              </a:solidFill>
              <a:latin typeface="Century Gothic "/>
              <a:cs typeface="Arial"/>
            </a:endParaRPr>
          </a:p>
          <a:p>
            <a:pPr marL="18415" marR="5080" indent="-1270" algn="ctr">
              <a:spcBef>
                <a:spcPts val="2180"/>
              </a:spcBef>
            </a:pPr>
            <a:r>
              <a:rPr lang="el-GR" sz="2000" b="1" dirty="0">
                <a:solidFill>
                  <a:prstClr val="white"/>
                </a:solidFill>
                <a:latin typeface="Century Gothic" panose="020B0502020202020204" pitchFamily="34" charset="0"/>
              </a:rPr>
              <a:t>Κινητικότητα προσωπικού και εκπαιδευομένων</a:t>
            </a:r>
            <a:endParaRPr sz="2000" b="1" dirty="0">
              <a:solidFill>
                <a:prstClr val="white"/>
              </a:solidFill>
              <a:latin typeface="Century Gothic" panose="020B0502020202020204" pitchFamily="34" charset="0"/>
            </a:endParaRPr>
          </a:p>
        </p:txBody>
      </p:sp>
      <p:sp>
        <p:nvSpPr>
          <p:cNvPr id="7" name="object 10"/>
          <p:cNvSpPr/>
          <p:nvPr/>
        </p:nvSpPr>
        <p:spPr>
          <a:xfrm>
            <a:off x="1632965" y="1557527"/>
            <a:ext cx="8929370" cy="0"/>
          </a:xfrm>
          <a:custGeom>
            <a:avLst/>
            <a:gdLst/>
            <a:ahLst/>
            <a:cxnLst/>
            <a:rect l="l" t="t" r="r" b="b"/>
            <a:pathLst>
              <a:path w="8929370">
                <a:moveTo>
                  <a:pt x="0" y="0"/>
                </a:moveTo>
                <a:lnTo>
                  <a:pt x="8928989" y="0"/>
                </a:lnTo>
              </a:path>
            </a:pathLst>
          </a:custGeom>
          <a:ln w="22225">
            <a:solidFill>
              <a:srgbClr val="96B4B4"/>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smtClean="0">
              <a:ln>
                <a:noFill/>
              </a:ln>
              <a:solidFill>
                <a:prstClr val="black"/>
              </a:solidFill>
              <a:effectLst/>
              <a:uLnTx/>
              <a:uFillTx/>
            </a:endParaRPr>
          </a:p>
        </p:txBody>
      </p:sp>
      <p:sp>
        <p:nvSpPr>
          <p:cNvPr id="8" name="object 11">
            <a:extLst>
              <a:ext uri="{FF2B5EF4-FFF2-40B4-BE49-F238E27FC236}">
                <a16:creationId xmlns:a16="http://schemas.microsoft.com/office/drawing/2014/main" id="{8BA2D255-5088-4F84-A9A2-D1DA332DDCA5}"/>
              </a:ext>
            </a:extLst>
          </p:cNvPr>
          <p:cNvSpPr/>
          <p:nvPr/>
        </p:nvSpPr>
        <p:spPr>
          <a:xfrm>
            <a:off x="4315458" y="3145434"/>
            <a:ext cx="3343910" cy="539750"/>
          </a:xfrm>
          <a:custGeom>
            <a:avLst/>
            <a:gdLst/>
            <a:ahLst/>
            <a:cxnLst/>
            <a:rect l="l" t="t" r="r" b="b"/>
            <a:pathLst>
              <a:path w="3343910" h="539750">
                <a:moveTo>
                  <a:pt x="3343655" y="449580"/>
                </a:moveTo>
                <a:lnTo>
                  <a:pt x="3336587" y="484578"/>
                </a:lnTo>
                <a:lnTo>
                  <a:pt x="3317303" y="513159"/>
                </a:lnTo>
                <a:lnTo>
                  <a:pt x="3288684" y="532429"/>
                </a:lnTo>
                <a:lnTo>
                  <a:pt x="3253613" y="539495"/>
                </a:lnTo>
                <a:lnTo>
                  <a:pt x="90043" y="539495"/>
                </a:lnTo>
                <a:lnTo>
                  <a:pt x="54971" y="532429"/>
                </a:lnTo>
                <a:lnTo>
                  <a:pt x="26352" y="513159"/>
                </a:lnTo>
                <a:lnTo>
                  <a:pt x="7068" y="484578"/>
                </a:lnTo>
                <a:lnTo>
                  <a:pt x="0" y="449580"/>
                </a:lnTo>
                <a:lnTo>
                  <a:pt x="0" y="89915"/>
                </a:lnTo>
                <a:lnTo>
                  <a:pt x="7068" y="54917"/>
                </a:lnTo>
                <a:lnTo>
                  <a:pt x="26352" y="26336"/>
                </a:lnTo>
                <a:lnTo>
                  <a:pt x="54971" y="7066"/>
                </a:lnTo>
                <a:lnTo>
                  <a:pt x="90043" y="0"/>
                </a:lnTo>
                <a:lnTo>
                  <a:pt x="3253613" y="0"/>
                </a:lnTo>
                <a:lnTo>
                  <a:pt x="3288684" y="7066"/>
                </a:lnTo>
                <a:lnTo>
                  <a:pt x="3317303" y="26336"/>
                </a:lnTo>
                <a:lnTo>
                  <a:pt x="3336587" y="54917"/>
                </a:lnTo>
                <a:lnTo>
                  <a:pt x="3343655" y="89915"/>
                </a:lnTo>
                <a:lnTo>
                  <a:pt x="3343655" y="449580"/>
                </a:lnTo>
                <a:close/>
              </a:path>
            </a:pathLst>
          </a:custGeom>
          <a:ln w="25400">
            <a:solidFill>
              <a:srgbClr val="FFFFFF"/>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dirty="0">
              <a:ln>
                <a:noFill/>
              </a:ln>
              <a:solidFill>
                <a:prstClr val="black"/>
              </a:solidFill>
              <a:effectLst/>
              <a:uLnTx/>
              <a:uFillTx/>
            </a:endParaRPr>
          </a:p>
        </p:txBody>
      </p:sp>
      <p:sp>
        <p:nvSpPr>
          <p:cNvPr id="9" name="object 12">
            <a:extLst>
              <a:ext uri="{FF2B5EF4-FFF2-40B4-BE49-F238E27FC236}">
                <a16:creationId xmlns:a16="http://schemas.microsoft.com/office/drawing/2014/main" id="{91DD0B01-B92C-4E03-9F01-0D678C02E14E}"/>
              </a:ext>
            </a:extLst>
          </p:cNvPr>
          <p:cNvSpPr txBox="1"/>
          <p:nvPr/>
        </p:nvSpPr>
        <p:spPr>
          <a:xfrm>
            <a:off x="4852414" y="3246019"/>
            <a:ext cx="2283460" cy="299720"/>
          </a:xfrm>
          <a:prstGeom prst="rect">
            <a:avLst/>
          </a:prstGeom>
        </p:spPr>
        <p:txBody>
          <a:bodyPr vert="horz" wrap="square" lIns="0" tIns="12700" rIns="0" bIns="0" rtlCol="0">
            <a:spAutoFit/>
          </a:bodyPr>
          <a:lstStyle/>
          <a:p>
            <a:pPr marL="12700">
              <a:spcBef>
                <a:spcPts val="100"/>
              </a:spcBef>
            </a:pPr>
            <a:r>
              <a:rPr spc="-5" dirty="0">
                <a:solidFill>
                  <a:srgbClr val="FFFFFF"/>
                </a:solidFill>
                <a:latin typeface="Arial"/>
                <a:cs typeface="Arial"/>
              </a:rPr>
              <a:t>Erasmus</a:t>
            </a:r>
            <a:r>
              <a:rPr spc="-35" dirty="0">
                <a:solidFill>
                  <a:srgbClr val="FFFFFF"/>
                </a:solidFill>
                <a:latin typeface="Arial"/>
                <a:cs typeface="Arial"/>
              </a:rPr>
              <a:t> </a:t>
            </a:r>
            <a:r>
              <a:rPr spc="-5" dirty="0">
                <a:solidFill>
                  <a:srgbClr val="FFFFFF"/>
                </a:solidFill>
                <a:latin typeface="Arial"/>
                <a:cs typeface="Arial"/>
              </a:rPr>
              <a:t>accreditation</a:t>
            </a:r>
            <a:endParaRPr dirty="0">
              <a:solidFill>
                <a:prstClr val="black"/>
              </a:solidFill>
              <a:latin typeface="Arial"/>
              <a:cs typeface="Arial"/>
            </a:endParaRPr>
          </a:p>
        </p:txBody>
      </p:sp>
      <p:sp>
        <p:nvSpPr>
          <p:cNvPr id="10" name="object 17">
            <a:extLst>
              <a:ext uri="{FF2B5EF4-FFF2-40B4-BE49-F238E27FC236}">
                <a16:creationId xmlns:a16="http://schemas.microsoft.com/office/drawing/2014/main" id="{6C894839-0FC3-4269-B30B-167AD29AAF90}"/>
              </a:ext>
            </a:extLst>
          </p:cNvPr>
          <p:cNvSpPr txBox="1">
            <a:spLocks/>
          </p:cNvSpPr>
          <p:nvPr/>
        </p:nvSpPr>
        <p:spPr>
          <a:xfrm>
            <a:off x="6443472" y="2172489"/>
            <a:ext cx="3789045" cy="1113125"/>
          </a:xfrm>
          <a:prstGeom prst="rect">
            <a:avLst/>
          </a:prstGeom>
        </p:spPr>
        <p:txBody>
          <a:bodyPr vert="horz" wrap="square" lIns="0" tIns="12700" rIns="0" bIns="0" rtlCol="0">
            <a:spAutoFit/>
          </a:bodyPr>
          <a:lstStyle>
            <a:lvl1pPr marL="0">
              <a:defRPr sz="1800" b="0" i="0">
                <a:solidFill>
                  <a:schemeClr val="bg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2700" marR="0" lvl="0" indent="0" defTabSz="914400" eaLnBrk="1" fontAlgn="auto" latinLnBrk="0" hangingPunct="1">
              <a:lnSpc>
                <a:spcPct val="100000"/>
              </a:lnSpc>
              <a:spcBef>
                <a:spcPts val="100"/>
              </a:spcBef>
              <a:spcAft>
                <a:spcPts val="0"/>
              </a:spcAft>
              <a:buClrTx/>
              <a:buSzTx/>
              <a:buFontTx/>
              <a:buNone/>
              <a:tabLst/>
              <a:defRPr/>
            </a:pPr>
            <a:r>
              <a:rPr kumimoji="0" lang="en-US" sz="1800" b="0" i="0" u="none" strike="noStrike" kern="0" cap="none" spc="-5" normalizeH="0" baseline="0" noProof="0" dirty="0">
                <a:ln>
                  <a:noFill/>
                </a:ln>
                <a:solidFill>
                  <a:sysClr val="window" lastClr="FFFFFF"/>
                </a:solidFill>
                <a:effectLst/>
                <a:uLnTx/>
                <a:uFillTx/>
                <a:latin typeface="Arial"/>
                <a:ea typeface="+mn-ea"/>
                <a:cs typeface="Arial"/>
              </a:rPr>
              <a:t>Short-term projects</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sz="2000" b="0" i="0" u="none" strike="noStrike" kern="0" cap="none" spc="0" normalizeH="0" baseline="0" noProof="0" dirty="0">
              <a:ln>
                <a:noFill/>
              </a:ln>
              <a:solidFill>
                <a:sysClr val="window" lastClr="FFFFFF"/>
              </a:solidFill>
              <a:effectLst/>
              <a:uLnTx/>
              <a:uFillTx/>
              <a:latin typeface="Times New Roman"/>
              <a:ea typeface="+mn-ea"/>
              <a:cs typeface="Times New Roman"/>
            </a:endParaRPr>
          </a:p>
          <a:p>
            <a:pPr marL="0" marR="0" lvl="0" indent="0" defTabSz="914400" eaLnBrk="1" fontAlgn="auto" latinLnBrk="0" hangingPunct="1">
              <a:lnSpc>
                <a:spcPct val="100000"/>
              </a:lnSpc>
              <a:spcBef>
                <a:spcPts val="40"/>
              </a:spcBef>
              <a:spcAft>
                <a:spcPts val="0"/>
              </a:spcAft>
              <a:buClrTx/>
              <a:buSzTx/>
              <a:buFontTx/>
              <a:buNone/>
              <a:tabLst/>
              <a:defRPr/>
            </a:pPr>
            <a:endParaRPr kumimoji="0" lang="en-US" sz="1750" b="0" i="0" u="none" strike="noStrike" kern="0" cap="none" spc="0" normalizeH="0" baseline="0" noProof="0" dirty="0">
              <a:ln>
                <a:noFill/>
              </a:ln>
              <a:solidFill>
                <a:sysClr val="window" lastClr="FFFFFF"/>
              </a:solidFill>
              <a:effectLst/>
              <a:uLnTx/>
              <a:uFillTx/>
              <a:latin typeface="Times New Roman"/>
              <a:ea typeface="+mn-ea"/>
              <a:cs typeface="Times New Roman"/>
            </a:endParaRPr>
          </a:p>
          <a:p>
            <a:pPr marL="1656080" marR="0" lvl="0" indent="0" defTabSz="914400" eaLnBrk="1" fontAlgn="auto" latinLnBrk="0" hangingPunct="1">
              <a:lnSpc>
                <a:spcPct val="100000"/>
              </a:lnSpc>
              <a:spcBef>
                <a:spcPts val="5"/>
              </a:spcBef>
              <a:spcAft>
                <a:spcPts val="0"/>
              </a:spcAft>
              <a:buClrTx/>
              <a:buSzTx/>
              <a:buFontTx/>
              <a:buNone/>
              <a:tabLst/>
              <a:defRPr/>
            </a:pPr>
            <a:r>
              <a:rPr kumimoji="0" lang="en-US" sz="1600" b="0" i="0" u="none" strike="noStrike" kern="0" cap="none" spc="-5" normalizeH="0" baseline="0" noProof="0" dirty="0">
                <a:ln>
                  <a:noFill/>
                </a:ln>
                <a:solidFill>
                  <a:sysClr val="window" lastClr="FFFFFF"/>
                </a:solidFill>
                <a:effectLst/>
                <a:uLnTx/>
                <a:uFillTx/>
                <a:latin typeface="Arial"/>
                <a:ea typeface="+mn-ea"/>
                <a:cs typeface="Arial"/>
              </a:rPr>
              <a:t>Individual</a:t>
            </a:r>
            <a:r>
              <a:rPr kumimoji="0" lang="en-US" sz="1600" b="0" i="0" u="none" strike="noStrike" kern="0" cap="none" spc="-40" normalizeH="0" baseline="0" noProof="0" dirty="0">
                <a:ln>
                  <a:noFill/>
                </a:ln>
                <a:solidFill>
                  <a:sysClr val="window" lastClr="FFFFFF"/>
                </a:solidFill>
                <a:effectLst/>
                <a:uLnTx/>
                <a:uFillTx/>
                <a:latin typeface="Arial"/>
                <a:ea typeface="+mn-ea"/>
                <a:cs typeface="Arial"/>
              </a:rPr>
              <a:t> </a:t>
            </a:r>
            <a:r>
              <a:rPr kumimoji="0" lang="en-US" sz="1600" b="0" i="0" u="none" strike="noStrike" kern="0" cap="none" spc="-5" normalizeH="0" baseline="0" noProof="0" dirty="0" err="1">
                <a:ln>
                  <a:noFill/>
                </a:ln>
                <a:solidFill>
                  <a:sysClr val="window" lastClr="FFFFFF"/>
                </a:solidFill>
                <a:effectLst/>
                <a:uLnTx/>
                <a:uFillTx/>
                <a:latin typeface="Arial"/>
                <a:ea typeface="+mn-ea"/>
                <a:cs typeface="Arial"/>
              </a:rPr>
              <a:t>organisations</a:t>
            </a:r>
            <a:endParaRPr kumimoji="0" lang="en-US" sz="1600" b="0" i="0" u="none" strike="noStrike" kern="0" cap="none" spc="0" normalizeH="0" baseline="0" noProof="0" dirty="0">
              <a:ln>
                <a:noFill/>
              </a:ln>
              <a:solidFill>
                <a:sysClr val="window" lastClr="FFFFFF"/>
              </a:solidFill>
              <a:effectLst/>
              <a:uLnTx/>
              <a:uFillTx/>
              <a:latin typeface="Arial"/>
              <a:ea typeface="+mn-ea"/>
              <a:cs typeface="Arial"/>
            </a:endParaRPr>
          </a:p>
        </p:txBody>
      </p:sp>
      <p:sp>
        <p:nvSpPr>
          <p:cNvPr id="11" name="object 21">
            <a:extLst>
              <a:ext uri="{FF2B5EF4-FFF2-40B4-BE49-F238E27FC236}">
                <a16:creationId xmlns:a16="http://schemas.microsoft.com/office/drawing/2014/main" id="{7A60B043-39A7-4514-8C48-CC988A056BDA}"/>
              </a:ext>
            </a:extLst>
          </p:cNvPr>
          <p:cNvSpPr/>
          <p:nvPr/>
        </p:nvSpPr>
        <p:spPr>
          <a:xfrm>
            <a:off x="1651607" y="1964335"/>
            <a:ext cx="1552857" cy="3147060"/>
          </a:xfrm>
          <a:custGeom>
            <a:avLst/>
            <a:gdLst/>
            <a:ahLst/>
            <a:cxnLst/>
            <a:rect l="l" t="t" r="r" b="b"/>
            <a:pathLst>
              <a:path w="1356360" h="3147060">
                <a:moveTo>
                  <a:pt x="0" y="226060"/>
                </a:moveTo>
                <a:lnTo>
                  <a:pt x="4592" y="180503"/>
                </a:lnTo>
                <a:lnTo>
                  <a:pt x="17764" y="138070"/>
                </a:lnTo>
                <a:lnTo>
                  <a:pt x="38606" y="99671"/>
                </a:lnTo>
                <a:lnTo>
                  <a:pt x="66209" y="66214"/>
                </a:lnTo>
                <a:lnTo>
                  <a:pt x="99665" y="38609"/>
                </a:lnTo>
                <a:lnTo>
                  <a:pt x="138065" y="17766"/>
                </a:lnTo>
                <a:lnTo>
                  <a:pt x="180499" y="4593"/>
                </a:lnTo>
                <a:lnTo>
                  <a:pt x="226060" y="0"/>
                </a:lnTo>
                <a:lnTo>
                  <a:pt x="1130300" y="0"/>
                </a:lnTo>
                <a:lnTo>
                  <a:pt x="1175856" y="4593"/>
                </a:lnTo>
                <a:lnTo>
                  <a:pt x="1218289" y="17766"/>
                </a:lnTo>
                <a:lnTo>
                  <a:pt x="1256688" y="38609"/>
                </a:lnTo>
                <a:lnTo>
                  <a:pt x="1290145" y="66214"/>
                </a:lnTo>
                <a:lnTo>
                  <a:pt x="1317750" y="99671"/>
                </a:lnTo>
                <a:lnTo>
                  <a:pt x="1338593" y="138070"/>
                </a:lnTo>
                <a:lnTo>
                  <a:pt x="1351766" y="180503"/>
                </a:lnTo>
                <a:lnTo>
                  <a:pt x="1356360" y="226060"/>
                </a:lnTo>
                <a:lnTo>
                  <a:pt x="1356360" y="2921000"/>
                </a:lnTo>
                <a:lnTo>
                  <a:pt x="1351766" y="2966560"/>
                </a:lnTo>
                <a:lnTo>
                  <a:pt x="1338593" y="3008994"/>
                </a:lnTo>
                <a:lnTo>
                  <a:pt x="1317750" y="3047394"/>
                </a:lnTo>
                <a:lnTo>
                  <a:pt x="1290145" y="3080850"/>
                </a:lnTo>
                <a:lnTo>
                  <a:pt x="1256688" y="3108453"/>
                </a:lnTo>
                <a:lnTo>
                  <a:pt x="1218289" y="3129295"/>
                </a:lnTo>
                <a:lnTo>
                  <a:pt x="1175856" y="3142467"/>
                </a:lnTo>
                <a:lnTo>
                  <a:pt x="1130300" y="3147060"/>
                </a:lnTo>
                <a:lnTo>
                  <a:pt x="226060" y="3147060"/>
                </a:lnTo>
                <a:lnTo>
                  <a:pt x="180499" y="3142467"/>
                </a:lnTo>
                <a:lnTo>
                  <a:pt x="138065" y="3129295"/>
                </a:lnTo>
                <a:lnTo>
                  <a:pt x="99665" y="3108453"/>
                </a:lnTo>
                <a:lnTo>
                  <a:pt x="66209" y="3080850"/>
                </a:lnTo>
                <a:lnTo>
                  <a:pt x="38606" y="3047394"/>
                </a:lnTo>
                <a:lnTo>
                  <a:pt x="17764" y="3008994"/>
                </a:lnTo>
                <a:lnTo>
                  <a:pt x="4592" y="2966560"/>
                </a:lnTo>
                <a:lnTo>
                  <a:pt x="0" y="2921000"/>
                </a:lnTo>
                <a:lnTo>
                  <a:pt x="0" y="226060"/>
                </a:lnTo>
                <a:close/>
              </a:path>
            </a:pathLst>
          </a:custGeom>
          <a:ln w="22225">
            <a:solidFill>
              <a:srgbClr val="000000"/>
            </a:solidFill>
          </a:ln>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prstClr val="black"/>
              </a:solidFill>
              <a:effectLst/>
              <a:uLnTx/>
              <a:uFillTx/>
            </a:endParaRPr>
          </a:p>
        </p:txBody>
      </p:sp>
      <p:sp>
        <p:nvSpPr>
          <p:cNvPr id="12" name="object 22">
            <a:extLst>
              <a:ext uri="{FF2B5EF4-FFF2-40B4-BE49-F238E27FC236}">
                <a16:creationId xmlns:a16="http://schemas.microsoft.com/office/drawing/2014/main" id="{47D45688-6F43-4FF5-9A9B-DF8C50B25555}"/>
              </a:ext>
            </a:extLst>
          </p:cNvPr>
          <p:cNvSpPr txBox="1"/>
          <p:nvPr/>
        </p:nvSpPr>
        <p:spPr>
          <a:xfrm>
            <a:off x="1688630" y="2885443"/>
            <a:ext cx="1478810" cy="1304844"/>
          </a:xfrm>
          <a:prstGeom prst="rect">
            <a:avLst/>
          </a:prstGeom>
        </p:spPr>
        <p:txBody>
          <a:bodyPr vert="horz" wrap="square" lIns="0" tIns="12065" rIns="0" bIns="0" rtlCol="0">
            <a:spAutoFit/>
          </a:bodyPr>
          <a:lstStyle/>
          <a:p>
            <a:pPr marL="116205" marR="5080" indent="-104139" algn="ctr">
              <a:spcBef>
                <a:spcPts val="95"/>
              </a:spcBef>
            </a:pPr>
            <a:r>
              <a:rPr lang="el-GR" sz="1400" b="1" spc="55" dirty="0">
                <a:solidFill>
                  <a:prstClr val="black"/>
                </a:solidFill>
                <a:latin typeface="Verdana" panose="020B0604030504040204" pitchFamily="34" charset="0"/>
                <a:ea typeface="Verdana" panose="020B0604030504040204" pitchFamily="34" charset="0"/>
                <a:cs typeface="Arial"/>
              </a:rPr>
              <a:t>Πώς</a:t>
            </a:r>
            <a:r>
              <a:rPr lang="en-US" sz="1400" b="1" spc="55" dirty="0">
                <a:solidFill>
                  <a:prstClr val="black"/>
                </a:solidFill>
                <a:latin typeface="Verdana" panose="020B0604030504040204" pitchFamily="34" charset="0"/>
                <a:ea typeface="Verdana" panose="020B0604030504040204" pitchFamily="34" charset="0"/>
                <a:cs typeface="Arial"/>
              </a:rPr>
              <a:t> </a:t>
            </a:r>
            <a:r>
              <a:rPr lang="el-GR" sz="1400" b="1" spc="55" dirty="0">
                <a:solidFill>
                  <a:prstClr val="black"/>
                </a:solidFill>
                <a:latin typeface="Verdana" panose="020B0604030504040204" pitchFamily="34" charset="0"/>
                <a:ea typeface="Verdana" panose="020B0604030504040204" pitchFamily="34" charset="0"/>
                <a:cs typeface="Arial"/>
              </a:rPr>
              <a:t>μπορεί να συμμετέχει ο οργανισμός μου</a:t>
            </a:r>
            <a:r>
              <a:rPr lang="en-US" sz="1400" b="1" spc="55" dirty="0">
                <a:solidFill>
                  <a:prstClr val="black"/>
                </a:solidFill>
                <a:latin typeface="Verdana" panose="020B0604030504040204" pitchFamily="34" charset="0"/>
                <a:ea typeface="Verdana" panose="020B0604030504040204" pitchFamily="34" charset="0"/>
                <a:cs typeface="Arial"/>
              </a:rPr>
              <a:t>;</a:t>
            </a:r>
            <a:endParaRPr sz="1400" dirty="0">
              <a:solidFill>
                <a:prstClr val="black"/>
              </a:solidFill>
              <a:latin typeface="Verdana" panose="020B0604030504040204" pitchFamily="34" charset="0"/>
              <a:ea typeface="Verdana" panose="020B0604030504040204" pitchFamily="34" charset="0"/>
              <a:cs typeface="Arial"/>
            </a:endParaRPr>
          </a:p>
        </p:txBody>
      </p:sp>
      <p:sp>
        <p:nvSpPr>
          <p:cNvPr id="13" name="object 31">
            <a:extLst>
              <a:ext uri="{FF2B5EF4-FFF2-40B4-BE49-F238E27FC236}">
                <a16:creationId xmlns:a16="http://schemas.microsoft.com/office/drawing/2014/main" id="{5205907B-1034-4FB7-84C4-06311D0962DB}"/>
              </a:ext>
            </a:extLst>
          </p:cNvPr>
          <p:cNvSpPr txBox="1"/>
          <p:nvPr/>
        </p:nvSpPr>
        <p:spPr>
          <a:xfrm>
            <a:off x="4428870" y="3290062"/>
            <a:ext cx="5706110" cy="814069"/>
          </a:xfrm>
          <a:prstGeom prst="rect">
            <a:avLst/>
          </a:prstGeom>
        </p:spPr>
        <p:txBody>
          <a:bodyPr vert="horz" wrap="square" lIns="0" tIns="12065" rIns="0" bIns="0" rtlCol="0">
            <a:spAutoFit/>
          </a:bodyPr>
          <a:lstStyle/>
          <a:p>
            <a:pPr marL="3348990">
              <a:spcBef>
                <a:spcPts val="95"/>
              </a:spcBef>
            </a:pPr>
            <a:r>
              <a:rPr sz="1600" spc="-5" dirty="0">
                <a:solidFill>
                  <a:srgbClr val="FFFFFF"/>
                </a:solidFill>
                <a:latin typeface="Arial"/>
                <a:cs typeface="Arial"/>
              </a:rPr>
              <a:t>Join a mobility</a:t>
            </a:r>
            <a:r>
              <a:rPr sz="1600" spc="-35" dirty="0">
                <a:solidFill>
                  <a:srgbClr val="FFFFFF"/>
                </a:solidFill>
                <a:latin typeface="Arial"/>
                <a:cs typeface="Arial"/>
              </a:rPr>
              <a:t> </a:t>
            </a:r>
            <a:r>
              <a:rPr sz="1600" spc="-5" dirty="0">
                <a:solidFill>
                  <a:srgbClr val="FFFFFF"/>
                </a:solidFill>
                <a:latin typeface="Arial"/>
                <a:cs typeface="Arial"/>
              </a:rPr>
              <a:t>consortium</a:t>
            </a:r>
            <a:endParaRPr sz="1600" dirty="0">
              <a:solidFill>
                <a:prstClr val="black"/>
              </a:solidFill>
              <a:latin typeface="Arial"/>
              <a:cs typeface="Arial"/>
            </a:endParaRPr>
          </a:p>
          <a:p>
            <a:pPr marL="12700">
              <a:spcBef>
                <a:spcPts val="15"/>
              </a:spcBef>
            </a:pPr>
            <a:r>
              <a:rPr spc="-5" dirty="0">
                <a:solidFill>
                  <a:srgbClr val="FFFFFF"/>
                </a:solidFill>
                <a:latin typeface="Arial"/>
                <a:cs typeface="Arial"/>
              </a:rPr>
              <a:t>Join </a:t>
            </a:r>
            <a:r>
              <a:rPr spc="-10" dirty="0">
                <a:solidFill>
                  <a:srgbClr val="FFFFFF"/>
                </a:solidFill>
                <a:latin typeface="Arial"/>
                <a:cs typeface="Arial"/>
              </a:rPr>
              <a:t>without </a:t>
            </a:r>
            <a:r>
              <a:rPr spc="-5" dirty="0">
                <a:solidFill>
                  <a:srgbClr val="FFFFFF"/>
                </a:solidFill>
                <a:latin typeface="Arial"/>
                <a:cs typeface="Arial"/>
              </a:rPr>
              <a:t>an</a:t>
            </a:r>
            <a:r>
              <a:rPr spc="55" dirty="0">
                <a:solidFill>
                  <a:srgbClr val="FFFFFF"/>
                </a:solidFill>
                <a:latin typeface="Arial"/>
                <a:cs typeface="Arial"/>
              </a:rPr>
              <a:t> </a:t>
            </a:r>
            <a:r>
              <a:rPr spc="-5" dirty="0">
                <a:solidFill>
                  <a:srgbClr val="FFFFFF"/>
                </a:solidFill>
                <a:latin typeface="Arial"/>
                <a:cs typeface="Arial"/>
              </a:rPr>
              <a:t>application</a:t>
            </a:r>
            <a:endParaRPr dirty="0">
              <a:solidFill>
                <a:prstClr val="black"/>
              </a:solidFill>
              <a:latin typeface="Arial"/>
              <a:cs typeface="Arial"/>
            </a:endParaRPr>
          </a:p>
          <a:p>
            <a:pPr marL="3321685">
              <a:spcBef>
                <a:spcPts val="200"/>
              </a:spcBef>
            </a:pPr>
            <a:r>
              <a:rPr sz="1600" spc="-5" dirty="0">
                <a:solidFill>
                  <a:srgbClr val="FFFFFF"/>
                </a:solidFill>
                <a:latin typeface="Arial"/>
                <a:cs typeface="Arial"/>
              </a:rPr>
              <a:t>Host Erasmus</a:t>
            </a:r>
            <a:r>
              <a:rPr sz="1600" dirty="0">
                <a:solidFill>
                  <a:srgbClr val="FFFFFF"/>
                </a:solidFill>
                <a:latin typeface="Arial"/>
                <a:cs typeface="Arial"/>
              </a:rPr>
              <a:t> </a:t>
            </a:r>
            <a:r>
              <a:rPr sz="1600" spc="-5" dirty="0">
                <a:solidFill>
                  <a:srgbClr val="FFFFFF"/>
                </a:solidFill>
                <a:latin typeface="Arial"/>
                <a:cs typeface="Arial"/>
              </a:rPr>
              <a:t>participants</a:t>
            </a:r>
            <a:endParaRPr sz="1600" dirty="0">
              <a:solidFill>
                <a:prstClr val="black"/>
              </a:solidFill>
              <a:latin typeface="Arial"/>
              <a:cs typeface="Arial"/>
            </a:endParaRPr>
          </a:p>
        </p:txBody>
      </p:sp>
      <p:sp>
        <p:nvSpPr>
          <p:cNvPr id="14" name="object 6">
            <a:extLst>
              <a:ext uri="{FF2B5EF4-FFF2-40B4-BE49-F238E27FC236}">
                <a16:creationId xmlns:a16="http://schemas.microsoft.com/office/drawing/2014/main" id="{3FC0343E-4E51-41F7-91EB-3EDA97EBD179}"/>
              </a:ext>
            </a:extLst>
          </p:cNvPr>
          <p:cNvSpPr/>
          <p:nvPr/>
        </p:nvSpPr>
        <p:spPr>
          <a:xfrm>
            <a:off x="4129980" y="2127897"/>
            <a:ext cx="6286500" cy="502920"/>
          </a:xfrm>
          <a:custGeom>
            <a:avLst/>
            <a:gdLst/>
            <a:ahLst/>
            <a:cxnLst/>
            <a:rect l="l" t="t" r="r" b="b"/>
            <a:pathLst>
              <a:path w="6286500" h="502919">
                <a:moveTo>
                  <a:pt x="6201664" y="0"/>
                </a:moveTo>
                <a:lnTo>
                  <a:pt x="84835" y="0"/>
                </a:lnTo>
                <a:lnTo>
                  <a:pt x="51810" y="6596"/>
                </a:lnTo>
                <a:lnTo>
                  <a:pt x="24844" y="24574"/>
                </a:lnTo>
                <a:lnTo>
                  <a:pt x="6665" y="51220"/>
                </a:lnTo>
                <a:lnTo>
                  <a:pt x="0" y="83820"/>
                </a:lnTo>
                <a:lnTo>
                  <a:pt x="0" y="419100"/>
                </a:lnTo>
                <a:lnTo>
                  <a:pt x="6665" y="451699"/>
                </a:lnTo>
                <a:lnTo>
                  <a:pt x="24844" y="478345"/>
                </a:lnTo>
                <a:lnTo>
                  <a:pt x="51810" y="496323"/>
                </a:lnTo>
                <a:lnTo>
                  <a:pt x="84835" y="502920"/>
                </a:lnTo>
                <a:lnTo>
                  <a:pt x="6201664" y="502920"/>
                </a:lnTo>
                <a:lnTo>
                  <a:pt x="6234689" y="496323"/>
                </a:lnTo>
                <a:lnTo>
                  <a:pt x="6261655" y="478345"/>
                </a:lnTo>
                <a:lnTo>
                  <a:pt x="6279834" y="451699"/>
                </a:lnTo>
                <a:lnTo>
                  <a:pt x="6286499" y="419100"/>
                </a:lnTo>
                <a:lnTo>
                  <a:pt x="6286499" y="83820"/>
                </a:lnTo>
                <a:lnTo>
                  <a:pt x="6279834" y="51220"/>
                </a:lnTo>
                <a:lnTo>
                  <a:pt x="6261655" y="24574"/>
                </a:lnTo>
                <a:lnTo>
                  <a:pt x="6234689" y="6596"/>
                </a:lnTo>
                <a:lnTo>
                  <a:pt x="6201664" y="0"/>
                </a:lnTo>
                <a:close/>
              </a:path>
            </a:pathLst>
          </a:custGeom>
          <a:solidFill>
            <a:srgbClr val="00B0F0"/>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prstClr val="black"/>
              </a:solidFill>
              <a:effectLst/>
              <a:uLnTx/>
              <a:uFillTx/>
            </a:endParaRPr>
          </a:p>
        </p:txBody>
      </p:sp>
      <p:sp>
        <p:nvSpPr>
          <p:cNvPr id="15" name="object 8">
            <a:extLst>
              <a:ext uri="{FF2B5EF4-FFF2-40B4-BE49-F238E27FC236}">
                <a16:creationId xmlns:a16="http://schemas.microsoft.com/office/drawing/2014/main" id="{1D0CF8F3-324C-4EF9-BDE8-FE760BB0BC7A}"/>
              </a:ext>
            </a:extLst>
          </p:cNvPr>
          <p:cNvSpPr/>
          <p:nvPr/>
        </p:nvSpPr>
        <p:spPr>
          <a:xfrm>
            <a:off x="3302448" y="2123326"/>
            <a:ext cx="972819" cy="504825"/>
          </a:xfrm>
          <a:custGeom>
            <a:avLst/>
            <a:gdLst/>
            <a:ahLst/>
            <a:cxnLst/>
            <a:rect l="l" t="t" r="r" b="b"/>
            <a:pathLst>
              <a:path w="972819" h="504825">
                <a:moveTo>
                  <a:pt x="720090" y="0"/>
                </a:moveTo>
                <a:lnTo>
                  <a:pt x="720090" y="126111"/>
                </a:lnTo>
                <a:lnTo>
                  <a:pt x="0" y="126111"/>
                </a:lnTo>
                <a:lnTo>
                  <a:pt x="0" y="378333"/>
                </a:lnTo>
                <a:lnTo>
                  <a:pt x="720090" y="378333"/>
                </a:lnTo>
                <a:lnTo>
                  <a:pt x="720090" y="504444"/>
                </a:lnTo>
                <a:lnTo>
                  <a:pt x="972312" y="252222"/>
                </a:lnTo>
                <a:lnTo>
                  <a:pt x="720090" y="0"/>
                </a:lnTo>
                <a:close/>
              </a:path>
            </a:pathLst>
          </a:custGeom>
          <a:solidFill>
            <a:schemeClr val="accent5">
              <a:lumMod val="20000"/>
              <a:lumOff val="80000"/>
            </a:scheme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prstClr val="black"/>
              </a:solidFill>
              <a:effectLst/>
              <a:uLnTx/>
              <a:uFillTx/>
            </a:endParaRPr>
          </a:p>
        </p:txBody>
      </p:sp>
      <p:sp>
        <p:nvSpPr>
          <p:cNvPr id="16" name="object 10">
            <a:extLst>
              <a:ext uri="{FF2B5EF4-FFF2-40B4-BE49-F238E27FC236}">
                <a16:creationId xmlns:a16="http://schemas.microsoft.com/office/drawing/2014/main" id="{057E415D-483F-4F9D-A896-31A7FE848509}"/>
              </a:ext>
            </a:extLst>
          </p:cNvPr>
          <p:cNvSpPr/>
          <p:nvPr/>
        </p:nvSpPr>
        <p:spPr>
          <a:xfrm>
            <a:off x="4169603" y="3182505"/>
            <a:ext cx="3343910" cy="539750"/>
          </a:xfrm>
          <a:custGeom>
            <a:avLst/>
            <a:gdLst/>
            <a:ahLst/>
            <a:cxnLst/>
            <a:rect l="l" t="t" r="r" b="b"/>
            <a:pathLst>
              <a:path w="3343910" h="539750">
                <a:moveTo>
                  <a:pt x="3253613" y="0"/>
                </a:moveTo>
                <a:lnTo>
                  <a:pt x="90043" y="0"/>
                </a:lnTo>
                <a:lnTo>
                  <a:pt x="54971" y="7066"/>
                </a:lnTo>
                <a:lnTo>
                  <a:pt x="26352" y="26336"/>
                </a:lnTo>
                <a:lnTo>
                  <a:pt x="7068" y="54917"/>
                </a:lnTo>
                <a:lnTo>
                  <a:pt x="0" y="89915"/>
                </a:lnTo>
                <a:lnTo>
                  <a:pt x="0" y="449580"/>
                </a:lnTo>
                <a:lnTo>
                  <a:pt x="7068" y="484578"/>
                </a:lnTo>
                <a:lnTo>
                  <a:pt x="26352" y="513159"/>
                </a:lnTo>
                <a:lnTo>
                  <a:pt x="54971" y="532429"/>
                </a:lnTo>
                <a:lnTo>
                  <a:pt x="90043" y="539495"/>
                </a:lnTo>
                <a:lnTo>
                  <a:pt x="3253613" y="539495"/>
                </a:lnTo>
                <a:lnTo>
                  <a:pt x="3288684" y="532429"/>
                </a:lnTo>
                <a:lnTo>
                  <a:pt x="3317303" y="513159"/>
                </a:lnTo>
                <a:lnTo>
                  <a:pt x="3336587" y="484578"/>
                </a:lnTo>
                <a:lnTo>
                  <a:pt x="3343655" y="449580"/>
                </a:lnTo>
                <a:lnTo>
                  <a:pt x="3343655" y="89915"/>
                </a:lnTo>
                <a:lnTo>
                  <a:pt x="3336587" y="54917"/>
                </a:lnTo>
                <a:lnTo>
                  <a:pt x="3317303" y="26336"/>
                </a:lnTo>
                <a:lnTo>
                  <a:pt x="3288684" y="7066"/>
                </a:lnTo>
                <a:lnTo>
                  <a:pt x="3253613" y="0"/>
                </a:lnTo>
                <a:close/>
              </a:path>
            </a:pathLst>
          </a:custGeom>
          <a:solidFill>
            <a:schemeClr val="accent6"/>
          </a:solidFill>
        </p:spPr>
        <p:txBody>
          <a:bodyPr wrap="square" lIns="0" tIns="0" rIns="0" bIns="0" rtlCol="0"/>
          <a:lstStyle/>
          <a:p>
            <a:pPr algn="ctr">
              <a:defRPr/>
            </a:pPr>
            <a:endParaRPr lang="en-US" sz="800" b="1" dirty="0">
              <a:solidFill>
                <a:prstClr val="white"/>
              </a:solidFill>
              <a:latin typeface="Century Gothic" panose="020B0502020202020204" pitchFamily="34" charset="0"/>
            </a:endParaRPr>
          </a:p>
          <a:p>
            <a:pPr algn="ctr">
              <a:defRPr/>
            </a:pPr>
            <a:r>
              <a:rPr lang="el-GR" sz="2000" b="1" dirty="0">
                <a:solidFill>
                  <a:prstClr val="white"/>
                </a:solidFill>
                <a:latin typeface="Century Gothic" panose="020B0502020202020204" pitchFamily="34" charset="0"/>
              </a:rPr>
              <a:t>Διαπίστευση </a:t>
            </a:r>
            <a:r>
              <a:rPr lang="en-US" sz="2000" b="1" dirty="0">
                <a:solidFill>
                  <a:prstClr val="white"/>
                </a:solidFill>
                <a:latin typeface="Century Gothic" panose="020B0502020202020204" pitchFamily="34" charset="0"/>
              </a:rPr>
              <a:t>Erasmus</a:t>
            </a:r>
            <a:endParaRPr sz="2000" b="1" dirty="0">
              <a:solidFill>
                <a:prstClr val="white"/>
              </a:solidFill>
              <a:latin typeface="Century Gothic" panose="020B0502020202020204" pitchFamily="34" charset="0"/>
            </a:endParaRPr>
          </a:p>
        </p:txBody>
      </p:sp>
      <p:sp>
        <p:nvSpPr>
          <p:cNvPr id="17" name="object 13">
            <a:extLst>
              <a:ext uri="{FF2B5EF4-FFF2-40B4-BE49-F238E27FC236}">
                <a16:creationId xmlns:a16="http://schemas.microsoft.com/office/drawing/2014/main" id="{1F1778E0-4506-47E9-9B06-CD82D2925932}"/>
              </a:ext>
            </a:extLst>
          </p:cNvPr>
          <p:cNvSpPr/>
          <p:nvPr/>
        </p:nvSpPr>
        <p:spPr>
          <a:xfrm>
            <a:off x="3311593" y="3200794"/>
            <a:ext cx="972819" cy="504825"/>
          </a:xfrm>
          <a:custGeom>
            <a:avLst/>
            <a:gdLst/>
            <a:ahLst/>
            <a:cxnLst/>
            <a:rect l="l" t="t" r="r" b="b"/>
            <a:pathLst>
              <a:path w="972819" h="504825">
                <a:moveTo>
                  <a:pt x="720089" y="0"/>
                </a:moveTo>
                <a:lnTo>
                  <a:pt x="720089" y="126111"/>
                </a:lnTo>
                <a:lnTo>
                  <a:pt x="0" y="126111"/>
                </a:lnTo>
                <a:lnTo>
                  <a:pt x="0" y="378332"/>
                </a:lnTo>
                <a:lnTo>
                  <a:pt x="720089" y="378332"/>
                </a:lnTo>
                <a:lnTo>
                  <a:pt x="720089" y="504444"/>
                </a:lnTo>
                <a:lnTo>
                  <a:pt x="972311" y="252221"/>
                </a:lnTo>
                <a:lnTo>
                  <a:pt x="720089" y="0"/>
                </a:lnTo>
                <a:close/>
              </a:path>
            </a:pathLst>
          </a:custGeom>
          <a:solidFill>
            <a:schemeClr val="accent6">
              <a:lumMod val="20000"/>
              <a:lumOff val="80000"/>
            </a:scheme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prstClr val="black"/>
              </a:solidFill>
              <a:effectLst/>
              <a:uLnTx/>
              <a:uFillTx/>
            </a:endParaRPr>
          </a:p>
        </p:txBody>
      </p:sp>
      <p:sp>
        <p:nvSpPr>
          <p:cNvPr id="18" name="object 15">
            <a:extLst>
              <a:ext uri="{FF2B5EF4-FFF2-40B4-BE49-F238E27FC236}">
                <a16:creationId xmlns:a16="http://schemas.microsoft.com/office/drawing/2014/main" id="{BFE1C47E-0987-44C9-BBC8-3A9AD74F49E5}"/>
              </a:ext>
            </a:extLst>
          </p:cNvPr>
          <p:cNvSpPr/>
          <p:nvPr/>
        </p:nvSpPr>
        <p:spPr>
          <a:xfrm>
            <a:off x="7563552" y="2937143"/>
            <a:ext cx="2872740" cy="504825"/>
          </a:xfrm>
          <a:custGeom>
            <a:avLst/>
            <a:gdLst/>
            <a:ahLst/>
            <a:cxnLst/>
            <a:rect l="l" t="t" r="r" b="b"/>
            <a:pathLst>
              <a:path w="2872740" h="504825">
                <a:moveTo>
                  <a:pt x="2788792" y="0"/>
                </a:moveTo>
                <a:lnTo>
                  <a:pt x="83946" y="0"/>
                </a:lnTo>
                <a:lnTo>
                  <a:pt x="51274" y="6600"/>
                </a:lnTo>
                <a:lnTo>
                  <a:pt x="24590" y="24606"/>
                </a:lnTo>
                <a:lnTo>
                  <a:pt x="6598" y="51327"/>
                </a:lnTo>
                <a:lnTo>
                  <a:pt x="0" y="84073"/>
                </a:lnTo>
                <a:lnTo>
                  <a:pt x="0" y="420369"/>
                </a:lnTo>
                <a:lnTo>
                  <a:pt x="6598" y="453116"/>
                </a:lnTo>
                <a:lnTo>
                  <a:pt x="24590" y="479837"/>
                </a:lnTo>
                <a:lnTo>
                  <a:pt x="51274" y="497843"/>
                </a:lnTo>
                <a:lnTo>
                  <a:pt x="83946" y="504444"/>
                </a:lnTo>
                <a:lnTo>
                  <a:pt x="2788792" y="504444"/>
                </a:lnTo>
                <a:lnTo>
                  <a:pt x="2821465" y="497843"/>
                </a:lnTo>
                <a:lnTo>
                  <a:pt x="2848149" y="479837"/>
                </a:lnTo>
                <a:lnTo>
                  <a:pt x="2866141" y="453116"/>
                </a:lnTo>
                <a:lnTo>
                  <a:pt x="2872740" y="420369"/>
                </a:lnTo>
                <a:lnTo>
                  <a:pt x="2872740" y="84073"/>
                </a:lnTo>
                <a:lnTo>
                  <a:pt x="2866141" y="51327"/>
                </a:lnTo>
                <a:lnTo>
                  <a:pt x="2848149" y="24606"/>
                </a:lnTo>
                <a:lnTo>
                  <a:pt x="2821465" y="6600"/>
                </a:lnTo>
                <a:lnTo>
                  <a:pt x="2788792" y="0"/>
                </a:lnTo>
                <a:close/>
              </a:path>
            </a:pathLst>
          </a:custGeom>
          <a:solidFill>
            <a:schemeClr val="accent6"/>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prstClr val="black"/>
              </a:solidFill>
              <a:effectLst/>
              <a:uLnTx/>
              <a:uFillTx/>
            </a:endParaRPr>
          </a:p>
        </p:txBody>
      </p:sp>
      <p:sp>
        <p:nvSpPr>
          <p:cNvPr id="19" name="object 17">
            <a:extLst>
              <a:ext uri="{FF2B5EF4-FFF2-40B4-BE49-F238E27FC236}">
                <a16:creationId xmlns:a16="http://schemas.microsoft.com/office/drawing/2014/main" id="{DCA652B9-ADAE-4564-8E37-9E820BDC1002}"/>
              </a:ext>
            </a:extLst>
          </p:cNvPr>
          <p:cNvSpPr txBox="1">
            <a:spLocks/>
          </p:cNvSpPr>
          <p:nvPr/>
        </p:nvSpPr>
        <p:spPr>
          <a:xfrm>
            <a:off x="4295648" y="2209559"/>
            <a:ext cx="5791014" cy="2336537"/>
          </a:xfrm>
          <a:prstGeom prst="rect">
            <a:avLst/>
          </a:prstGeom>
        </p:spPr>
        <p:txBody>
          <a:bodyPr vert="horz" wrap="square" lIns="0" tIns="12700" rIns="0" bIns="0" rtlCol="0">
            <a:spAutoFit/>
          </a:bodyPr>
          <a:lstStyle>
            <a:lvl1pPr marL="0">
              <a:defRPr sz="1800" b="0" i="0">
                <a:solidFill>
                  <a:schemeClr val="bg1"/>
                </a:solidFill>
                <a:latin typeface="Arial"/>
                <a:ea typeface="+mn-ea"/>
                <a:cs typeface="Arial"/>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18415" marR="5080" lvl="0" indent="-1270" algn="ctr" defTabSz="914400" eaLnBrk="1" fontAlgn="auto" latinLnBrk="0" hangingPunct="1">
              <a:lnSpc>
                <a:spcPct val="100000"/>
              </a:lnSpc>
              <a:spcBef>
                <a:spcPts val="2180"/>
              </a:spcBef>
              <a:spcAft>
                <a:spcPts val="0"/>
              </a:spcAft>
              <a:buClrTx/>
              <a:buSzTx/>
              <a:buFontTx/>
              <a:buNone/>
              <a:tabLst/>
              <a:defRPr/>
            </a:pPr>
            <a:r>
              <a:rPr kumimoji="0" lang="el-GR" sz="2000" b="1" i="0" u="none" strike="noStrike" kern="0" cap="none" spc="0" normalizeH="0" baseline="0" noProof="0" dirty="0">
                <a:ln>
                  <a:noFill/>
                </a:ln>
                <a:solidFill>
                  <a:prstClr val="white"/>
                </a:solidFill>
                <a:effectLst/>
                <a:uLnTx/>
                <a:uFillTx/>
                <a:latin typeface="Century Gothic" panose="020B0502020202020204" pitchFamily="34" charset="0"/>
                <a:ea typeface="+mn-ea"/>
                <a:cs typeface="Arial"/>
              </a:rPr>
              <a:t>Σχέδια μικρής </a:t>
            </a:r>
            <a:r>
              <a:rPr kumimoji="0" lang="el-GR" sz="2000" b="1" i="0" u="none" strike="noStrike" kern="0" cap="none" spc="0" normalizeH="0" baseline="0" noProof="0" dirty="0" smtClean="0">
                <a:ln>
                  <a:noFill/>
                </a:ln>
                <a:solidFill>
                  <a:prstClr val="white"/>
                </a:solidFill>
                <a:effectLst/>
                <a:uLnTx/>
                <a:uFillTx/>
                <a:latin typeface="Century Gothic" panose="020B0502020202020204" pitchFamily="34" charset="0"/>
                <a:ea typeface="+mn-ea"/>
                <a:cs typeface="Arial"/>
              </a:rPr>
              <a:t>διάρκειας</a:t>
            </a:r>
            <a:endParaRPr kumimoji="0" lang="en-US" sz="2000" b="1" i="0" u="none" strike="noStrike" kern="0" cap="none" spc="0" normalizeH="0" baseline="0" noProof="0" dirty="0">
              <a:ln>
                <a:noFill/>
              </a:ln>
              <a:solidFill>
                <a:prstClr val="white"/>
              </a:solidFill>
              <a:effectLst/>
              <a:uLnTx/>
              <a:uFillTx/>
              <a:latin typeface="Century Gothic" panose="020B0502020202020204" pitchFamily="34" charset="0"/>
              <a:ea typeface="+mn-ea"/>
              <a:cs typeface="Arial"/>
            </a:endParaRPr>
          </a:p>
          <a:p>
            <a:pPr marL="18415" marR="5080" lvl="0" indent="-1270" algn="ctr" defTabSz="914400" eaLnBrk="1" fontAlgn="auto" latinLnBrk="0" hangingPunct="1">
              <a:lnSpc>
                <a:spcPct val="100000"/>
              </a:lnSpc>
              <a:spcBef>
                <a:spcPts val="2180"/>
              </a:spcBef>
              <a:spcAft>
                <a:spcPts val="0"/>
              </a:spcAft>
              <a:buClrTx/>
              <a:buSzTx/>
              <a:buFontTx/>
              <a:buNone/>
              <a:tabLst/>
              <a:defRPr/>
            </a:pPr>
            <a:endParaRPr kumimoji="0" lang="en-US" sz="2000" b="1" i="0" u="none" strike="noStrike" kern="0" cap="none" spc="0" normalizeH="0" baseline="0" noProof="0" dirty="0">
              <a:ln>
                <a:noFill/>
              </a:ln>
              <a:solidFill>
                <a:prstClr val="white"/>
              </a:solidFill>
              <a:effectLst/>
              <a:uLnTx/>
              <a:uFillTx/>
              <a:latin typeface="Century Gothic" panose="020B0502020202020204" pitchFamily="34" charset="0"/>
              <a:ea typeface="+mn-ea"/>
              <a:cs typeface="Arial"/>
            </a:endParaRPr>
          </a:p>
          <a:p>
            <a:pPr marL="18415" marR="5080" lvl="0" indent="-1270" algn="ctr" defTabSz="914400" eaLnBrk="1" fontAlgn="auto" latinLnBrk="0" hangingPunct="1">
              <a:lnSpc>
                <a:spcPct val="100000"/>
              </a:lnSpc>
              <a:spcBef>
                <a:spcPts val="2180"/>
              </a:spcBef>
              <a:spcAft>
                <a:spcPts val="0"/>
              </a:spcAft>
              <a:buClrTx/>
              <a:buSzTx/>
              <a:buFontTx/>
              <a:buNone/>
              <a:tabLst/>
              <a:defRPr/>
            </a:pPr>
            <a:endParaRPr kumimoji="0" lang="el-GR" sz="2000" b="1" i="0" u="none" strike="noStrike" kern="0" cap="none" spc="0" normalizeH="0" baseline="0" noProof="0" dirty="0" smtClean="0">
              <a:ln>
                <a:noFill/>
              </a:ln>
              <a:solidFill>
                <a:prstClr val="white"/>
              </a:solidFill>
              <a:effectLst/>
              <a:uLnTx/>
              <a:uFillTx/>
              <a:latin typeface="Century Gothic" panose="020B0502020202020204" pitchFamily="34" charset="0"/>
              <a:ea typeface="+mn-ea"/>
              <a:cs typeface="Arial"/>
            </a:endParaRPr>
          </a:p>
          <a:p>
            <a:pPr marL="18415" marR="5080" lvl="0" indent="-1270" algn="ctr" defTabSz="914400" eaLnBrk="1" fontAlgn="auto" latinLnBrk="0" hangingPunct="1">
              <a:lnSpc>
                <a:spcPct val="100000"/>
              </a:lnSpc>
              <a:spcBef>
                <a:spcPts val="2180"/>
              </a:spcBef>
              <a:spcAft>
                <a:spcPts val="0"/>
              </a:spcAft>
              <a:buClrTx/>
              <a:buSzTx/>
              <a:buFontTx/>
              <a:buNone/>
              <a:tabLst/>
              <a:defRPr/>
            </a:pPr>
            <a:endParaRPr kumimoji="0" lang="en-US" sz="2000" b="1" i="0" u="none" strike="noStrike" kern="0" cap="none" spc="0" normalizeH="0" baseline="0" noProof="0" dirty="0">
              <a:ln>
                <a:noFill/>
              </a:ln>
              <a:solidFill>
                <a:prstClr val="white"/>
              </a:solidFill>
              <a:effectLst/>
              <a:uLnTx/>
              <a:uFillTx/>
              <a:latin typeface="Century Gothic" panose="020B0502020202020204" pitchFamily="34" charset="0"/>
              <a:ea typeface="+mn-ea"/>
              <a:cs typeface="Arial"/>
            </a:endParaRPr>
          </a:p>
          <a:p>
            <a:pPr marL="1656080" marR="0" lvl="0" indent="0" algn="ctr" defTabSz="914400" eaLnBrk="1" fontAlgn="auto" latinLnBrk="0" hangingPunct="1">
              <a:lnSpc>
                <a:spcPct val="100000"/>
              </a:lnSpc>
              <a:spcBef>
                <a:spcPts val="5"/>
              </a:spcBef>
              <a:spcAft>
                <a:spcPts val="0"/>
              </a:spcAft>
              <a:buClrTx/>
              <a:buSzTx/>
              <a:buFontTx/>
              <a:buNone/>
              <a:tabLst/>
              <a:defRPr/>
            </a:pPr>
            <a:r>
              <a:rPr kumimoji="0" lang="en-US" sz="1600" b="0" i="0" u="none" strike="noStrike" kern="0" cap="none" spc="-5" normalizeH="0" baseline="0" noProof="0" dirty="0">
                <a:ln>
                  <a:noFill/>
                </a:ln>
                <a:solidFill>
                  <a:sysClr val="window" lastClr="FFFFFF"/>
                </a:solidFill>
                <a:effectLst/>
                <a:uLnTx/>
                <a:uFillTx/>
                <a:latin typeface="Arial"/>
                <a:ea typeface="+mn-ea"/>
                <a:cs typeface="Arial"/>
              </a:rPr>
              <a:t>Individual</a:t>
            </a:r>
            <a:r>
              <a:rPr kumimoji="0" lang="en-US" sz="1600" b="0" i="0" u="none" strike="noStrike" kern="0" cap="none" spc="-40" normalizeH="0" baseline="0" noProof="0" dirty="0">
                <a:ln>
                  <a:noFill/>
                </a:ln>
                <a:solidFill>
                  <a:sysClr val="window" lastClr="FFFFFF"/>
                </a:solidFill>
                <a:effectLst/>
                <a:uLnTx/>
                <a:uFillTx/>
                <a:latin typeface="Arial"/>
                <a:ea typeface="+mn-ea"/>
                <a:cs typeface="Arial"/>
              </a:rPr>
              <a:t> </a:t>
            </a:r>
            <a:r>
              <a:rPr kumimoji="0" lang="en-US" sz="1600" b="0" i="0" u="none" strike="noStrike" kern="0" cap="none" spc="-5" normalizeH="0" baseline="0" noProof="0" dirty="0" err="1">
                <a:ln>
                  <a:noFill/>
                </a:ln>
                <a:solidFill>
                  <a:sysClr val="window" lastClr="FFFFFF"/>
                </a:solidFill>
                <a:effectLst/>
                <a:uLnTx/>
                <a:uFillTx/>
                <a:latin typeface="Arial"/>
                <a:ea typeface="+mn-ea"/>
                <a:cs typeface="Arial"/>
              </a:rPr>
              <a:t>organisations</a:t>
            </a:r>
            <a:endParaRPr kumimoji="0" lang="en-US" sz="1600" b="0" i="0" u="none" strike="noStrike" kern="0" cap="none" spc="0" normalizeH="0" baseline="0" noProof="0" dirty="0">
              <a:ln>
                <a:noFill/>
              </a:ln>
              <a:solidFill>
                <a:sysClr val="window" lastClr="FFFFFF"/>
              </a:solidFill>
              <a:effectLst/>
              <a:uLnTx/>
              <a:uFillTx/>
              <a:latin typeface="Arial"/>
              <a:ea typeface="+mn-ea"/>
              <a:cs typeface="Arial"/>
            </a:endParaRPr>
          </a:p>
        </p:txBody>
      </p:sp>
      <p:sp>
        <p:nvSpPr>
          <p:cNvPr id="20" name="object 18">
            <a:extLst>
              <a:ext uri="{FF2B5EF4-FFF2-40B4-BE49-F238E27FC236}">
                <a16:creationId xmlns:a16="http://schemas.microsoft.com/office/drawing/2014/main" id="{54DC51DC-8AD9-4F84-A645-C7AE28D0708A}"/>
              </a:ext>
            </a:extLst>
          </p:cNvPr>
          <p:cNvSpPr/>
          <p:nvPr/>
        </p:nvSpPr>
        <p:spPr>
          <a:xfrm>
            <a:off x="7559419" y="3469717"/>
            <a:ext cx="2857062" cy="545087"/>
          </a:xfrm>
          <a:custGeom>
            <a:avLst/>
            <a:gdLst/>
            <a:ahLst/>
            <a:cxnLst/>
            <a:rect l="l" t="t" r="r" b="b"/>
            <a:pathLst>
              <a:path w="2872740" h="504825">
                <a:moveTo>
                  <a:pt x="2788792" y="0"/>
                </a:moveTo>
                <a:lnTo>
                  <a:pt x="83947" y="0"/>
                </a:lnTo>
                <a:lnTo>
                  <a:pt x="51274" y="6600"/>
                </a:lnTo>
                <a:lnTo>
                  <a:pt x="24590" y="24606"/>
                </a:lnTo>
                <a:lnTo>
                  <a:pt x="6598" y="51327"/>
                </a:lnTo>
                <a:lnTo>
                  <a:pt x="0" y="84074"/>
                </a:lnTo>
                <a:lnTo>
                  <a:pt x="0" y="420369"/>
                </a:lnTo>
                <a:lnTo>
                  <a:pt x="6598" y="453116"/>
                </a:lnTo>
                <a:lnTo>
                  <a:pt x="24590" y="479837"/>
                </a:lnTo>
                <a:lnTo>
                  <a:pt x="51274" y="497843"/>
                </a:lnTo>
                <a:lnTo>
                  <a:pt x="83947" y="504444"/>
                </a:lnTo>
                <a:lnTo>
                  <a:pt x="2788792" y="504444"/>
                </a:lnTo>
                <a:lnTo>
                  <a:pt x="2821465" y="497843"/>
                </a:lnTo>
                <a:lnTo>
                  <a:pt x="2848149" y="479837"/>
                </a:lnTo>
                <a:lnTo>
                  <a:pt x="2866141" y="453116"/>
                </a:lnTo>
                <a:lnTo>
                  <a:pt x="2872740" y="420369"/>
                </a:lnTo>
                <a:lnTo>
                  <a:pt x="2872740" y="84074"/>
                </a:lnTo>
                <a:lnTo>
                  <a:pt x="2866141" y="51327"/>
                </a:lnTo>
                <a:lnTo>
                  <a:pt x="2848149" y="24606"/>
                </a:lnTo>
                <a:lnTo>
                  <a:pt x="2821465" y="6600"/>
                </a:lnTo>
                <a:lnTo>
                  <a:pt x="2788792" y="0"/>
                </a:lnTo>
                <a:close/>
              </a:path>
            </a:pathLst>
          </a:custGeom>
          <a:solidFill>
            <a:schemeClr val="accent6"/>
          </a:solidFill>
        </p:spPr>
        <p:txBody>
          <a:bodyPr wrap="square" lIns="0" tIns="0" rIns="0" bIns="0"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l-GR" sz="1600" b="1" i="0" u="none" strike="noStrike" kern="0" cap="none" spc="0" normalizeH="0" baseline="0" noProof="0" dirty="0">
                <a:ln>
                  <a:noFill/>
                </a:ln>
                <a:solidFill>
                  <a:prstClr val="white"/>
                </a:solidFill>
                <a:effectLst/>
                <a:uLnTx/>
                <a:uFillTx/>
                <a:latin typeface="Century Gothic" panose="020B0502020202020204" pitchFamily="34" charset="0"/>
              </a:rPr>
              <a:t>Συντονιστές</a:t>
            </a:r>
            <a:r>
              <a:rPr kumimoji="0" lang="el-GR" sz="1800" b="0" i="0" u="none" strike="noStrike" kern="0" cap="none" spc="0" normalizeH="0" baseline="0" noProof="0" dirty="0">
                <a:ln>
                  <a:noFill/>
                </a:ln>
                <a:solidFill>
                  <a:prstClr val="black"/>
                </a:solidFill>
                <a:effectLst/>
                <a:uLnTx/>
                <a:uFillTx/>
              </a:rPr>
              <a:t> </a:t>
            </a:r>
            <a:r>
              <a:rPr kumimoji="0" lang="el-GR" sz="1600" b="1" i="0" u="none" strike="noStrike" kern="0" cap="none" spc="0" normalizeH="0" baseline="0" noProof="0" dirty="0">
                <a:ln>
                  <a:noFill/>
                </a:ln>
                <a:solidFill>
                  <a:prstClr val="white"/>
                </a:solidFill>
                <a:effectLst/>
                <a:uLnTx/>
                <a:uFillTx/>
                <a:latin typeface="Century Gothic" panose="020B0502020202020204" pitchFamily="34" charset="0"/>
              </a:rPr>
              <a:t>Κοινοπραξίας</a:t>
            </a:r>
          </a:p>
        </p:txBody>
      </p:sp>
      <p:sp>
        <p:nvSpPr>
          <p:cNvPr id="21" name="object 25">
            <a:extLst>
              <a:ext uri="{FF2B5EF4-FFF2-40B4-BE49-F238E27FC236}">
                <a16:creationId xmlns:a16="http://schemas.microsoft.com/office/drawing/2014/main" id="{C30E4423-A84C-4F48-A272-FD5C7CF5BDEC}"/>
              </a:ext>
            </a:extLst>
          </p:cNvPr>
          <p:cNvSpPr/>
          <p:nvPr/>
        </p:nvSpPr>
        <p:spPr>
          <a:xfrm>
            <a:off x="3291781" y="4537342"/>
            <a:ext cx="972819" cy="504825"/>
          </a:xfrm>
          <a:custGeom>
            <a:avLst/>
            <a:gdLst/>
            <a:ahLst/>
            <a:cxnLst/>
            <a:rect l="l" t="t" r="r" b="b"/>
            <a:pathLst>
              <a:path w="972819" h="504825">
                <a:moveTo>
                  <a:pt x="720089" y="0"/>
                </a:moveTo>
                <a:lnTo>
                  <a:pt x="720089" y="126110"/>
                </a:lnTo>
                <a:lnTo>
                  <a:pt x="0" y="126110"/>
                </a:lnTo>
                <a:lnTo>
                  <a:pt x="0" y="378332"/>
                </a:lnTo>
                <a:lnTo>
                  <a:pt x="720089" y="378332"/>
                </a:lnTo>
                <a:lnTo>
                  <a:pt x="720089" y="504443"/>
                </a:lnTo>
                <a:lnTo>
                  <a:pt x="972312" y="252221"/>
                </a:lnTo>
                <a:lnTo>
                  <a:pt x="720089" y="0"/>
                </a:lnTo>
                <a:close/>
              </a:path>
            </a:pathLst>
          </a:custGeom>
          <a:solidFill>
            <a:schemeClr val="accent5">
              <a:lumMod val="40000"/>
              <a:lumOff val="60000"/>
            </a:schemeClr>
          </a:solidFill>
        </p:spPr>
        <p:txBody>
          <a:bodyPr wrap="square" lIns="0" tIns="0" rIns="0" bIns="0" rtlCol="0"/>
          <a:lstStyle/>
          <a:p>
            <a:pPr marL="0" marR="0" lvl="0" indent="0" defTabSz="914400" eaLnBrk="1" fontAlgn="auto" latinLnBrk="0" hangingPunct="1">
              <a:lnSpc>
                <a:spcPct val="100000"/>
              </a:lnSpc>
              <a:spcBef>
                <a:spcPts val="0"/>
              </a:spcBef>
              <a:spcAft>
                <a:spcPts val="0"/>
              </a:spcAft>
              <a:buClrTx/>
              <a:buSzTx/>
              <a:buFontTx/>
              <a:buNone/>
              <a:tabLst/>
              <a:defRPr/>
            </a:pPr>
            <a:endParaRPr kumimoji="0" sz="1800" b="0" i="0" u="none" strike="noStrike" kern="0" cap="none" spc="0" normalizeH="0" baseline="0" noProof="0">
              <a:ln>
                <a:noFill/>
              </a:ln>
              <a:solidFill>
                <a:prstClr val="black"/>
              </a:solidFill>
              <a:effectLst/>
              <a:uLnTx/>
              <a:uFillTx/>
            </a:endParaRPr>
          </a:p>
        </p:txBody>
      </p:sp>
      <p:sp>
        <p:nvSpPr>
          <p:cNvPr id="22" name="object 27">
            <a:extLst>
              <a:ext uri="{FF2B5EF4-FFF2-40B4-BE49-F238E27FC236}">
                <a16:creationId xmlns:a16="http://schemas.microsoft.com/office/drawing/2014/main" id="{498BB2AA-8D28-40A1-A23C-CF05344B5BB0}"/>
              </a:ext>
            </a:extLst>
          </p:cNvPr>
          <p:cNvSpPr/>
          <p:nvPr/>
        </p:nvSpPr>
        <p:spPr>
          <a:xfrm>
            <a:off x="7576602" y="4218396"/>
            <a:ext cx="2872740" cy="504825"/>
          </a:xfrm>
          <a:custGeom>
            <a:avLst/>
            <a:gdLst/>
            <a:ahLst/>
            <a:cxnLst/>
            <a:rect l="l" t="t" r="r" b="b"/>
            <a:pathLst>
              <a:path w="2872740" h="504825">
                <a:moveTo>
                  <a:pt x="2788793" y="0"/>
                </a:moveTo>
                <a:lnTo>
                  <a:pt x="83946" y="0"/>
                </a:lnTo>
                <a:lnTo>
                  <a:pt x="51274" y="6600"/>
                </a:lnTo>
                <a:lnTo>
                  <a:pt x="24590" y="24606"/>
                </a:lnTo>
                <a:lnTo>
                  <a:pt x="6598" y="51327"/>
                </a:lnTo>
                <a:lnTo>
                  <a:pt x="0" y="84074"/>
                </a:lnTo>
                <a:lnTo>
                  <a:pt x="0" y="420370"/>
                </a:lnTo>
                <a:lnTo>
                  <a:pt x="6598" y="453116"/>
                </a:lnTo>
                <a:lnTo>
                  <a:pt x="24590" y="479837"/>
                </a:lnTo>
                <a:lnTo>
                  <a:pt x="51274" y="497843"/>
                </a:lnTo>
                <a:lnTo>
                  <a:pt x="83946" y="504444"/>
                </a:lnTo>
                <a:lnTo>
                  <a:pt x="2788793" y="504444"/>
                </a:lnTo>
                <a:lnTo>
                  <a:pt x="2821465" y="497843"/>
                </a:lnTo>
                <a:lnTo>
                  <a:pt x="2848149" y="479837"/>
                </a:lnTo>
                <a:lnTo>
                  <a:pt x="2866141" y="453116"/>
                </a:lnTo>
                <a:lnTo>
                  <a:pt x="2872739" y="420370"/>
                </a:lnTo>
                <a:lnTo>
                  <a:pt x="2872739" y="84074"/>
                </a:lnTo>
                <a:lnTo>
                  <a:pt x="2866141" y="51327"/>
                </a:lnTo>
                <a:lnTo>
                  <a:pt x="2848149" y="24606"/>
                </a:lnTo>
                <a:lnTo>
                  <a:pt x="2821465" y="6600"/>
                </a:lnTo>
                <a:lnTo>
                  <a:pt x="2788793" y="0"/>
                </a:lnTo>
                <a:close/>
              </a:path>
            </a:pathLst>
          </a:custGeom>
          <a:solidFill>
            <a:schemeClr val="accent1"/>
          </a:solidFill>
        </p:spPr>
        <p:txBody>
          <a:bodyPr wrap="square" lIns="0" tIns="0" rIns="0" bIns="0" rtlCol="0"/>
          <a:lstStyle/>
          <a:p>
            <a:pPr algn="ctr">
              <a:defRPr/>
            </a:pPr>
            <a:r>
              <a:rPr lang="el-GR" sz="1600" b="1" dirty="0">
                <a:solidFill>
                  <a:prstClr val="white"/>
                </a:solidFill>
                <a:latin typeface="Century Gothic" panose="020B0502020202020204" pitchFamily="34" charset="0"/>
              </a:rPr>
              <a:t>Συμμετοχή μέσω κάποιας </a:t>
            </a:r>
            <a:r>
              <a:rPr lang="el-GR" sz="1600" b="1" dirty="0" smtClean="0">
                <a:solidFill>
                  <a:prstClr val="white"/>
                </a:solidFill>
                <a:latin typeface="Century Gothic" panose="020B0502020202020204" pitchFamily="34" charset="0"/>
              </a:rPr>
              <a:t>Κοινοπραξίας</a:t>
            </a:r>
            <a:endParaRPr sz="1600" b="1" dirty="0">
              <a:solidFill>
                <a:prstClr val="white"/>
              </a:solidFill>
              <a:latin typeface="Century Gothic" panose="020B0502020202020204" pitchFamily="34" charset="0"/>
            </a:endParaRPr>
          </a:p>
        </p:txBody>
      </p:sp>
      <p:sp>
        <p:nvSpPr>
          <p:cNvPr id="23" name="object 29">
            <a:extLst>
              <a:ext uri="{FF2B5EF4-FFF2-40B4-BE49-F238E27FC236}">
                <a16:creationId xmlns:a16="http://schemas.microsoft.com/office/drawing/2014/main" id="{3F272DD1-5D02-40EB-B527-18B36CBFC0B0}"/>
              </a:ext>
            </a:extLst>
          </p:cNvPr>
          <p:cNvSpPr/>
          <p:nvPr/>
        </p:nvSpPr>
        <p:spPr>
          <a:xfrm>
            <a:off x="7563552" y="4817943"/>
            <a:ext cx="2872740" cy="504825"/>
          </a:xfrm>
          <a:custGeom>
            <a:avLst/>
            <a:gdLst/>
            <a:ahLst/>
            <a:cxnLst/>
            <a:rect l="l" t="t" r="r" b="b"/>
            <a:pathLst>
              <a:path w="2872740" h="504825">
                <a:moveTo>
                  <a:pt x="2788793" y="0"/>
                </a:moveTo>
                <a:lnTo>
                  <a:pt x="83947" y="0"/>
                </a:lnTo>
                <a:lnTo>
                  <a:pt x="51274" y="6600"/>
                </a:lnTo>
                <a:lnTo>
                  <a:pt x="24590" y="24606"/>
                </a:lnTo>
                <a:lnTo>
                  <a:pt x="6598" y="51327"/>
                </a:lnTo>
                <a:lnTo>
                  <a:pt x="0" y="84074"/>
                </a:lnTo>
                <a:lnTo>
                  <a:pt x="0" y="420369"/>
                </a:lnTo>
                <a:lnTo>
                  <a:pt x="6598" y="453094"/>
                </a:lnTo>
                <a:lnTo>
                  <a:pt x="24590" y="479818"/>
                </a:lnTo>
                <a:lnTo>
                  <a:pt x="51274" y="497836"/>
                </a:lnTo>
                <a:lnTo>
                  <a:pt x="83947" y="504444"/>
                </a:lnTo>
                <a:lnTo>
                  <a:pt x="2788793" y="504444"/>
                </a:lnTo>
                <a:lnTo>
                  <a:pt x="2821465" y="497836"/>
                </a:lnTo>
                <a:lnTo>
                  <a:pt x="2848149" y="479818"/>
                </a:lnTo>
                <a:lnTo>
                  <a:pt x="2866141" y="453094"/>
                </a:lnTo>
                <a:lnTo>
                  <a:pt x="2872740" y="420369"/>
                </a:lnTo>
                <a:lnTo>
                  <a:pt x="2872740" y="84074"/>
                </a:lnTo>
                <a:lnTo>
                  <a:pt x="2866141" y="51327"/>
                </a:lnTo>
                <a:lnTo>
                  <a:pt x="2848149" y="24606"/>
                </a:lnTo>
                <a:lnTo>
                  <a:pt x="2821465" y="6600"/>
                </a:lnTo>
                <a:lnTo>
                  <a:pt x="2788793" y="0"/>
                </a:lnTo>
                <a:close/>
              </a:path>
            </a:pathLst>
          </a:custGeom>
          <a:solidFill>
            <a:schemeClr val="accent1"/>
          </a:solidFill>
        </p:spPr>
        <p:txBody>
          <a:bodyPr wrap="square" lIns="0" tIns="0" rIns="0" bIns="0" rtlCol="0"/>
          <a:lstStyle/>
          <a:p>
            <a:pPr algn="ctr">
              <a:defRPr/>
            </a:pPr>
            <a:r>
              <a:rPr lang="el-GR" sz="1600" b="1" dirty="0">
                <a:solidFill>
                  <a:prstClr val="white"/>
                </a:solidFill>
                <a:latin typeface="Century Gothic" panose="020B0502020202020204" pitchFamily="34" charset="0"/>
              </a:rPr>
              <a:t>Φιλοξενία συμμετεχόντων από το εξωτερικό</a:t>
            </a:r>
            <a:endParaRPr sz="1600" b="1" dirty="0">
              <a:solidFill>
                <a:prstClr val="white"/>
              </a:solidFill>
              <a:latin typeface="Century Gothic" panose="020B0502020202020204" pitchFamily="34" charset="0"/>
            </a:endParaRPr>
          </a:p>
        </p:txBody>
      </p:sp>
      <p:sp>
        <p:nvSpPr>
          <p:cNvPr id="24" name="object 18">
            <a:extLst>
              <a:ext uri="{FF2B5EF4-FFF2-40B4-BE49-F238E27FC236}">
                <a16:creationId xmlns:a16="http://schemas.microsoft.com/office/drawing/2014/main" id="{4CB30A96-1858-47A9-9EB3-7C83E3D9868E}"/>
              </a:ext>
            </a:extLst>
          </p:cNvPr>
          <p:cNvSpPr/>
          <p:nvPr/>
        </p:nvSpPr>
        <p:spPr>
          <a:xfrm>
            <a:off x="7563552" y="3055309"/>
            <a:ext cx="2872740" cy="313316"/>
          </a:xfrm>
          <a:custGeom>
            <a:avLst/>
            <a:gdLst/>
            <a:ahLst/>
            <a:cxnLst/>
            <a:rect l="l" t="t" r="r" b="b"/>
            <a:pathLst>
              <a:path w="2872740" h="504825">
                <a:moveTo>
                  <a:pt x="2788792" y="0"/>
                </a:moveTo>
                <a:lnTo>
                  <a:pt x="83947" y="0"/>
                </a:lnTo>
                <a:lnTo>
                  <a:pt x="51274" y="6600"/>
                </a:lnTo>
                <a:lnTo>
                  <a:pt x="24590" y="24606"/>
                </a:lnTo>
                <a:lnTo>
                  <a:pt x="6598" y="51327"/>
                </a:lnTo>
                <a:lnTo>
                  <a:pt x="0" y="84074"/>
                </a:lnTo>
                <a:lnTo>
                  <a:pt x="0" y="420369"/>
                </a:lnTo>
                <a:lnTo>
                  <a:pt x="6598" y="453116"/>
                </a:lnTo>
                <a:lnTo>
                  <a:pt x="24590" y="479837"/>
                </a:lnTo>
                <a:lnTo>
                  <a:pt x="51274" y="497843"/>
                </a:lnTo>
                <a:lnTo>
                  <a:pt x="83947" y="504444"/>
                </a:lnTo>
                <a:lnTo>
                  <a:pt x="2788792" y="504444"/>
                </a:lnTo>
                <a:lnTo>
                  <a:pt x="2821465" y="497843"/>
                </a:lnTo>
                <a:lnTo>
                  <a:pt x="2848149" y="479837"/>
                </a:lnTo>
                <a:lnTo>
                  <a:pt x="2866141" y="453116"/>
                </a:lnTo>
                <a:lnTo>
                  <a:pt x="2872740" y="420369"/>
                </a:lnTo>
                <a:lnTo>
                  <a:pt x="2872740" y="84074"/>
                </a:lnTo>
                <a:lnTo>
                  <a:pt x="2866141" y="51327"/>
                </a:lnTo>
                <a:lnTo>
                  <a:pt x="2848149" y="24606"/>
                </a:lnTo>
                <a:lnTo>
                  <a:pt x="2821465" y="6600"/>
                </a:lnTo>
                <a:lnTo>
                  <a:pt x="2788792" y="0"/>
                </a:lnTo>
                <a:close/>
              </a:path>
            </a:pathLst>
          </a:custGeom>
          <a:solidFill>
            <a:schemeClr val="accent6"/>
          </a:solidFill>
        </p:spPr>
        <p:txBody>
          <a:bodyPr wrap="square" lIns="0" tIns="0" rIns="0" bIns="0" rtlCol="0"/>
          <a:lstStyle/>
          <a:p>
            <a:pPr algn="ctr">
              <a:defRPr/>
            </a:pPr>
            <a:r>
              <a:rPr lang="el-GR" sz="1600" b="1" dirty="0">
                <a:solidFill>
                  <a:prstClr val="white"/>
                </a:solidFill>
                <a:latin typeface="Century Gothic" panose="020B0502020202020204" pitchFamily="34" charset="0"/>
              </a:rPr>
              <a:t>Μεμονωμένοι οργανισμοί</a:t>
            </a:r>
            <a:endParaRPr sz="1600" b="1" dirty="0">
              <a:solidFill>
                <a:prstClr val="white"/>
              </a:solidFill>
              <a:latin typeface="Century Gothic" panose="020B0502020202020204" pitchFamily="34" charset="0"/>
            </a:endParaRPr>
          </a:p>
        </p:txBody>
      </p:sp>
    </p:spTree>
    <p:extLst>
      <p:ext uri="{BB962C8B-B14F-4D97-AF65-F5344CB8AC3E}">
        <p14:creationId xmlns:p14="http://schemas.microsoft.com/office/powerpoint/2010/main" val="14130695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 y="4501156"/>
            <a:ext cx="12192001" cy="1631216"/>
          </a:xfrm>
          <a:prstGeom prst="rect">
            <a:avLst/>
          </a:prstGeom>
          <a:solidFill>
            <a:srgbClr val="008080"/>
          </a:solidFill>
        </p:spPr>
        <p:txBody>
          <a:bodyPr wrap="square" rtlCol="0">
            <a:spAutoFit/>
          </a:bodyPr>
          <a:lstStyle/>
          <a:p>
            <a:pPr algn="ctr"/>
            <a:endParaRPr lang="en-GB" sz="2000" b="1" dirty="0" smtClean="0">
              <a:solidFill>
                <a:schemeClr val="bg1"/>
              </a:solidFill>
              <a:latin typeface="Verdana" panose="020B0604030504040204" pitchFamily="34" charset="0"/>
              <a:ea typeface="Verdana" panose="020B0604030504040204" pitchFamily="34" charset="0"/>
            </a:endParaRPr>
          </a:p>
          <a:p>
            <a:pPr algn="ctr"/>
            <a:r>
              <a:rPr lang="en-GB" sz="2000" b="1" dirty="0" smtClean="0">
                <a:solidFill>
                  <a:schemeClr val="bg1"/>
                </a:solidFill>
                <a:latin typeface="Verdana" panose="020B0604030504040204" pitchFamily="34" charset="0"/>
                <a:ea typeface="Verdana" panose="020B0604030504040204" pitchFamily="34" charset="0"/>
              </a:rPr>
              <a:t>ERASMUS+ INFO DAY</a:t>
            </a:r>
          </a:p>
          <a:p>
            <a:pPr algn="ctr"/>
            <a:endParaRPr lang="en-GB" sz="2000" b="1" dirty="0">
              <a:solidFill>
                <a:schemeClr val="bg1"/>
              </a:solidFill>
              <a:latin typeface="Verdana" panose="020B0604030504040204" pitchFamily="34" charset="0"/>
              <a:ea typeface="Verdana" panose="020B0604030504040204" pitchFamily="34" charset="0"/>
            </a:endParaRPr>
          </a:p>
          <a:p>
            <a:pPr algn="ctr"/>
            <a:r>
              <a:rPr lang="el-GR" sz="2000" b="1" dirty="0" smtClean="0">
                <a:solidFill>
                  <a:schemeClr val="bg1"/>
                </a:solidFill>
                <a:latin typeface="Verdana" panose="020B0604030504040204" pitchFamily="34" charset="0"/>
                <a:ea typeface="Verdana" panose="020B0604030504040204" pitchFamily="34" charset="0"/>
              </a:rPr>
              <a:t>Τομείς Σχολικής </a:t>
            </a:r>
            <a:r>
              <a:rPr lang="en-US" sz="2000" b="1" dirty="0" smtClean="0">
                <a:solidFill>
                  <a:schemeClr val="bg1"/>
                </a:solidFill>
                <a:latin typeface="Verdana" panose="020B0604030504040204" pitchFamily="34" charset="0"/>
                <a:ea typeface="Verdana" panose="020B0604030504040204" pitchFamily="34" charset="0"/>
              </a:rPr>
              <a:t>E</a:t>
            </a:r>
            <a:r>
              <a:rPr lang="el-GR" sz="2000" b="1" dirty="0" err="1" smtClean="0">
                <a:solidFill>
                  <a:schemeClr val="bg1"/>
                </a:solidFill>
                <a:latin typeface="Verdana" panose="020B0604030504040204" pitchFamily="34" charset="0"/>
                <a:ea typeface="Verdana" panose="020B0604030504040204" pitchFamily="34" charset="0"/>
              </a:rPr>
              <a:t>κπαίδευσης</a:t>
            </a:r>
            <a:r>
              <a:rPr lang="el-GR" sz="2000" b="1" dirty="0" smtClean="0">
                <a:solidFill>
                  <a:schemeClr val="bg1"/>
                </a:solidFill>
                <a:latin typeface="Verdana" panose="020B0604030504040204" pitchFamily="34" charset="0"/>
                <a:ea typeface="Verdana" panose="020B0604030504040204" pitchFamily="34" charset="0"/>
              </a:rPr>
              <a:t> και </a:t>
            </a:r>
            <a:r>
              <a:rPr lang="en-US" sz="2000" b="1" dirty="0" smtClean="0">
                <a:solidFill>
                  <a:schemeClr val="bg1"/>
                </a:solidFill>
                <a:latin typeface="Verdana" panose="020B0604030504040204" pitchFamily="34" charset="0"/>
                <a:ea typeface="Verdana" panose="020B0604030504040204" pitchFamily="34" charset="0"/>
              </a:rPr>
              <a:t>E</a:t>
            </a:r>
            <a:r>
              <a:rPr lang="el-GR" sz="2000" b="1" dirty="0" err="1" smtClean="0">
                <a:solidFill>
                  <a:schemeClr val="bg1"/>
                </a:solidFill>
                <a:latin typeface="Verdana" panose="020B0604030504040204" pitchFamily="34" charset="0"/>
                <a:ea typeface="Verdana" panose="020B0604030504040204" pitchFamily="34" charset="0"/>
              </a:rPr>
              <a:t>κπαίδευσης</a:t>
            </a:r>
            <a:r>
              <a:rPr lang="el-GR" sz="2000" b="1" dirty="0" smtClean="0">
                <a:solidFill>
                  <a:schemeClr val="bg1"/>
                </a:solidFill>
                <a:latin typeface="Verdana" panose="020B0604030504040204" pitchFamily="34" charset="0"/>
                <a:ea typeface="Verdana" panose="020B0604030504040204" pitchFamily="34" charset="0"/>
              </a:rPr>
              <a:t> </a:t>
            </a:r>
            <a:r>
              <a:rPr lang="en-US" sz="2000" b="1" dirty="0">
                <a:solidFill>
                  <a:schemeClr val="bg1"/>
                </a:solidFill>
                <a:latin typeface="Verdana" panose="020B0604030504040204" pitchFamily="34" charset="0"/>
                <a:ea typeface="Verdana" panose="020B0604030504040204" pitchFamily="34" charset="0"/>
              </a:rPr>
              <a:t>E</a:t>
            </a:r>
            <a:r>
              <a:rPr lang="el-GR" sz="2000" b="1" dirty="0" err="1" smtClean="0">
                <a:solidFill>
                  <a:schemeClr val="bg1"/>
                </a:solidFill>
                <a:latin typeface="Verdana" panose="020B0604030504040204" pitchFamily="34" charset="0"/>
                <a:ea typeface="Verdana" panose="020B0604030504040204" pitchFamily="34" charset="0"/>
              </a:rPr>
              <a:t>νηλίκων</a:t>
            </a:r>
            <a:r>
              <a:rPr lang="el-GR" sz="2000" b="1" dirty="0" smtClean="0">
                <a:solidFill>
                  <a:schemeClr val="bg1"/>
                </a:solidFill>
                <a:latin typeface="Verdana" panose="020B0604030504040204" pitchFamily="34" charset="0"/>
                <a:ea typeface="Verdana" panose="020B0604030504040204" pitchFamily="34" charset="0"/>
              </a:rPr>
              <a:t> </a:t>
            </a:r>
            <a:endParaRPr lang="en-US" sz="2000" b="1" dirty="0" smtClean="0">
              <a:solidFill>
                <a:schemeClr val="bg1"/>
              </a:solidFill>
              <a:latin typeface="Verdana" panose="020B0604030504040204" pitchFamily="34" charset="0"/>
              <a:ea typeface="Verdana" panose="020B0604030504040204" pitchFamily="34" charset="0"/>
            </a:endParaRPr>
          </a:p>
          <a:p>
            <a:pPr algn="ctr"/>
            <a:endParaRPr lang="en-GB" sz="2000" b="1" dirty="0" smtClean="0">
              <a:solidFill>
                <a:schemeClr val="bg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7361971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320040" y="57880"/>
            <a:ext cx="12012345"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Διαπιστευμένα Σχέδια Κινητικότητας</a:t>
            </a:r>
            <a:endParaRPr lang="en-GB" sz="2800" dirty="0">
              <a:solidFill>
                <a:schemeClr val="bg1"/>
              </a:solidFill>
              <a:latin typeface="Verdana" panose="020B0604030504040204" pitchFamily="34" charset="0"/>
              <a:ea typeface="Verdana" panose="020B0604030504040204" pitchFamily="34" charset="0"/>
            </a:endParaRPr>
          </a:p>
        </p:txBody>
      </p:sp>
      <p:sp>
        <p:nvSpPr>
          <p:cNvPr id="3" name="TextBox 2"/>
          <p:cNvSpPr txBox="1"/>
          <p:nvPr/>
        </p:nvSpPr>
        <p:spPr>
          <a:xfrm>
            <a:off x="275303" y="767326"/>
            <a:ext cx="11916697" cy="984885"/>
          </a:xfrm>
          <a:prstGeom prst="rect">
            <a:avLst/>
          </a:prstGeom>
          <a:noFill/>
        </p:spPr>
        <p:txBody>
          <a:bodyPr wrap="square" rtlCol="0">
            <a:spAutoFit/>
          </a:bodyPr>
          <a:lstStyle/>
          <a:p>
            <a:r>
              <a:rPr lang="el-GR" b="1" dirty="0" smtClean="0">
                <a:solidFill>
                  <a:schemeClr val="tx1">
                    <a:lumMod val="75000"/>
                    <a:lumOff val="25000"/>
                  </a:schemeClr>
                </a:solidFill>
                <a:latin typeface="Verdana" panose="020B0604030504040204" pitchFamily="34" charset="0"/>
                <a:ea typeface="Verdana" panose="020B0604030504040204" pitchFamily="34" charset="0"/>
              </a:rPr>
              <a:t>Τα Διαπιστευμένα Σχέδια Κινητικότητας </a:t>
            </a:r>
            <a:r>
              <a:rPr lang="el-GR" b="1" u="sng" dirty="0" smtClean="0">
                <a:solidFill>
                  <a:schemeClr val="tx1">
                    <a:lumMod val="75000"/>
                    <a:lumOff val="25000"/>
                  </a:schemeClr>
                </a:solidFill>
                <a:latin typeface="Verdana" panose="020B0604030504040204" pitchFamily="34" charset="0"/>
                <a:ea typeface="Verdana" panose="020B0604030504040204" pitchFamily="34" charset="0"/>
              </a:rPr>
              <a:t>λειτουργούν ακριβώς όπως τα Σχέδια Κινητικότητας Μικρής Διάρκειας</a:t>
            </a:r>
            <a:r>
              <a:rPr lang="el-GR" b="1" dirty="0" smtClean="0">
                <a:solidFill>
                  <a:schemeClr val="tx1">
                    <a:lumMod val="75000"/>
                    <a:lumOff val="25000"/>
                  </a:schemeClr>
                </a:solidFill>
                <a:latin typeface="Verdana" panose="020B0604030504040204" pitchFamily="34" charset="0"/>
                <a:ea typeface="Verdana" panose="020B0604030504040204" pitchFamily="34" charset="0"/>
              </a:rPr>
              <a:t>, ως προς τις ακόλουθες πτυχές τους:</a:t>
            </a:r>
          </a:p>
          <a:p>
            <a:endParaRPr lang="el-GR" sz="2200" b="1" dirty="0">
              <a:solidFill>
                <a:schemeClr val="tx1">
                  <a:lumMod val="75000"/>
                  <a:lumOff val="25000"/>
                </a:schemeClr>
              </a:solidFill>
              <a:latin typeface="Verdana" panose="020B0604030504040204" pitchFamily="34" charset="0"/>
              <a:ea typeface="Verdana" panose="020B0604030504040204" pitchFamily="34" charset="0"/>
            </a:endParaRPr>
          </a:p>
        </p:txBody>
      </p:sp>
      <p:graphicFrame>
        <p:nvGraphicFramePr>
          <p:cNvPr id="4" name="Diagram 3"/>
          <p:cNvGraphicFramePr/>
          <p:nvPr>
            <p:extLst>
              <p:ext uri="{D42A27DB-BD31-4B8C-83A1-F6EECF244321}">
                <p14:modId xmlns:p14="http://schemas.microsoft.com/office/powerpoint/2010/main" val="2841329398"/>
              </p:ext>
            </p:extLst>
          </p:nvPr>
        </p:nvGraphicFramePr>
        <p:xfrm>
          <a:off x="587828" y="1490601"/>
          <a:ext cx="89916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Oval 4"/>
          <p:cNvSpPr/>
          <p:nvPr/>
        </p:nvSpPr>
        <p:spPr>
          <a:xfrm>
            <a:off x="8643258" y="1490601"/>
            <a:ext cx="3548742" cy="3352800"/>
          </a:xfrm>
          <a:prstGeom prst="ellipse">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bg1"/>
                </a:solidFill>
                <a:latin typeface="Verdana" panose="020B0604030504040204" pitchFamily="34" charset="0"/>
                <a:ea typeface="Verdana" panose="020B0604030504040204" pitchFamily="34" charset="0"/>
              </a:rPr>
              <a:t>ΠΡΟΣΟΧΗ!</a:t>
            </a:r>
          </a:p>
          <a:p>
            <a:pPr algn="ctr"/>
            <a:endParaRPr lang="el-GR" dirty="0">
              <a:solidFill>
                <a:schemeClr val="bg1"/>
              </a:solidFill>
              <a:latin typeface="Verdana" panose="020B0604030504040204" pitchFamily="34" charset="0"/>
              <a:ea typeface="Verdana" panose="020B0604030504040204" pitchFamily="34" charset="0"/>
            </a:endParaRPr>
          </a:p>
          <a:p>
            <a:pPr algn="ctr"/>
            <a:r>
              <a:rPr lang="el-GR" dirty="0" smtClean="0">
                <a:solidFill>
                  <a:schemeClr val="bg1"/>
                </a:solidFill>
                <a:latin typeface="Verdana" panose="020B0604030504040204" pitchFamily="34" charset="0"/>
                <a:ea typeface="Verdana" panose="020B0604030504040204" pitchFamily="34" charset="0"/>
              </a:rPr>
              <a:t>Οι </a:t>
            </a:r>
            <a:r>
              <a:rPr lang="el-GR" dirty="0">
                <a:solidFill>
                  <a:schemeClr val="bg1"/>
                </a:solidFill>
                <a:latin typeface="Verdana" panose="020B0604030504040204" pitchFamily="34" charset="0"/>
                <a:ea typeface="Verdana" panose="020B0604030504040204" pitchFamily="34" charset="0"/>
              </a:rPr>
              <a:t>αιτούντες οργανισμοί πρέπει να διαθέτουν τουλάχιστον </a:t>
            </a:r>
            <a:r>
              <a:rPr lang="el-GR" dirty="0">
                <a:solidFill>
                  <a:srgbClr val="FF0000"/>
                </a:solidFill>
                <a:latin typeface="Verdana" panose="020B0604030504040204" pitchFamily="34" charset="0"/>
                <a:ea typeface="Verdana" panose="020B0604030504040204" pitchFamily="34" charset="0"/>
              </a:rPr>
              <a:t>διετή πείρα</a:t>
            </a:r>
            <a:r>
              <a:rPr lang="el-GR" dirty="0">
                <a:solidFill>
                  <a:schemeClr val="bg1"/>
                </a:solidFill>
                <a:latin typeface="Verdana" panose="020B0604030504040204" pitchFamily="34" charset="0"/>
                <a:ea typeface="Verdana" panose="020B0604030504040204" pitchFamily="34" charset="0"/>
              </a:rPr>
              <a:t> υλοποίησης  σχετικών δραστηριοτήτων στον τομέα τους </a:t>
            </a:r>
            <a:endParaRPr lang="en-US" dirty="0">
              <a:solidFill>
                <a:schemeClr val="bg1"/>
              </a:solidFill>
            </a:endParaRPr>
          </a:p>
        </p:txBody>
      </p:sp>
    </p:spTree>
    <p:extLst>
      <p:ext uri="{BB962C8B-B14F-4D97-AF65-F5344CB8AC3E}">
        <p14:creationId xmlns:p14="http://schemas.microsoft.com/office/powerpoint/2010/main" val="201971604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250722" y="60190"/>
            <a:ext cx="8595101" cy="523220"/>
          </a:xfrm>
          <a:prstGeom prst="rect">
            <a:avLst/>
          </a:prstGeom>
          <a:noFill/>
        </p:spPr>
        <p:txBody>
          <a:bodyPr wrap="square" rtlCol="0">
            <a:spAutoFit/>
          </a:bodyPr>
          <a:lstStyle/>
          <a:p>
            <a:r>
              <a:rPr lang="el-GR" sz="2800" dirty="0">
                <a:solidFill>
                  <a:schemeClr val="bg1"/>
                </a:solidFill>
                <a:latin typeface="Verdana" panose="020B0604030504040204" pitchFamily="34" charset="0"/>
                <a:ea typeface="Verdana" panose="020B0604030504040204" pitchFamily="34" charset="0"/>
              </a:rPr>
              <a:t>Τι είναι η Διαπίστευση Ε</a:t>
            </a:r>
            <a:r>
              <a:rPr lang="en-US" sz="2800" dirty="0" err="1">
                <a:solidFill>
                  <a:schemeClr val="bg1"/>
                </a:solidFill>
                <a:latin typeface="Verdana" panose="020B0604030504040204" pitchFamily="34" charset="0"/>
                <a:ea typeface="Verdana" panose="020B0604030504040204" pitchFamily="34" charset="0"/>
              </a:rPr>
              <a:t>rasmus</a:t>
            </a:r>
            <a:r>
              <a:rPr lang="en-US" sz="2800" dirty="0">
                <a:solidFill>
                  <a:schemeClr val="bg1"/>
                </a:solidFill>
                <a:latin typeface="Verdana" panose="020B0604030504040204" pitchFamily="34" charset="0"/>
                <a:ea typeface="Verdana" panose="020B0604030504040204" pitchFamily="34" charset="0"/>
              </a:rPr>
              <a:t>;</a:t>
            </a:r>
            <a:endParaRPr lang="en-GB" sz="2800" b="1" dirty="0">
              <a:solidFill>
                <a:schemeClr val="bg1"/>
              </a:solidFill>
              <a:latin typeface="Verdana" panose="020B0604030504040204" pitchFamily="34" charset="0"/>
              <a:ea typeface="Verdana" panose="020B0604030504040204" pitchFamily="34" charset="0"/>
            </a:endParaRPr>
          </a:p>
        </p:txBody>
      </p:sp>
      <p:sp>
        <p:nvSpPr>
          <p:cNvPr id="3" name="Rectangle 2"/>
          <p:cNvSpPr/>
          <p:nvPr/>
        </p:nvSpPr>
        <p:spPr>
          <a:xfrm>
            <a:off x="412956" y="1001938"/>
            <a:ext cx="11326760" cy="5327612"/>
          </a:xfrm>
          <a:prstGeom prst="rect">
            <a:avLst/>
          </a:prstGeom>
        </p:spPr>
        <p:txBody>
          <a:bodyPr wrap="square">
            <a:spAutoFit/>
          </a:bodyPr>
          <a:lstStyle/>
          <a:p>
            <a:pPr>
              <a:lnSpc>
                <a:spcPct val="150000"/>
              </a:lnSpc>
            </a:pPr>
            <a:r>
              <a:rPr lang="el-GR" dirty="0">
                <a:solidFill>
                  <a:schemeClr val="tx1">
                    <a:lumMod val="75000"/>
                    <a:lumOff val="25000"/>
                  </a:schemeClr>
                </a:solidFill>
                <a:latin typeface="Verdana" panose="020B0604030504040204" pitchFamily="34" charset="0"/>
                <a:ea typeface="Verdana" panose="020B0604030504040204" pitchFamily="34" charset="0"/>
              </a:rPr>
              <a:t>Η διαπίστευση </a:t>
            </a:r>
            <a:r>
              <a:rPr lang="el-GR" dirty="0" err="1">
                <a:solidFill>
                  <a:schemeClr val="tx1">
                    <a:lumMod val="75000"/>
                    <a:lumOff val="25000"/>
                  </a:schemeClr>
                </a:solidFill>
                <a:latin typeface="Verdana" panose="020B0604030504040204" pitchFamily="34" charset="0"/>
                <a:ea typeface="Verdana" panose="020B0604030504040204" pitchFamily="34" charset="0"/>
              </a:rPr>
              <a:t>Erasmus</a:t>
            </a:r>
            <a:r>
              <a:rPr lang="el-GR" dirty="0">
                <a:solidFill>
                  <a:schemeClr val="tx1">
                    <a:lumMod val="75000"/>
                    <a:lumOff val="25000"/>
                  </a:schemeClr>
                </a:solidFill>
                <a:latin typeface="Verdana" panose="020B0604030504040204" pitchFamily="34" charset="0"/>
                <a:ea typeface="Verdana" panose="020B0604030504040204" pitchFamily="34" charset="0"/>
              </a:rPr>
              <a:t> είναι ένα εργαλείο πιστοποίησης των οργανισμών </a:t>
            </a:r>
            <a:r>
              <a:rPr lang="el-GR" b="1" dirty="0">
                <a:solidFill>
                  <a:schemeClr val="tx1">
                    <a:lumMod val="75000"/>
                    <a:lumOff val="25000"/>
                  </a:schemeClr>
                </a:solidFill>
                <a:latin typeface="Verdana" panose="020B0604030504040204" pitchFamily="34" charset="0"/>
                <a:ea typeface="Verdana" panose="020B0604030504040204" pitchFamily="34" charset="0"/>
              </a:rPr>
              <a:t>Σχολικής Εκπαίδευσης, Επαγγελματικής Εκπαίδευσης και Κατάρτισης (ΕΕΚ) και</a:t>
            </a:r>
            <a:r>
              <a:rPr lang="en-US" b="1" dirty="0">
                <a:solidFill>
                  <a:schemeClr val="tx1">
                    <a:lumMod val="75000"/>
                    <a:lumOff val="25000"/>
                  </a:schemeClr>
                </a:solidFill>
                <a:latin typeface="Verdana" panose="020B0604030504040204" pitchFamily="34" charset="0"/>
                <a:ea typeface="Verdana" panose="020B0604030504040204" pitchFamily="34" charset="0"/>
              </a:rPr>
              <a:t> </a:t>
            </a:r>
            <a:r>
              <a:rPr lang="el-GR" b="1" dirty="0">
                <a:solidFill>
                  <a:schemeClr val="tx1">
                    <a:lumMod val="75000"/>
                    <a:lumOff val="25000"/>
                  </a:schemeClr>
                </a:solidFill>
                <a:latin typeface="Verdana" panose="020B0604030504040204" pitchFamily="34" charset="0"/>
                <a:ea typeface="Verdana" panose="020B0604030504040204" pitchFamily="34" charset="0"/>
              </a:rPr>
              <a:t>Εκπαίδευσης Ενηλίκων </a:t>
            </a:r>
            <a:r>
              <a:rPr lang="el-GR" dirty="0">
                <a:solidFill>
                  <a:schemeClr val="tx1">
                    <a:lumMod val="75000"/>
                    <a:lumOff val="25000"/>
                  </a:schemeClr>
                </a:solidFill>
                <a:latin typeface="Verdana" panose="020B0604030504040204" pitchFamily="34" charset="0"/>
                <a:ea typeface="Verdana" panose="020B0604030504040204" pitchFamily="34" charset="0"/>
              </a:rPr>
              <a:t>που αποδεικνύουν μέσω της αίτησής τους ότι έχουν την πρόθεση να συμμετάσχουν σε </a:t>
            </a:r>
            <a:r>
              <a:rPr lang="el-GR" b="1" dirty="0">
                <a:solidFill>
                  <a:schemeClr val="tx1">
                    <a:lumMod val="75000"/>
                    <a:lumOff val="25000"/>
                  </a:schemeClr>
                </a:solidFill>
                <a:latin typeface="Verdana" panose="020B0604030504040204" pitchFamily="34" charset="0"/>
                <a:ea typeface="Verdana" panose="020B0604030504040204" pitchFamily="34" charset="0"/>
              </a:rPr>
              <a:t>ποιοτικές διασυνοριακές κινητικότητες </a:t>
            </a:r>
            <a:r>
              <a:rPr lang="el-GR" dirty="0">
                <a:solidFill>
                  <a:schemeClr val="tx1">
                    <a:lumMod val="75000"/>
                    <a:lumOff val="25000"/>
                  </a:schemeClr>
                </a:solidFill>
                <a:latin typeface="Verdana" panose="020B0604030504040204" pitchFamily="34" charset="0"/>
                <a:ea typeface="Verdana" panose="020B0604030504040204" pitchFamily="34" charset="0"/>
              </a:rPr>
              <a:t>στα πλαίσια της Βασικής Δράσης 1 του νέου Προγράμματος </a:t>
            </a:r>
            <a:r>
              <a:rPr lang="en-US" dirty="0" smtClean="0">
                <a:solidFill>
                  <a:schemeClr val="tx1">
                    <a:lumMod val="75000"/>
                    <a:lumOff val="25000"/>
                  </a:schemeClr>
                </a:solidFill>
                <a:latin typeface="Verdana" panose="020B0604030504040204" pitchFamily="34" charset="0"/>
                <a:ea typeface="Verdana" panose="020B0604030504040204" pitchFamily="34" charset="0"/>
              </a:rPr>
              <a:t>Erasmus</a:t>
            </a:r>
            <a:r>
              <a:rPr lang="el-GR" dirty="0" smtClean="0">
                <a:solidFill>
                  <a:schemeClr val="tx1">
                    <a:lumMod val="75000"/>
                    <a:lumOff val="25000"/>
                  </a:schemeClr>
                </a:solidFill>
                <a:latin typeface="Verdana" panose="020B0604030504040204" pitchFamily="34" charset="0"/>
                <a:ea typeface="Verdana" panose="020B0604030504040204" pitchFamily="34" charset="0"/>
              </a:rPr>
              <a:t> (2021-2027</a:t>
            </a:r>
            <a:r>
              <a:rPr lang="el-GR" dirty="0">
                <a:solidFill>
                  <a:schemeClr val="tx1">
                    <a:lumMod val="75000"/>
                    <a:lumOff val="25000"/>
                  </a:schemeClr>
                </a:solidFill>
                <a:latin typeface="Verdana" panose="020B0604030504040204" pitchFamily="34" charset="0"/>
                <a:ea typeface="Verdana" panose="020B0604030504040204" pitchFamily="34" charset="0"/>
              </a:rPr>
              <a:t>). Οι διαπιστευμένοι οργανισμοί </a:t>
            </a:r>
            <a:r>
              <a:rPr lang="el-GR" dirty="0" err="1">
                <a:solidFill>
                  <a:schemeClr val="tx1">
                    <a:lumMod val="75000"/>
                    <a:lumOff val="25000"/>
                  </a:schemeClr>
                </a:solidFill>
                <a:latin typeface="Verdana" panose="020B0604030504040204" pitchFamily="34" charset="0"/>
                <a:ea typeface="Verdana" panose="020B0604030504040204" pitchFamily="34" charset="0"/>
              </a:rPr>
              <a:t>Erasmus</a:t>
            </a:r>
            <a:r>
              <a:rPr lang="el-GR" dirty="0">
                <a:solidFill>
                  <a:schemeClr val="tx1">
                    <a:lumMod val="75000"/>
                    <a:lumOff val="25000"/>
                  </a:schemeClr>
                </a:solidFill>
                <a:latin typeface="Verdana" panose="020B0604030504040204" pitchFamily="34" charset="0"/>
                <a:ea typeface="Verdana" panose="020B0604030504040204" pitchFamily="34" charset="0"/>
              </a:rPr>
              <a:t> αν και θα </a:t>
            </a:r>
            <a:r>
              <a:rPr lang="el-GR" dirty="0" err="1">
                <a:solidFill>
                  <a:schemeClr val="tx1">
                    <a:lumMod val="75000"/>
                    <a:lumOff val="25000"/>
                  </a:schemeClr>
                </a:solidFill>
                <a:latin typeface="Verdana" panose="020B0604030504040204" pitchFamily="34" charset="0"/>
                <a:ea typeface="Verdana" panose="020B0604030504040204" pitchFamily="34" charset="0"/>
              </a:rPr>
              <a:t>υποβάλλ</a:t>
            </a:r>
            <a:r>
              <a:rPr lang="en-US" dirty="0">
                <a:solidFill>
                  <a:schemeClr val="tx1">
                    <a:lumMod val="75000"/>
                    <a:lumOff val="25000"/>
                  </a:schemeClr>
                </a:solidFill>
                <a:latin typeface="Verdana" panose="020B0604030504040204" pitchFamily="34" charset="0"/>
                <a:ea typeface="Verdana" panose="020B0604030504040204" pitchFamily="34" charset="0"/>
              </a:rPr>
              <a:t>o</a:t>
            </a:r>
            <a:r>
              <a:rPr lang="el-GR" dirty="0" err="1">
                <a:solidFill>
                  <a:schemeClr val="tx1">
                    <a:lumMod val="75000"/>
                    <a:lumOff val="25000"/>
                  </a:schemeClr>
                </a:solidFill>
                <a:latin typeface="Verdana" panose="020B0604030504040204" pitchFamily="34" charset="0"/>
                <a:ea typeface="Verdana" panose="020B0604030504040204" pitchFamily="34" charset="0"/>
              </a:rPr>
              <a:t>υν</a:t>
            </a:r>
            <a:r>
              <a:rPr lang="el-GR" dirty="0">
                <a:solidFill>
                  <a:schemeClr val="tx1">
                    <a:lumMod val="75000"/>
                    <a:lumOff val="25000"/>
                  </a:schemeClr>
                </a:solidFill>
                <a:latin typeface="Verdana" panose="020B0604030504040204" pitchFamily="34" charset="0"/>
                <a:ea typeface="Verdana" panose="020B0604030504040204" pitchFamily="34" charset="0"/>
              </a:rPr>
              <a:t> αίτηση για χρηματοδότηση κάθε χρόνο, λόγω της πιστοποίησης τους σε θέματα ποιότητας </a:t>
            </a:r>
            <a:r>
              <a:rPr lang="el-GR" dirty="0" smtClean="0">
                <a:solidFill>
                  <a:schemeClr val="tx1">
                    <a:lumMod val="75000"/>
                    <a:lumOff val="25000"/>
                  </a:schemeClr>
                </a:solidFill>
                <a:latin typeface="Verdana" panose="020B0604030504040204" pitchFamily="34" charset="0"/>
                <a:ea typeface="Verdana" panose="020B0604030504040204" pitchFamily="34" charset="0"/>
              </a:rPr>
              <a:t>θα</a:t>
            </a:r>
            <a:r>
              <a:rPr lang="en-US" dirty="0" smtClean="0">
                <a:solidFill>
                  <a:schemeClr val="tx1">
                    <a:lumMod val="75000"/>
                    <a:lumOff val="25000"/>
                  </a:schemeClr>
                </a:solidFill>
                <a:latin typeface="Verdana" panose="020B0604030504040204" pitchFamily="34" charset="0"/>
                <a:ea typeface="Verdana" panose="020B0604030504040204" pitchFamily="34" charset="0"/>
              </a:rPr>
              <a:t>:</a:t>
            </a:r>
            <a:endParaRPr lang="en-US" dirty="0">
              <a:solidFill>
                <a:schemeClr val="tx1">
                  <a:lumMod val="75000"/>
                  <a:lumOff val="25000"/>
                </a:schemeClr>
              </a:solidFill>
              <a:latin typeface="Verdana" panose="020B0604030504040204" pitchFamily="34" charset="0"/>
              <a:ea typeface="Verdana" panose="020B0604030504040204" pitchFamily="34" charset="0"/>
            </a:endParaRPr>
          </a:p>
          <a:p>
            <a:pPr>
              <a:lnSpc>
                <a:spcPct val="150000"/>
              </a:lnSpc>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r>
              <a:rPr lang="el-GR" dirty="0">
                <a:solidFill>
                  <a:schemeClr val="tx1">
                    <a:lumMod val="75000"/>
                    <a:lumOff val="25000"/>
                  </a:schemeClr>
                </a:solidFill>
                <a:latin typeface="Verdana" panose="020B0604030504040204" pitchFamily="34" charset="0"/>
                <a:ea typeface="Verdana" panose="020B0604030504040204" pitchFamily="34" charset="0"/>
              </a:rPr>
              <a:t>Έχουν </a:t>
            </a:r>
            <a:r>
              <a:rPr lang="el-GR" b="1" dirty="0">
                <a:solidFill>
                  <a:schemeClr val="tx1">
                    <a:lumMod val="75000"/>
                    <a:lumOff val="25000"/>
                  </a:schemeClr>
                </a:solidFill>
                <a:latin typeface="Verdana" panose="020B0604030504040204" pitchFamily="34" charset="0"/>
                <a:ea typeface="Verdana" panose="020B0604030504040204" pitchFamily="34" charset="0"/>
              </a:rPr>
              <a:t>εξασφαλισμένη </a:t>
            </a:r>
            <a:r>
              <a:rPr lang="el-GR" b="1" dirty="0" smtClean="0">
                <a:solidFill>
                  <a:schemeClr val="tx1">
                    <a:lumMod val="75000"/>
                    <a:lumOff val="25000"/>
                  </a:schemeClr>
                </a:solidFill>
                <a:latin typeface="Verdana" panose="020B0604030504040204" pitchFamily="34" charset="0"/>
                <a:ea typeface="Verdana" panose="020B0604030504040204" pitchFamily="34" charset="0"/>
              </a:rPr>
              <a:t>χρηματοδότηση</a:t>
            </a:r>
            <a:r>
              <a:rPr lang="en-GB" b="1" dirty="0" smtClean="0">
                <a:solidFill>
                  <a:schemeClr val="tx1">
                    <a:lumMod val="75000"/>
                    <a:lumOff val="25000"/>
                  </a:schemeClr>
                </a:solidFill>
                <a:latin typeface="Verdana" panose="020B0604030504040204" pitchFamily="34" charset="0"/>
                <a:ea typeface="Verdana" panose="020B0604030504040204" pitchFamily="34" charset="0"/>
              </a:rPr>
              <a:t> </a:t>
            </a:r>
            <a:r>
              <a:rPr lang="el-GR" dirty="0" smtClean="0">
                <a:solidFill>
                  <a:schemeClr val="tx1">
                    <a:lumMod val="75000"/>
                    <a:lumOff val="25000"/>
                  </a:schemeClr>
                </a:solidFill>
                <a:latin typeface="Verdana" panose="020B0604030504040204" pitchFamily="34" charset="0"/>
                <a:ea typeface="Verdana" panose="020B0604030504040204" pitchFamily="34" charset="0"/>
              </a:rPr>
              <a:t>δεδομένου ότι η υποβληθείσα αίτηση είναι επιλέξιμη</a:t>
            </a:r>
            <a:endParaRPr lang="en-US" b="1"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r>
              <a:rPr lang="en-US" dirty="0">
                <a:solidFill>
                  <a:schemeClr val="tx1">
                    <a:lumMod val="75000"/>
                    <a:lumOff val="25000"/>
                  </a:schemeClr>
                </a:solidFill>
                <a:latin typeface="Verdana" panose="020B0604030504040204" pitchFamily="34" charset="0"/>
                <a:ea typeface="Verdana" panose="020B0604030504040204" pitchFamily="34" charset="0"/>
              </a:rPr>
              <a:t>A</a:t>
            </a:r>
            <a:r>
              <a:rPr lang="el-GR" dirty="0" err="1">
                <a:solidFill>
                  <a:schemeClr val="tx1">
                    <a:lumMod val="75000"/>
                    <a:lumOff val="25000"/>
                  </a:schemeClr>
                </a:solidFill>
                <a:latin typeface="Verdana" panose="020B0604030504040204" pitchFamily="34" charset="0"/>
                <a:ea typeface="Verdana" panose="020B0604030504040204" pitchFamily="34" charset="0"/>
              </a:rPr>
              <a:t>κολουθούν</a:t>
            </a:r>
            <a:r>
              <a:rPr lang="el-GR" dirty="0">
                <a:solidFill>
                  <a:schemeClr val="tx1">
                    <a:lumMod val="75000"/>
                    <a:lumOff val="25000"/>
                  </a:schemeClr>
                </a:solidFill>
                <a:latin typeface="Verdana" panose="020B0604030504040204" pitchFamily="34" charset="0"/>
                <a:ea typeface="Verdana" panose="020B0604030504040204" pitchFamily="34" charset="0"/>
              </a:rPr>
              <a:t> </a:t>
            </a:r>
            <a:r>
              <a:rPr lang="el-GR" b="1" dirty="0" smtClean="0">
                <a:solidFill>
                  <a:schemeClr val="tx1">
                    <a:lumMod val="75000"/>
                    <a:lumOff val="25000"/>
                  </a:schemeClr>
                </a:solidFill>
                <a:latin typeface="Verdana" panose="020B0604030504040204" pitchFamily="34" charset="0"/>
                <a:ea typeface="Verdana" panose="020B0604030504040204" pitchFamily="34" charset="0"/>
              </a:rPr>
              <a:t>απλουστευμένες </a:t>
            </a:r>
            <a:r>
              <a:rPr lang="el-GR" b="1" dirty="0">
                <a:solidFill>
                  <a:schemeClr val="tx1">
                    <a:lumMod val="75000"/>
                    <a:lumOff val="25000"/>
                  </a:schemeClr>
                </a:solidFill>
                <a:latin typeface="Verdana" panose="020B0604030504040204" pitchFamily="34" charset="0"/>
                <a:ea typeface="Verdana" panose="020B0604030504040204" pitchFamily="34" charset="0"/>
              </a:rPr>
              <a:t>διαδικασίες </a:t>
            </a:r>
            <a:r>
              <a:rPr lang="el-GR" b="1" dirty="0" smtClean="0">
                <a:solidFill>
                  <a:schemeClr val="tx1">
                    <a:lumMod val="75000"/>
                    <a:lumOff val="25000"/>
                  </a:schemeClr>
                </a:solidFill>
                <a:latin typeface="Verdana" panose="020B0604030504040204" pitchFamily="34" charset="0"/>
                <a:ea typeface="Verdana" panose="020B0604030504040204" pitchFamily="34" charset="0"/>
              </a:rPr>
              <a:t>αίτησης</a:t>
            </a:r>
          </a:p>
          <a:p>
            <a:endParaRPr lang="en-US" b="1" dirty="0" smtClean="0">
              <a:solidFill>
                <a:schemeClr val="tx1">
                  <a:lumMod val="75000"/>
                  <a:lumOff val="25000"/>
                </a:schemeClr>
              </a:solidFill>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r>
              <a:rPr lang="el-GR" b="1" dirty="0" smtClean="0">
                <a:solidFill>
                  <a:schemeClr val="tx1">
                    <a:lumMod val="75000"/>
                    <a:lumOff val="25000"/>
                  </a:schemeClr>
                </a:solidFill>
                <a:latin typeface="Verdana" panose="020B0604030504040204" pitchFamily="34" charset="0"/>
                <a:ea typeface="Verdana" panose="020B0604030504040204" pitchFamily="34" charset="0"/>
              </a:rPr>
              <a:t>Διάρκεια Σχεδίου: 15 μήνες </a:t>
            </a:r>
            <a:r>
              <a:rPr lang="el-GR" dirty="0" smtClean="0">
                <a:solidFill>
                  <a:schemeClr val="tx1">
                    <a:lumMod val="75000"/>
                    <a:lumOff val="25000"/>
                  </a:schemeClr>
                </a:solidFill>
                <a:latin typeface="Verdana" panose="020B0604030504040204" pitchFamily="34" charset="0"/>
                <a:ea typeface="Verdana" panose="020B0604030504040204" pitchFamily="34" charset="0"/>
              </a:rPr>
              <a:t>με δυνατότητα παράτασης μέχρι </a:t>
            </a:r>
            <a:r>
              <a:rPr lang="el-GR" b="1" dirty="0" smtClean="0">
                <a:solidFill>
                  <a:schemeClr val="tx1">
                    <a:lumMod val="75000"/>
                    <a:lumOff val="25000"/>
                  </a:schemeClr>
                </a:solidFill>
                <a:latin typeface="Verdana" panose="020B0604030504040204" pitchFamily="34" charset="0"/>
                <a:ea typeface="Verdana" panose="020B0604030504040204" pitchFamily="34" charset="0"/>
              </a:rPr>
              <a:t>24 μήνες </a:t>
            </a:r>
            <a:r>
              <a:rPr lang="el-GR" dirty="0" smtClean="0">
                <a:solidFill>
                  <a:schemeClr val="tx1">
                    <a:lumMod val="75000"/>
                    <a:lumOff val="25000"/>
                  </a:schemeClr>
                </a:solidFill>
                <a:latin typeface="Verdana" panose="020B0604030504040204" pitchFamily="34" charset="0"/>
                <a:ea typeface="Verdana" panose="020B0604030504040204" pitchFamily="34" charset="0"/>
              </a:rPr>
              <a:t>μετά</a:t>
            </a:r>
            <a:r>
              <a:rPr lang="en-US" dirty="0">
                <a:solidFill>
                  <a:schemeClr val="tx1">
                    <a:lumMod val="75000"/>
                    <a:lumOff val="25000"/>
                  </a:schemeClr>
                </a:solidFill>
                <a:latin typeface="Verdana" panose="020B0604030504040204" pitchFamily="34" charset="0"/>
                <a:ea typeface="Verdana" panose="020B0604030504040204" pitchFamily="34" charset="0"/>
              </a:rPr>
              <a:t> </a:t>
            </a:r>
            <a:r>
              <a:rPr lang="el-GR" dirty="0" smtClean="0">
                <a:solidFill>
                  <a:schemeClr val="tx1">
                    <a:lumMod val="75000"/>
                    <a:lumOff val="25000"/>
                  </a:schemeClr>
                </a:solidFill>
                <a:latin typeface="Verdana" panose="020B0604030504040204" pitchFamily="34" charset="0"/>
                <a:ea typeface="Verdana" panose="020B0604030504040204" pitchFamily="34" charset="0"/>
              </a:rPr>
              <a:t>από </a:t>
            </a:r>
            <a:r>
              <a:rPr lang="el-GR" dirty="0">
                <a:solidFill>
                  <a:schemeClr val="tx1">
                    <a:lumMod val="75000"/>
                    <a:lumOff val="25000"/>
                  </a:schemeClr>
                </a:solidFill>
                <a:latin typeface="Verdana" panose="020B0604030504040204" pitchFamily="34" charset="0"/>
                <a:ea typeface="Verdana" panose="020B0604030504040204" pitchFamily="34" charset="0"/>
              </a:rPr>
              <a:t>την αποστολή σχετικού αιτήματος στην Εθνική Υπηρεσία</a:t>
            </a:r>
            <a:endParaRPr lang="en-GB" dirty="0">
              <a:solidFill>
                <a:schemeClr val="tx1">
                  <a:lumMod val="75000"/>
                  <a:lumOff val="25000"/>
                </a:schemeClr>
              </a:solidFill>
              <a:latin typeface="Verdana" panose="020B0604030504040204" pitchFamily="34" charset="0"/>
              <a:ea typeface="Verdana" panose="020B0604030504040204" pitchFamily="34" charset="0"/>
              <a:cs typeface="Calibri" pitchFamily="34" charset="0"/>
            </a:endParaRPr>
          </a:p>
          <a:p>
            <a:pPr marL="0" lvl="1" defTabSz="1061355">
              <a:lnSpc>
                <a:spcPct val="90000"/>
              </a:lnSpc>
              <a:spcBef>
                <a:spcPct val="0"/>
              </a:spcBef>
              <a:spcAft>
                <a:spcPct val="15000"/>
              </a:spcAft>
            </a:pPr>
            <a:endParaRPr lang="en-US" dirty="0">
              <a:solidFill>
                <a:schemeClr val="tx1">
                  <a:lumMod val="75000"/>
                  <a:lumOff val="25000"/>
                </a:schemeClr>
              </a:solidFill>
              <a:latin typeface="Verdana" panose="020B0604030504040204" pitchFamily="34" charset="0"/>
              <a:ea typeface="Verdana" panose="020B0604030504040204" pitchFamily="34" charset="0"/>
              <a:cs typeface="Calibri" pitchFamily="34" charset="0"/>
            </a:endParaRPr>
          </a:p>
        </p:txBody>
      </p:sp>
    </p:spTree>
    <p:extLst>
      <p:ext uri="{BB962C8B-B14F-4D97-AF65-F5344CB8AC3E}">
        <p14:creationId xmlns:p14="http://schemas.microsoft.com/office/powerpoint/2010/main" val="1324133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32736" y="60190"/>
            <a:ext cx="8595101" cy="523220"/>
          </a:xfrm>
          <a:prstGeom prst="rect">
            <a:avLst/>
          </a:prstGeom>
          <a:noFill/>
        </p:spPr>
        <p:txBody>
          <a:bodyPr wrap="square" rtlCol="0">
            <a:spAutoFit/>
          </a:bodyPr>
          <a:lstStyle/>
          <a:p>
            <a:r>
              <a:rPr lang="el-GR" sz="2800" dirty="0">
                <a:solidFill>
                  <a:schemeClr val="bg1"/>
                </a:solidFill>
                <a:latin typeface="Verdana" panose="020B0604030504040204" pitchFamily="34" charset="0"/>
                <a:ea typeface="Verdana" panose="020B0604030504040204" pitchFamily="34" charset="0"/>
              </a:rPr>
              <a:t>Ποια τα οφέλη για τον οργανισμό μου</a:t>
            </a:r>
            <a:r>
              <a:rPr lang="en-US" sz="2800" dirty="0">
                <a:solidFill>
                  <a:schemeClr val="bg1"/>
                </a:solidFill>
                <a:latin typeface="Verdana" panose="020B0604030504040204" pitchFamily="34" charset="0"/>
                <a:ea typeface="Verdana" panose="020B0604030504040204" pitchFamily="34" charset="0"/>
              </a:rPr>
              <a:t>;</a:t>
            </a:r>
            <a:r>
              <a:rPr lang="el-GR" sz="2800" dirty="0">
                <a:solidFill>
                  <a:schemeClr val="bg1"/>
                </a:solidFill>
                <a:latin typeface="Verdana" panose="020B0604030504040204" pitchFamily="34" charset="0"/>
                <a:ea typeface="Verdana" panose="020B0604030504040204" pitchFamily="34" charset="0"/>
              </a:rPr>
              <a:t> </a:t>
            </a:r>
            <a:endParaRPr lang="en-GB" sz="2800" b="1" dirty="0">
              <a:solidFill>
                <a:schemeClr val="bg1"/>
              </a:solidFill>
              <a:latin typeface="Verdana" panose="020B0604030504040204" pitchFamily="34" charset="0"/>
              <a:ea typeface="Verdana" panose="020B0604030504040204" pitchFamily="34" charset="0"/>
            </a:endParaRPr>
          </a:p>
        </p:txBody>
      </p:sp>
      <p:sp>
        <p:nvSpPr>
          <p:cNvPr id="3" name="Rectangle 2"/>
          <p:cNvSpPr/>
          <p:nvPr/>
        </p:nvSpPr>
        <p:spPr>
          <a:xfrm>
            <a:off x="395887" y="1078330"/>
            <a:ext cx="11196345" cy="4770537"/>
          </a:xfrm>
          <a:prstGeom prst="rect">
            <a:avLst/>
          </a:prstGeom>
        </p:spPr>
        <p:txBody>
          <a:bodyPr wrap="square">
            <a:spAutoFit/>
          </a:bodyPr>
          <a:lstStyle/>
          <a:p>
            <a:pPr marL="342900" indent="-342900" algn="just">
              <a:buFont typeface="Arial" panose="020B0604020202020204" pitchFamily="34" charset="0"/>
              <a:buChar char="•"/>
            </a:pPr>
            <a:r>
              <a:rPr lang="el-GR" sz="1600" dirty="0" smtClean="0">
                <a:solidFill>
                  <a:schemeClr val="tx1">
                    <a:lumMod val="75000"/>
                    <a:lumOff val="25000"/>
                  </a:schemeClr>
                </a:solidFill>
                <a:latin typeface="Verdana" panose="020B0604030504040204" pitchFamily="34" charset="0"/>
                <a:ea typeface="Verdana" panose="020B0604030504040204" pitchFamily="34" charset="0"/>
              </a:rPr>
              <a:t>Απλουστευμένες </a:t>
            </a:r>
            <a:r>
              <a:rPr lang="el-GR" sz="1600" dirty="0">
                <a:solidFill>
                  <a:schemeClr val="tx1">
                    <a:lumMod val="75000"/>
                    <a:lumOff val="25000"/>
                  </a:schemeClr>
                </a:solidFill>
                <a:latin typeface="Verdana" panose="020B0604030504040204" pitchFamily="34" charset="0"/>
                <a:ea typeface="Verdana" panose="020B0604030504040204" pitchFamily="34" charset="0"/>
              </a:rPr>
              <a:t>διαδικασίες</a:t>
            </a:r>
            <a:r>
              <a:rPr lang="en-US" sz="1600" dirty="0">
                <a:solidFill>
                  <a:schemeClr val="tx1">
                    <a:lumMod val="75000"/>
                    <a:lumOff val="25000"/>
                  </a:schemeClr>
                </a:solidFill>
                <a:latin typeface="Verdana" panose="020B0604030504040204" pitchFamily="34" charset="0"/>
                <a:ea typeface="Verdana" panose="020B0604030504040204" pitchFamily="34" charset="0"/>
              </a:rPr>
              <a:t>: </a:t>
            </a:r>
            <a:r>
              <a:rPr lang="el-GR" sz="1600" b="1" dirty="0">
                <a:solidFill>
                  <a:schemeClr val="tx1">
                    <a:lumMod val="75000"/>
                    <a:lumOff val="25000"/>
                  </a:schemeClr>
                </a:solidFill>
                <a:latin typeface="Verdana" panose="020B0604030504040204" pitchFamily="34" charset="0"/>
                <a:ea typeface="Verdana" panose="020B0604030504040204" pitchFamily="34" charset="0"/>
              </a:rPr>
              <a:t>απλουστευμένη φόρμα αίτησης, δε θα υπόκειται σε ποιοτική αξιολόγηση </a:t>
            </a:r>
          </a:p>
          <a:p>
            <a:pPr marL="342900" indent="-342900" algn="just">
              <a:buFont typeface="Arial" panose="020B0604020202020204" pitchFamily="34" charset="0"/>
              <a:buChar char="•"/>
            </a:pP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lgn="just">
              <a:buFont typeface="Arial" panose="020B0604020202020204" pitchFamily="34" charset="0"/>
              <a:buChar char="•"/>
            </a:pPr>
            <a:r>
              <a:rPr lang="el-GR" sz="1600" b="1" dirty="0">
                <a:solidFill>
                  <a:schemeClr val="tx1">
                    <a:lumMod val="75000"/>
                    <a:lumOff val="25000"/>
                  </a:schemeClr>
                </a:solidFill>
                <a:latin typeface="Verdana" panose="020B0604030504040204" pitchFamily="34" charset="0"/>
                <a:ea typeface="Verdana" panose="020B0604030504040204" pitchFamily="34" charset="0"/>
              </a:rPr>
              <a:t>Εξασφαλισμένη χρηματοδότηση μέχρι το τέλος του </a:t>
            </a:r>
            <a:r>
              <a:rPr lang="el-GR" sz="1600" b="1" dirty="0" smtClean="0">
                <a:solidFill>
                  <a:schemeClr val="tx1">
                    <a:lumMod val="75000"/>
                    <a:lumOff val="25000"/>
                  </a:schemeClr>
                </a:solidFill>
                <a:latin typeface="Verdana" panose="020B0604030504040204" pitchFamily="34" charset="0"/>
                <a:ea typeface="Verdana" panose="020B0604030504040204" pitchFamily="34" charset="0"/>
              </a:rPr>
              <a:t>Προγράμματος - 2027</a:t>
            </a:r>
            <a:r>
              <a:rPr lang="el-GR" sz="1600" dirty="0" smtClean="0">
                <a:solidFill>
                  <a:schemeClr val="tx1">
                    <a:lumMod val="75000"/>
                    <a:lumOff val="25000"/>
                  </a:schemeClr>
                </a:solidFill>
                <a:latin typeface="Verdana" panose="020B0604030504040204" pitchFamily="34" charset="0"/>
                <a:ea typeface="Verdana" panose="020B0604030504040204" pitchFamily="34" charset="0"/>
              </a:rPr>
              <a:t>, </a:t>
            </a:r>
            <a:r>
              <a:rPr lang="el-GR" sz="1600" dirty="0">
                <a:solidFill>
                  <a:schemeClr val="tx1">
                    <a:lumMod val="75000"/>
                    <a:lumOff val="25000"/>
                  </a:schemeClr>
                </a:solidFill>
                <a:latin typeface="Verdana" panose="020B0604030504040204" pitchFamily="34" charset="0"/>
                <a:ea typeface="Verdana" panose="020B0604030504040204" pitchFamily="34" charset="0"/>
              </a:rPr>
              <a:t>δεδομένου ότι ο οργανισμός</a:t>
            </a:r>
            <a:r>
              <a:rPr lang="en-US" sz="1600" dirty="0">
                <a:solidFill>
                  <a:schemeClr val="tx1">
                    <a:lumMod val="75000"/>
                    <a:lumOff val="25000"/>
                  </a:schemeClr>
                </a:solidFill>
                <a:latin typeface="Verdana" panose="020B0604030504040204" pitchFamily="34" charset="0"/>
                <a:ea typeface="Verdana" panose="020B0604030504040204" pitchFamily="34" charset="0"/>
              </a:rPr>
              <a:t> </a:t>
            </a:r>
            <a:r>
              <a:rPr lang="el-GR" sz="1600" dirty="0">
                <a:solidFill>
                  <a:schemeClr val="tx1">
                    <a:lumMod val="75000"/>
                    <a:lumOff val="25000"/>
                  </a:schemeClr>
                </a:solidFill>
                <a:latin typeface="Verdana" panose="020B0604030504040204" pitchFamily="34" charset="0"/>
                <a:ea typeface="Verdana" panose="020B0604030504040204" pitchFamily="34" charset="0"/>
              </a:rPr>
              <a:t>συνεχίζει να ανταποκρίνεται στις απαιτήσεις της Διαπίστευσης </a:t>
            </a:r>
            <a:r>
              <a:rPr lang="en-US" sz="1600" dirty="0">
                <a:solidFill>
                  <a:schemeClr val="tx1">
                    <a:lumMod val="75000"/>
                    <a:lumOff val="25000"/>
                  </a:schemeClr>
                </a:solidFill>
                <a:latin typeface="Verdana" panose="020B0604030504040204" pitchFamily="34" charset="0"/>
                <a:ea typeface="Verdana" panose="020B0604030504040204" pitchFamily="34" charset="0"/>
              </a:rPr>
              <a:t>Erasmus</a:t>
            </a:r>
            <a:r>
              <a:rPr lang="el-GR" sz="1600" dirty="0">
                <a:solidFill>
                  <a:schemeClr val="tx1">
                    <a:lumMod val="75000"/>
                    <a:lumOff val="25000"/>
                  </a:schemeClr>
                </a:solidFill>
                <a:latin typeface="Verdana" panose="020B0604030504040204" pitchFamily="34" charset="0"/>
                <a:ea typeface="Verdana" panose="020B0604030504040204" pitchFamily="34" charset="0"/>
              </a:rPr>
              <a:t> και υποβάλλει αίτηση για χρηματοδότηση ετησίως</a:t>
            </a:r>
          </a:p>
          <a:p>
            <a:pPr marL="342900" indent="-342900" algn="just">
              <a:buFont typeface="Arial" panose="020B0604020202020204" pitchFamily="34" charset="0"/>
              <a:buChar char="•"/>
            </a:pPr>
            <a:endParaRPr lang="el-GR" sz="1600"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lgn="just">
              <a:buFont typeface="Arial" panose="020B0604020202020204" pitchFamily="34" charset="0"/>
              <a:buChar char="•"/>
            </a:pPr>
            <a:r>
              <a:rPr lang="el-GR" sz="1600" dirty="0">
                <a:solidFill>
                  <a:schemeClr val="tx1">
                    <a:lumMod val="75000"/>
                    <a:lumOff val="25000"/>
                  </a:schemeClr>
                </a:solidFill>
                <a:latin typeface="Verdana" panose="020B0604030504040204" pitchFamily="34" charset="0"/>
                <a:ea typeface="Verdana" panose="020B0604030504040204" pitchFamily="34" charset="0"/>
              </a:rPr>
              <a:t>Μπορεί να αιτηθεί </a:t>
            </a:r>
            <a:r>
              <a:rPr lang="el-GR" sz="1600" b="1" dirty="0">
                <a:solidFill>
                  <a:schemeClr val="tx1">
                    <a:lumMod val="75000"/>
                    <a:lumOff val="25000"/>
                  </a:schemeClr>
                </a:solidFill>
                <a:latin typeface="Verdana" panose="020B0604030504040204" pitchFamily="34" charset="0"/>
                <a:ea typeface="Verdana" panose="020B0604030504040204" pitchFamily="34" charset="0"/>
              </a:rPr>
              <a:t>υψηλότερα ποσά και περισσότερους συμμετέχοντες</a:t>
            </a:r>
            <a:r>
              <a:rPr lang="el-GR" sz="1600" dirty="0">
                <a:solidFill>
                  <a:schemeClr val="tx1">
                    <a:lumMod val="75000"/>
                    <a:lumOff val="25000"/>
                  </a:schemeClr>
                </a:solidFill>
                <a:latin typeface="Verdana" panose="020B0604030504040204" pitchFamily="34" charset="0"/>
                <a:ea typeface="Verdana" panose="020B0604030504040204" pitchFamily="34" charset="0"/>
              </a:rPr>
              <a:t> από μη διαπιστευμένους </a:t>
            </a:r>
            <a:r>
              <a:rPr lang="el-GR" sz="1600" dirty="0" smtClean="0">
                <a:solidFill>
                  <a:schemeClr val="tx1">
                    <a:lumMod val="75000"/>
                    <a:lumOff val="25000"/>
                  </a:schemeClr>
                </a:solidFill>
                <a:latin typeface="Verdana" panose="020B0604030504040204" pitchFamily="34" charset="0"/>
                <a:ea typeface="Verdana" panose="020B0604030504040204" pitchFamily="34" charset="0"/>
              </a:rPr>
              <a:t>οργανισμούς</a:t>
            </a:r>
            <a:endParaRPr lang="en-US" sz="1600" dirty="0" smtClean="0">
              <a:solidFill>
                <a:schemeClr val="tx1">
                  <a:lumMod val="75000"/>
                  <a:lumOff val="25000"/>
                </a:schemeClr>
              </a:solidFill>
              <a:latin typeface="Verdana" panose="020B0604030504040204" pitchFamily="34" charset="0"/>
              <a:ea typeface="Verdana" panose="020B0604030504040204" pitchFamily="34" charset="0"/>
            </a:endParaRPr>
          </a:p>
          <a:p>
            <a:pPr marL="342900" indent="-342900" algn="just">
              <a:buFont typeface="Arial" panose="020B0604020202020204" pitchFamily="34" charset="0"/>
              <a:buChar char="•"/>
            </a:pP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lgn="just">
              <a:buFont typeface="Arial" panose="020B0604020202020204" pitchFamily="34" charset="0"/>
              <a:buChar char="•"/>
            </a:pPr>
            <a:r>
              <a:rPr lang="el-GR" sz="1600" dirty="0">
                <a:solidFill>
                  <a:schemeClr val="tx1">
                    <a:lumMod val="75000"/>
                    <a:lumOff val="25000"/>
                  </a:schemeClr>
                </a:solidFill>
                <a:latin typeface="Verdana" panose="020B0604030504040204" pitchFamily="34" charset="0"/>
                <a:ea typeface="Verdana" panose="020B0604030504040204" pitchFamily="34" charset="0"/>
              </a:rPr>
              <a:t>Δυνατότητα ανάπτυξης της </a:t>
            </a:r>
            <a:r>
              <a:rPr lang="el-GR" sz="1600" b="1" dirty="0">
                <a:solidFill>
                  <a:schemeClr val="tx1">
                    <a:lumMod val="75000"/>
                    <a:lumOff val="25000"/>
                  </a:schemeClr>
                </a:solidFill>
                <a:latin typeface="Verdana" panose="020B0604030504040204" pitchFamily="34" charset="0"/>
                <a:ea typeface="Verdana" panose="020B0604030504040204" pitchFamily="34" charset="0"/>
              </a:rPr>
              <a:t>στρατηγικής του οργανισμού</a:t>
            </a:r>
            <a:r>
              <a:rPr lang="en-US" sz="1600" dirty="0">
                <a:solidFill>
                  <a:schemeClr val="tx1">
                    <a:lumMod val="75000"/>
                    <a:lumOff val="25000"/>
                  </a:schemeClr>
                </a:solidFill>
                <a:latin typeface="Verdana" panose="020B0604030504040204" pitchFamily="34" charset="0"/>
                <a:ea typeface="Verdana" panose="020B0604030504040204" pitchFamily="34" charset="0"/>
              </a:rPr>
              <a:t>: </a:t>
            </a:r>
            <a:r>
              <a:rPr lang="el-GR" sz="1600" dirty="0">
                <a:solidFill>
                  <a:schemeClr val="tx1">
                    <a:lumMod val="75000"/>
                    <a:lumOff val="25000"/>
                  </a:schemeClr>
                </a:solidFill>
                <a:latin typeface="Verdana" panose="020B0604030504040204" pitchFamily="34" charset="0"/>
                <a:ea typeface="Verdana" panose="020B0604030504040204" pitchFamily="34" charset="0"/>
              </a:rPr>
              <a:t>ανάπτυξη μακροπρόθεσμων στόχων δίνοντας τη δυνατότητα στον οργανισμό να επιλέξει την ταχύτητα με την οποία θέλει να κινηθεί και τις δραστηριότητες που του ταιριάζουν για να αυξήσει σταδιακά την ποιότητα της διδασκαλίας και της μάθησης στον οργανισμό</a:t>
            </a:r>
          </a:p>
          <a:p>
            <a:pPr marL="342900" indent="-342900" algn="just">
              <a:buFont typeface="Arial" panose="020B0604020202020204" pitchFamily="34" charset="0"/>
              <a:buChar char="•"/>
            </a:pPr>
            <a:endParaRPr lang="el-GR" sz="1600"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lgn="just">
              <a:buFont typeface="Arial" panose="020B0604020202020204" pitchFamily="34" charset="0"/>
              <a:buChar char="•"/>
            </a:pPr>
            <a:r>
              <a:rPr lang="el-GR" sz="1600" dirty="0">
                <a:solidFill>
                  <a:schemeClr val="tx1">
                    <a:lumMod val="75000"/>
                    <a:lumOff val="25000"/>
                  </a:schemeClr>
                </a:solidFill>
                <a:latin typeface="Verdana" panose="020B0604030504040204" pitchFamily="34" charset="0"/>
                <a:ea typeface="Verdana" panose="020B0604030504040204" pitchFamily="34" charset="0"/>
              </a:rPr>
              <a:t>Δυνατότητα να δοκιμάσει νέους τύπους δραστηριοτήτων, νέους οργανισμούς συνεργατών - χωρίς να χρειάζεται η υποβολή μιας εντελώς νέας αίτησης</a:t>
            </a:r>
          </a:p>
          <a:p>
            <a:pPr marL="342900" indent="-342900" algn="just">
              <a:buFont typeface="Arial" panose="020B0604020202020204" pitchFamily="34" charset="0"/>
              <a:buChar char="•"/>
            </a:pP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lgn="just">
              <a:buFont typeface="Arial" panose="020B0604020202020204" pitchFamily="34" charset="0"/>
              <a:buChar char="•"/>
            </a:pPr>
            <a:r>
              <a:rPr lang="el-GR" sz="1600" dirty="0">
                <a:solidFill>
                  <a:schemeClr val="tx1">
                    <a:lumMod val="75000"/>
                    <a:lumOff val="25000"/>
                  </a:schemeClr>
                </a:solidFill>
                <a:latin typeface="Verdana" panose="020B0604030504040204" pitchFamily="34" charset="0"/>
                <a:ea typeface="Verdana" panose="020B0604030504040204" pitchFamily="34" charset="0"/>
              </a:rPr>
              <a:t>Εγγυημένη συνέχεια των δραστηριοτήτων που </a:t>
            </a:r>
            <a:r>
              <a:rPr lang="el-GR" sz="1600" dirty="0" smtClean="0">
                <a:solidFill>
                  <a:schemeClr val="tx1">
                    <a:lumMod val="75000"/>
                    <a:lumOff val="25000"/>
                  </a:schemeClr>
                </a:solidFill>
                <a:latin typeface="Verdana" panose="020B0604030504040204" pitchFamily="34" charset="0"/>
                <a:ea typeface="Verdana" panose="020B0604030504040204" pitchFamily="34" charset="0"/>
              </a:rPr>
              <a:t>υλοποιούνται</a:t>
            </a:r>
            <a:endParaRPr lang="en-US" dirty="0">
              <a:solidFill>
                <a:srgbClr val="1F497D">
                  <a:lumMod val="75000"/>
                </a:srgbClr>
              </a:solidFill>
              <a:latin typeface="Verdana" panose="020B0604030504040204" pitchFamily="34" charset="0"/>
              <a:ea typeface="Verdana" panose="020B0604030504040204" pitchFamily="34" charset="0"/>
              <a:cs typeface="Calibri" pitchFamily="34" charset="0"/>
            </a:endParaRPr>
          </a:p>
        </p:txBody>
      </p:sp>
    </p:spTree>
    <p:extLst>
      <p:ext uri="{BB962C8B-B14F-4D97-AF65-F5344CB8AC3E}">
        <p14:creationId xmlns:p14="http://schemas.microsoft.com/office/powerpoint/2010/main" val="13131026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2" y="60190"/>
            <a:ext cx="10111155" cy="523220"/>
          </a:xfrm>
          <a:prstGeom prst="rect">
            <a:avLst/>
          </a:prstGeom>
          <a:noFill/>
        </p:spPr>
        <p:txBody>
          <a:bodyPr wrap="square" rtlCol="0">
            <a:spAutoFit/>
          </a:bodyPr>
          <a:lstStyle/>
          <a:p>
            <a:pPr algn="ctr"/>
            <a:r>
              <a:rPr lang="el-GR" sz="2800" dirty="0">
                <a:solidFill>
                  <a:schemeClr val="bg1"/>
                </a:solidFill>
                <a:latin typeface="Verdana" panose="020B0604030504040204" pitchFamily="34" charset="0"/>
                <a:ea typeface="Verdana" panose="020B0604030504040204" pitchFamily="34" charset="0"/>
              </a:rPr>
              <a:t>Πόσες αιτήσεις μπορεί να υποβάλλει </a:t>
            </a:r>
            <a:r>
              <a:rPr lang="el-GR" sz="2800" dirty="0" smtClean="0">
                <a:solidFill>
                  <a:schemeClr val="bg1"/>
                </a:solidFill>
                <a:latin typeface="Verdana" panose="020B0604030504040204" pitchFamily="34" charset="0"/>
                <a:ea typeface="Verdana" panose="020B0604030504040204" pitchFamily="34" charset="0"/>
              </a:rPr>
              <a:t>ένας οργανισμός</a:t>
            </a:r>
            <a:r>
              <a:rPr lang="en-US" sz="2800" dirty="0">
                <a:solidFill>
                  <a:schemeClr val="bg1"/>
                </a:solidFill>
                <a:latin typeface="Verdana" panose="020B0604030504040204" pitchFamily="34" charset="0"/>
                <a:ea typeface="Verdana" panose="020B0604030504040204" pitchFamily="34" charset="0"/>
              </a:rPr>
              <a:t>;</a:t>
            </a:r>
            <a:endParaRPr lang="en-GB" sz="2800" b="1" dirty="0">
              <a:solidFill>
                <a:schemeClr val="bg1"/>
              </a:solidFill>
              <a:latin typeface="Verdana" panose="020B0604030504040204" pitchFamily="34" charset="0"/>
              <a:ea typeface="Verdana" panose="020B0604030504040204" pitchFamily="34" charset="0"/>
            </a:endParaRPr>
          </a:p>
        </p:txBody>
      </p:sp>
      <p:sp>
        <p:nvSpPr>
          <p:cNvPr id="3" name="Rectangle 2"/>
          <p:cNvSpPr/>
          <p:nvPr/>
        </p:nvSpPr>
        <p:spPr>
          <a:xfrm>
            <a:off x="572868" y="1016434"/>
            <a:ext cx="10593363" cy="5370701"/>
          </a:xfrm>
          <a:prstGeom prst="rect">
            <a:avLst/>
          </a:prstGeom>
        </p:spPr>
        <p:txBody>
          <a:bodyPr wrap="square">
            <a:spAutoFit/>
          </a:bodyPr>
          <a:lstStyle/>
          <a:p>
            <a:pPr marL="342900" indent="-342900" algn="just">
              <a:lnSpc>
                <a:spcPct val="150000"/>
              </a:lnSpc>
              <a:buFont typeface="Arial" panose="020B0604020202020204" pitchFamily="34" charset="0"/>
              <a:buChar char="•"/>
            </a:pPr>
            <a:r>
              <a:rPr lang="el-GR" dirty="0" smtClean="0">
                <a:solidFill>
                  <a:schemeClr val="tx1">
                    <a:lumMod val="75000"/>
                    <a:lumOff val="25000"/>
                  </a:schemeClr>
                </a:solidFill>
                <a:latin typeface="Verdana" panose="020B0604030504040204" pitchFamily="34" charset="0"/>
                <a:ea typeface="Verdana" panose="020B0604030504040204" pitchFamily="34" charset="0"/>
              </a:rPr>
              <a:t>Κάθε </a:t>
            </a:r>
            <a:r>
              <a:rPr lang="el-GR" dirty="0">
                <a:solidFill>
                  <a:schemeClr val="tx1">
                    <a:lumMod val="75000"/>
                    <a:lumOff val="25000"/>
                  </a:schemeClr>
                </a:solidFill>
                <a:latin typeface="Verdana" panose="020B0604030504040204" pitchFamily="34" charset="0"/>
                <a:ea typeface="Verdana" panose="020B0604030504040204" pitchFamily="34" charset="0"/>
              </a:rPr>
              <a:t>οργανισμός δικαιούται να υποβάλει </a:t>
            </a:r>
            <a:r>
              <a:rPr lang="el-GR" b="1" dirty="0">
                <a:solidFill>
                  <a:schemeClr val="tx1">
                    <a:lumMod val="75000"/>
                    <a:lumOff val="25000"/>
                  </a:schemeClr>
                </a:solidFill>
                <a:latin typeface="Verdana" panose="020B0604030504040204" pitchFamily="34" charset="0"/>
                <a:ea typeface="Verdana" panose="020B0604030504040204" pitchFamily="34" charset="0"/>
              </a:rPr>
              <a:t>μόνο μια αίτηση σε κάθε τομέα</a:t>
            </a:r>
          </a:p>
          <a:p>
            <a:pPr marL="342900" indent="-342900" algn="just">
              <a:lnSpc>
                <a:spcPct val="150000"/>
              </a:lnSpc>
              <a:buFont typeface="Arial" panose="020B0604020202020204" pitchFamily="34" charset="0"/>
              <a:buChar char="•"/>
            </a:pPr>
            <a:r>
              <a:rPr lang="el-GR" dirty="0">
                <a:solidFill>
                  <a:schemeClr val="tx1">
                    <a:lumMod val="75000"/>
                    <a:lumOff val="25000"/>
                  </a:schemeClr>
                </a:solidFill>
                <a:latin typeface="Verdana" panose="020B0604030504040204" pitchFamily="34" charset="0"/>
                <a:ea typeface="Verdana" panose="020B0604030504040204" pitchFamily="34" charset="0"/>
              </a:rPr>
              <a:t>Οργανισμοί που δραστηριοποιούνται σε περισσότερους του ενός τομέα, μπορούν να υποβάλλουν ξεχωριστή </a:t>
            </a:r>
            <a:r>
              <a:rPr lang="el-GR" b="1" dirty="0">
                <a:solidFill>
                  <a:schemeClr val="tx1">
                    <a:lumMod val="75000"/>
                    <a:lumOff val="25000"/>
                  </a:schemeClr>
                </a:solidFill>
                <a:latin typeface="Verdana" panose="020B0604030504040204" pitchFamily="34" charset="0"/>
                <a:ea typeface="Verdana" panose="020B0604030504040204" pitchFamily="34" charset="0"/>
              </a:rPr>
              <a:t>αίτηση Διαπίστευσης για κάθε τομέα που </a:t>
            </a:r>
            <a:r>
              <a:rPr lang="el-GR" b="1" dirty="0" smtClean="0">
                <a:solidFill>
                  <a:schemeClr val="tx1">
                    <a:lumMod val="75000"/>
                    <a:lumOff val="25000"/>
                  </a:schemeClr>
                </a:solidFill>
                <a:latin typeface="Verdana" panose="020B0604030504040204" pitchFamily="34" charset="0"/>
                <a:ea typeface="Verdana" panose="020B0604030504040204" pitchFamily="34" charset="0"/>
              </a:rPr>
              <a:t>δραστηριοποιούνται</a:t>
            </a:r>
            <a:endParaRPr lang="en-US" b="1" dirty="0" smtClean="0">
              <a:solidFill>
                <a:schemeClr val="tx1">
                  <a:lumMod val="75000"/>
                  <a:lumOff val="25000"/>
                </a:schemeClr>
              </a:solidFill>
              <a:latin typeface="Verdana" panose="020B0604030504040204" pitchFamily="34" charset="0"/>
              <a:ea typeface="Verdana" panose="020B0604030504040204" pitchFamily="34" charset="0"/>
            </a:endParaRPr>
          </a:p>
          <a:p>
            <a:pPr marL="342900" indent="-342900" algn="just">
              <a:lnSpc>
                <a:spcPct val="150000"/>
              </a:lnSpc>
              <a:buFont typeface="Arial" panose="020B0604020202020204" pitchFamily="34" charset="0"/>
              <a:buChar char="•"/>
            </a:pPr>
            <a:r>
              <a:rPr lang="el-GR" dirty="0" smtClean="0">
                <a:solidFill>
                  <a:schemeClr val="tx1">
                    <a:lumMod val="75000"/>
                    <a:lumOff val="25000"/>
                  </a:schemeClr>
                </a:solidFill>
                <a:latin typeface="Verdana" panose="020B0604030504040204" pitchFamily="34" charset="0"/>
                <a:ea typeface="Verdana" panose="020B0604030504040204" pitchFamily="34" charset="0"/>
              </a:rPr>
              <a:t>Δεν είναι δυνατή η υποβολή αίτησης και για τα 2 είδη διαπίστευσης (μεμονωμένοι οργανισμοί ή συντονιστές κοινοπραξίας) στον ίδιο τομέα.</a:t>
            </a: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algn="just">
              <a:lnSpc>
                <a:spcPct val="150000"/>
              </a:lnSpc>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algn="just">
              <a:lnSpc>
                <a:spcPct val="150000"/>
              </a:lnSpc>
            </a:pPr>
            <a:r>
              <a:rPr lang="el-GR" dirty="0">
                <a:solidFill>
                  <a:schemeClr val="tx1">
                    <a:lumMod val="75000"/>
                    <a:lumOff val="25000"/>
                  </a:schemeClr>
                </a:solidFill>
                <a:latin typeface="Verdana" panose="020B0604030504040204" pitchFamily="34" charset="0"/>
                <a:ea typeface="Verdana" panose="020B0604030504040204" pitchFamily="34" charset="0"/>
              </a:rPr>
              <a:t>Όλες οι υποβληθείσες αιτήσεις πρέπει να περιέχουν πρωτότυπο περιεχόμενο που έχει συνταχθεί  από τον αιτούντα οργανισμό. </a:t>
            </a:r>
            <a:r>
              <a:rPr lang="el-GR" b="1" dirty="0">
                <a:solidFill>
                  <a:srgbClr val="FF0000"/>
                </a:solidFill>
                <a:latin typeface="Verdana" panose="020B0604030504040204" pitchFamily="34" charset="0"/>
                <a:ea typeface="Verdana" panose="020B0604030504040204" pitchFamily="34" charset="0"/>
              </a:rPr>
              <a:t>Αιτήσεις στη συγγραφή των οποίων έχει συμβάλει άλλος οργανισμός ή εξωτερικό πρόσωπο από τον αιτούντα οργανισμό έναντι αμοιβής, θα </a:t>
            </a:r>
            <a:r>
              <a:rPr lang="el-GR" b="1" dirty="0" smtClean="0">
                <a:solidFill>
                  <a:srgbClr val="FF0000"/>
                </a:solidFill>
                <a:latin typeface="Verdana" panose="020B0604030504040204" pitchFamily="34" charset="0"/>
                <a:ea typeface="Verdana" panose="020B0604030504040204" pitchFamily="34" charset="0"/>
              </a:rPr>
              <a:t>αποκλείονται</a:t>
            </a:r>
            <a:r>
              <a:rPr lang="en-US" b="1" dirty="0" smtClean="0">
                <a:solidFill>
                  <a:srgbClr val="FF0000"/>
                </a:solidFill>
                <a:latin typeface="Verdana" panose="020B0604030504040204" pitchFamily="34" charset="0"/>
                <a:ea typeface="Verdana" panose="020B0604030504040204" pitchFamily="34" charset="0"/>
              </a:rPr>
              <a:t>!</a:t>
            </a:r>
            <a:endParaRPr lang="el-GR" b="1" dirty="0" smtClean="0">
              <a:solidFill>
                <a:srgbClr val="FF0000"/>
              </a:solidFill>
              <a:latin typeface="Verdana" panose="020B0604030504040204" pitchFamily="34" charset="0"/>
              <a:ea typeface="Verdana" panose="020B0604030504040204" pitchFamily="34" charset="0"/>
            </a:endParaRPr>
          </a:p>
          <a:p>
            <a:pPr algn="just"/>
            <a:endParaRPr lang="el-GR" sz="1600" b="1" dirty="0">
              <a:solidFill>
                <a:srgbClr val="FF0000"/>
              </a:solidFill>
              <a:latin typeface="Verdana" panose="020B0604030504040204" pitchFamily="34" charset="0"/>
              <a:ea typeface="Verdana" panose="020B0604030504040204" pitchFamily="34" charset="0"/>
            </a:endParaRPr>
          </a:p>
          <a:p>
            <a:pPr algn="just">
              <a:defRPr/>
            </a:pPr>
            <a:endParaRPr lang="el-GR" sz="1600" b="1" dirty="0">
              <a:solidFill>
                <a:schemeClr val="accent6">
                  <a:lumMod val="75000"/>
                </a:schemeClr>
              </a:solidFill>
              <a:latin typeface="Verdana" panose="020B0604030504040204" pitchFamily="34" charset="0"/>
              <a:ea typeface="Verdana" panose="020B0604030504040204" pitchFamily="34" charset="0"/>
            </a:endParaRPr>
          </a:p>
          <a:p>
            <a:pPr algn="just"/>
            <a:endParaRPr lang="el-GR" sz="1400" b="1" dirty="0">
              <a:solidFill>
                <a:srgbClr val="FF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0135220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320040" y="57880"/>
            <a:ext cx="12012345" cy="461665"/>
          </a:xfrm>
          <a:prstGeom prst="rect">
            <a:avLst/>
          </a:prstGeom>
          <a:noFill/>
        </p:spPr>
        <p:txBody>
          <a:bodyPr wrap="square" rtlCol="0">
            <a:spAutoFit/>
          </a:bodyPr>
          <a:lstStyle/>
          <a:p>
            <a:r>
              <a:rPr lang="el-GR" sz="2400" dirty="0" smtClean="0">
                <a:solidFill>
                  <a:schemeClr val="bg1"/>
                </a:solidFill>
                <a:latin typeface="Verdana" panose="020B0604030504040204" pitchFamily="34" charset="0"/>
                <a:ea typeface="Verdana" panose="020B0604030504040204" pitchFamily="34" charset="0"/>
              </a:rPr>
              <a:t>Εξεύρεση Οργανισμών Υποδοχής</a:t>
            </a:r>
            <a:endParaRPr lang="en-GB" sz="2400" dirty="0">
              <a:solidFill>
                <a:schemeClr val="bg1"/>
              </a:solidFill>
              <a:latin typeface="Verdana" panose="020B0604030504040204" pitchFamily="34" charset="0"/>
              <a:ea typeface="Verdana" panose="020B0604030504040204" pitchFamily="34" charset="0"/>
            </a:endParaRPr>
          </a:p>
        </p:txBody>
      </p:sp>
      <p:sp>
        <p:nvSpPr>
          <p:cNvPr id="3" name="Rectangle 2"/>
          <p:cNvSpPr/>
          <p:nvPr/>
        </p:nvSpPr>
        <p:spPr>
          <a:xfrm>
            <a:off x="494210" y="1056333"/>
            <a:ext cx="10593363" cy="3402470"/>
          </a:xfrm>
          <a:prstGeom prst="rect">
            <a:avLst/>
          </a:prstGeom>
        </p:spPr>
        <p:txBody>
          <a:bodyPr wrap="square">
            <a:spAutoFit/>
          </a:bodyPr>
          <a:lstStyle/>
          <a:p>
            <a:pPr marL="342900" indent="-342900">
              <a:lnSpc>
                <a:spcPct val="150000"/>
              </a:lnSpc>
              <a:buFont typeface="Wingdings" panose="05000000000000000000" pitchFamily="2" charset="2"/>
              <a:buChar char="§"/>
            </a:pPr>
            <a:r>
              <a:rPr lang="el-GR" sz="2000" dirty="0">
                <a:latin typeface="Verdana" panose="020B0604030504040204" pitchFamily="34" charset="0"/>
                <a:ea typeface="Verdana" panose="020B0604030504040204" pitchFamily="34" charset="0"/>
                <a:cs typeface="Calibri" panose="020F0502020204030204" pitchFamily="34" charset="0"/>
              </a:rPr>
              <a:t>Εξειδικευμένες πλατφόρμες ανά </a:t>
            </a:r>
            <a:r>
              <a:rPr lang="el-GR" sz="2000" dirty="0" smtClean="0">
                <a:latin typeface="Verdana" panose="020B0604030504040204" pitchFamily="34" charset="0"/>
                <a:ea typeface="Verdana" panose="020B0604030504040204" pitchFamily="34" charset="0"/>
                <a:cs typeface="Calibri" panose="020F0502020204030204" pitchFamily="34" charset="0"/>
              </a:rPr>
              <a:t>τομέα </a:t>
            </a:r>
            <a:r>
              <a:rPr lang="el-GR" sz="2000" dirty="0" smtClean="0">
                <a:solidFill>
                  <a:schemeClr val="tx1">
                    <a:lumMod val="75000"/>
                    <a:lumOff val="25000"/>
                  </a:schemeClr>
                </a:solidFill>
                <a:latin typeface="Verdana" panose="020B0604030504040204" pitchFamily="34" charset="0"/>
                <a:ea typeface="Verdana" panose="020B0604030504040204" pitchFamily="34" charset="0"/>
              </a:rPr>
              <a:t>(</a:t>
            </a:r>
            <a:r>
              <a:rPr lang="en-US" sz="2000" dirty="0" smtClean="0">
                <a:solidFill>
                  <a:schemeClr val="tx1">
                    <a:lumMod val="75000"/>
                    <a:lumOff val="25000"/>
                  </a:schemeClr>
                </a:solidFill>
                <a:latin typeface="Verdana" panose="020B0604030504040204" pitchFamily="34" charset="0"/>
                <a:ea typeface="Verdana" panose="020B0604030504040204" pitchFamily="34" charset="0"/>
                <a:hlinkClick r:id="rId3"/>
              </a:rPr>
              <a:t>School education Gateway</a:t>
            </a:r>
            <a:r>
              <a:rPr lang="en-US" sz="2000" dirty="0" smtClean="0">
                <a:solidFill>
                  <a:schemeClr val="tx1">
                    <a:lumMod val="75000"/>
                    <a:lumOff val="25000"/>
                  </a:schemeClr>
                </a:solidFill>
                <a:latin typeface="Verdana" panose="020B0604030504040204" pitchFamily="34" charset="0"/>
                <a:ea typeface="Verdana" panose="020B0604030504040204" pitchFamily="34" charset="0"/>
              </a:rPr>
              <a:t>, </a:t>
            </a:r>
            <a:r>
              <a:rPr lang="en-US" sz="2000" dirty="0" smtClean="0">
                <a:solidFill>
                  <a:schemeClr val="tx1">
                    <a:lumMod val="75000"/>
                    <a:lumOff val="25000"/>
                  </a:schemeClr>
                </a:solidFill>
                <a:latin typeface="Verdana" panose="020B0604030504040204" pitchFamily="34" charset="0"/>
                <a:ea typeface="Verdana" panose="020B0604030504040204" pitchFamily="34" charset="0"/>
                <a:hlinkClick r:id="rId4"/>
              </a:rPr>
              <a:t>eTwinning</a:t>
            </a:r>
            <a:r>
              <a:rPr lang="en-US" sz="2000" dirty="0" smtClean="0">
                <a:solidFill>
                  <a:schemeClr val="tx1">
                    <a:lumMod val="75000"/>
                    <a:lumOff val="25000"/>
                  </a:schemeClr>
                </a:solidFill>
                <a:latin typeface="Verdana" panose="020B0604030504040204" pitchFamily="34" charset="0"/>
                <a:ea typeface="Verdana" panose="020B0604030504040204" pitchFamily="34" charset="0"/>
              </a:rPr>
              <a:t>, </a:t>
            </a:r>
            <a:r>
              <a:rPr lang="en-US" sz="2000" dirty="0" smtClean="0">
                <a:solidFill>
                  <a:schemeClr val="tx1">
                    <a:lumMod val="75000"/>
                    <a:lumOff val="25000"/>
                  </a:schemeClr>
                </a:solidFill>
                <a:latin typeface="Verdana" panose="020B0604030504040204" pitchFamily="34" charset="0"/>
                <a:ea typeface="Verdana" panose="020B0604030504040204" pitchFamily="34" charset="0"/>
                <a:hlinkClick r:id="rId5"/>
              </a:rPr>
              <a:t>EPALE</a:t>
            </a:r>
            <a:r>
              <a:rPr lang="el-GR" sz="2000" dirty="0" smtClean="0">
                <a:solidFill>
                  <a:schemeClr val="tx1">
                    <a:lumMod val="75000"/>
                    <a:lumOff val="25000"/>
                  </a:schemeClr>
                </a:solidFill>
                <a:latin typeface="Verdana" panose="020B0604030504040204" pitchFamily="34" charset="0"/>
                <a:ea typeface="Verdana" panose="020B0604030504040204" pitchFamily="34" charset="0"/>
              </a:rPr>
              <a:t>)</a:t>
            </a:r>
            <a:endParaRPr lang="el-GR" sz="2000"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lnSpc>
                <a:spcPct val="150000"/>
              </a:lnSpc>
              <a:buFont typeface="Wingdings" panose="05000000000000000000" pitchFamily="2" charset="2"/>
              <a:buChar char="§"/>
            </a:pPr>
            <a:r>
              <a:rPr lang="en-GB" sz="2000" dirty="0" smtClean="0">
                <a:latin typeface="Verdana" panose="020B0604030504040204" pitchFamily="34" charset="0"/>
                <a:ea typeface="Verdana" panose="020B0604030504040204" pitchFamily="34" charset="0"/>
                <a:hlinkClick r:id="rId6"/>
              </a:rPr>
              <a:t>Erasmus+ Projects </a:t>
            </a:r>
            <a:r>
              <a:rPr lang="en-GB" sz="2000" dirty="0">
                <a:latin typeface="Verdana" panose="020B0604030504040204" pitchFamily="34" charset="0"/>
                <a:ea typeface="Verdana" panose="020B0604030504040204" pitchFamily="34" charset="0"/>
                <a:hlinkClick r:id="rId6"/>
              </a:rPr>
              <a:t>Results </a:t>
            </a:r>
            <a:r>
              <a:rPr lang="en-GB" sz="2000" dirty="0" smtClean="0">
                <a:latin typeface="Verdana" panose="020B0604030504040204" pitchFamily="34" charset="0"/>
                <a:ea typeface="Verdana" panose="020B0604030504040204" pitchFamily="34" charset="0"/>
                <a:hlinkClick r:id="rId6"/>
              </a:rPr>
              <a:t>Platform</a:t>
            </a:r>
            <a:endParaRPr lang="el-GR" sz="2000"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lnSpc>
                <a:spcPct val="150000"/>
              </a:lnSpc>
              <a:buFont typeface="Wingdings" panose="05000000000000000000" pitchFamily="2" charset="2"/>
              <a:buChar char="§"/>
            </a:pPr>
            <a:r>
              <a:rPr lang="el-GR" sz="2000" dirty="0" smtClean="0">
                <a:solidFill>
                  <a:schemeClr val="tx1">
                    <a:lumMod val="75000"/>
                    <a:lumOff val="25000"/>
                  </a:schemeClr>
                </a:solidFill>
                <a:latin typeface="Verdana" panose="020B0604030504040204" pitchFamily="34" charset="0"/>
                <a:ea typeface="Verdana" panose="020B0604030504040204" pitchFamily="34" charset="0"/>
              </a:rPr>
              <a:t>Προσωπικές </a:t>
            </a:r>
            <a:r>
              <a:rPr lang="el-GR" sz="2000" dirty="0">
                <a:solidFill>
                  <a:schemeClr val="tx1">
                    <a:lumMod val="75000"/>
                    <a:lumOff val="25000"/>
                  </a:schemeClr>
                </a:solidFill>
                <a:latin typeface="Verdana" panose="020B0604030504040204" pitchFamily="34" charset="0"/>
                <a:ea typeface="Verdana" panose="020B0604030504040204" pitchFamily="34" charset="0"/>
              </a:rPr>
              <a:t>επαφές από προηγούμενες συμμετοχές στο </a:t>
            </a:r>
            <a:r>
              <a:rPr lang="el-GR" sz="2000" dirty="0" smtClean="0">
                <a:solidFill>
                  <a:schemeClr val="tx1">
                    <a:lumMod val="75000"/>
                    <a:lumOff val="25000"/>
                  </a:schemeClr>
                </a:solidFill>
                <a:latin typeface="Verdana" panose="020B0604030504040204" pitchFamily="34" charset="0"/>
                <a:ea typeface="Verdana" panose="020B0604030504040204" pitchFamily="34" charset="0"/>
              </a:rPr>
              <a:t>Πρόγραμμα</a:t>
            </a:r>
          </a:p>
          <a:p>
            <a:pPr marL="342900" indent="-342900">
              <a:lnSpc>
                <a:spcPct val="150000"/>
              </a:lnSpc>
              <a:buFont typeface="Wingdings" panose="05000000000000000000" pitchFamily="2" charset="2"/>
              <a:buChar char="§"/>
            </a:pPr>
            <a:r>
              <a:rPr lang="el-GR" sz="2000" dirty="0" smtClean="0">
                <a:solidFill>
                  <a:schemeClr val="tx1">
                    <a:lumMod val="75000"/>
                    <a:lumOff val="25000"/>
                  </a:schemeClr>
                </a:solidFill>
                <a:latin typeface="Verdana" panose="020B0604030504040204" pitchFamily="34" charset="0"/>
                <a:ea typeface="Verdana" panose="020B0604030504040204" pitchFamily="34" charset="0"/>
              </a:rPr>
              <a:t>Ιδιωτικές πρωτοβουλίες</a:t>
            </a:r>
          </a:p>
          <a:p>
            <a:pPr>
              <a:lnSpc>
                <a:spcPct val="150000"/>
              </a:lnSpc>
            </a:pPr>
            <a:endParaRPr lang="el-GR" sz="2000" dirty="0">
              <a:solidFill>
                <a:schemeClr val="tx1">
                  <a:lumMod val="75000"/>
                  <a:lumOff val="25000"/>
                </a:schemeClr>
              </a:solidFill>
              <a:latin typeface="Verdana" panose="020B0604030504040204" pitchFamily="34" charset="0"/>
              <a:ea typeface="Verdana" panose="020B0604030504040204" pitchFamily="34" charset="0"/>
            </a:endParaRPr>
          </a:p>
          <a:p>
            <a:pPr marL="0" lvl="1" defTabSz="1061355">
              <a:lnSpc>
                <a:spcPct val="90000"/>
              </a:lnSpc>
              <a:spcBef>
                <a:spcPct val="0"/>
              </a:spcBef>
              <a:spcAft>
                <a:spcPct val="15000"/>
              </a:spcAft>
            </a:pPr>
            <a:endParaRPr lang="en-GB" dirty="0">
              <a:solidFill>
                <a:srgbClr val="1F497D">
                  <a:lumMod val="75000"/>
                </a:srgbClr>
              </a:solidFill>
              <a:latin typeface="Verdana" panose="020B0604030504040204" pitchFamily="34" charset="0"/>
              <a:ea typeface="Verdana" panose="020B0604030504040204" pitchFamily="34" charset="0"/>
              <a:cs typeface="Calibri" pitchFamily="34" charset="0"/>
            </a:endParaRPr>
          </a:p>
          <a:p>
            <a:pPr marL="0" lvl="1" defTabSz="1061355">
              <a:lnSpc>
                <a:spcPct val="90000"/>
              </a:lnSpc>
              <a:spcBef>
                <a:spcPct val="0"/>
              </a:spcBef>
              <a:spcAft>
                <a:spcPct val="15000"/>
              </a:spcAft>
            </a:pPr>
            <a:endParaRPr lang="en-US" dirty="0">
              <a:solidFill>
                <a:srgbClr val="1F497D">
                  <a:lumMod val="75000"/>
                </a:srgbClr>
              </a:solidFill>
              <a:latin typeface="Verdana" panose="020B0604030504040204" pitchFamily="34" charset="0"/>
              <a:ea typeface="Verdana" panose="020B0604030504040204" pitchFamily="34" charset="0"/>
              <a:cs typeface="Calibri" pitchFamily="34" charset="0"/>
            </a:endParaRPr>
          </a:p>
        </p:txBody>
      </p:sp>
      <p:sp>
        <p:nvSpPr>
          <p:cNvPr id="8" name="TextBox 7">
            <a:extLst>
              <a:ext uri="{FF2B5EF4-FFF2-40B4-BE49-F238E27FC236}">
                <a16:creationId xmlns:a16="http://schemas.microsoft.com/office/drawing/2014/main" id="{CC6F8AAC-2DAA-0346-B3D2-B832D159BF4C}"/>
              </a:ext>
            </a:extLst>
          </p:cNvPr>
          <p:cNvSpPr txBox="1"/>
          <p:nvPr/>
        </p:nvSpPr>
        <p:spPr>
          <a:xfrm flipH="1">
            <a:off x="-1" y="4581465"/>
            <a:ext cx="12311270" cy="923330"/>
          </a:xfrm>
          <a:prstGeom prst="rect">
            <a:avLst/>
          </a:prstGeom>
          <a:solidFill>
            <a:schemeClr val="accent6">
              <a:lumMod val="40000"/>
              <a:lumOff val="60000"/>
            </a:schemeClr>
          </a:solidFill>
        </p:spPr>
        <p:txBody>
          <a:bodyPr wrap="square" rtlCol="0">
            <a:spAutoFit/>
          </a:bodyPr>
          <a:lstStyle/>
          <a:p>
            <a:pPr algn="ctr"/>
            <a:endParaRPr lang="el-GR" dirty="0" smtClean="0">
              <a:solidFill>
                <a:schemeClr val="bg1"/>
              </a:solidFill>
              <a:latin typeface="Verdana" panose="020B0604030504040204" pitchFamily="34" charset="0"/>
              <a:ea typeface="Verdana" panose="020B0604030504040204" pitchFamily="34" charset="0"/>
            </a:endParaRPr>
          </a:p>
          <a:p>
            <a:pPr algn="ctr"/>
            <a:endParaRPr lang="el-GR" dirty="0">
              <a:solidFill>
                <a:schemeClr val="bg1"/>
              </a:solidFill>
              <a:latin typeface="Verdana" panose="020B0604030504040204" pitchFamily="34" charset="0"/>
              <a:ea typeface="Verdana" panose="020B0604030504040204" pitchFamily="34" charset="0"/>
            </a:endParaRPr>
          </a:p>
          <a:p>
            <a:pPr algn="ctr"/>
            <a:endParaRPr lang="en-CY" dirty="0">
              <a:solidFill>
                <a:schemeClr val="bg1"/>
              </a:solidFill>
              <a:latin typeface="Verdana" panose="020B0604030504040204" pitchFamily="34" charset="0"/>
              <a:ea typeface="Verdana" panose="020B0604030504040204" pitchFamily="34" charset="0"/>
            </a:endParaRPr>
          </a:p>
        </p:txBody>
      </p:sp>
      <p:pic>
        <p:nvPicPr>
          <p:cNvPr id="4" name="Picture 3"/>
          <p:cNvPicPr>
            <a:picLocks noChangeAspect="1"/>
          </p:cNvPicPr>
          <p:nvPr/>
        </p:nvPicPr>
        <p:blipFill>
          <a:blip r:embed="rId7"/>
          <a:stretch>
            <a:fillRect/>
          </a:stretch>
        </p:blipFill>
        <p:spPr>
          <a:xfrm>
            <a:off x="320040" y="4365998"/>
            <a:ext cx="2688744" cy="159473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0" name="Picture 9"/>
          <p:cNvPicPr>
            <a:picLocks noChangeAspect="1"/>
          </p:cNvPicPr>
          <p:nvPr/>
        </p:nvPicPr>
        <p:blipFill>
          <a:blip r:embed="rId8"/>
          <a:stretch>
            <a:fillRect/>
          </a:stretch>
        </p:blipFill>
        <p:spPr>
          <a:xfrm>
            <a:off x="3500276" y="4186642"/>
            <a:ext cx="2200762" cy="196034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1" name="Picture 10"/>
          <p:cNvPicPr>
            <a:picLocks noChangeAspect="1"/>
          </p:cNvPicPr>
          <p:nvPr/>
        </p:nvPicPr>
        <p:blipFill>
          <a:blip r:embed="rId9"/>
          <a:stretch>
            <a:fillRect/>
          </a:stretch>
        </p:blipFill>
        <p:spPr>
          <a:xfrm>
            <a:off x="6069962" y="4186641"/>
            <a:ext cx="2447925" cy="196034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6" name="Picture 5"/>
          <p:cNvPicPr>
            <a:picLocks noChangeAspect="1"/>
          </p:cNvPicPr>
          <p:nvPr/>
        </p:nvPicPr>
        <p:blipFill>
          <a:blip r:embed="rId10"/>
          <a:stretch>
            <a:fillRect/>
          </a:stretch>
        </p:blipFill>
        <p:spPr>
          <a:xfrm>
            <a:off x="9232900" y="4365998"/>
            <a:ext cx="2566318" cy="142821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34632594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 y="101600"/>
            <a:ext cx="12509500"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Τι πρέπει να μελετήσω για την υποβολή αίτησης;</a:t>
            </a:r>
            <a:endParaRPr lang="en-GB" sz="2800" dirty="0">
              <a:solidFill>
                <a:schemeClr val="bg1"/>
              </a:solidFill>
              <a:latin typeface="Verdana" panose="020B0604030504040204" pitchFamily="34" charset="0"/>
              <a:ea typeface="Verdana" panose="020B0604030504040204" pitchFamily="34" charset="0"/>
            </a:endParaRPr>
          </a:p>
        </p:txBody>
      </p:sp>
      <p:sp>
        <p:nvSpPr>
          <p:cNvPr id="4" name="Rectangle 3"/>
          <p:cNvSpPr/>
          <p:nvPr/>
        </p:nvSpPr>
        <p:spPr>
          <a:xfrm>
            <a:off x="251520" y="918457"/>
            <a:ext cx="11242488" cy="5794856"/>
          </a:xfrm>
          <a:prstGeom prst="rect">
            <a:avLst/>
          </a:prstGeom>
        </p:spPr>
        <p:txBody>
          <a:bodyPr wrap="square">
            <a:spAutoFit/>
          </a:bodyPr>
          <a:lstStyle/>
          <a:p>
            <a:pPr marL="285750" indent="-285750" algn="ctr">
              <a:lnSpc>
                <a:spcPct val="200000"/>
              </a:lnSpc>
              <a:buFont typeface="Arial" panose="020B0604020202020204" pitchFamily="34" charset="0"/>
              <a:buChar char="•"/>
            </a:pPr>
            <a:r>
              <a:rPr lang="el-GR" sz="1700" dirty="0">
                <a:solidFill>
                  <a:schemeClr val="tx1">
                    <a:lumMod val="75000"/>
                    <a:lumOff val="25000"/>
                  </a:schemeClr>
                </a:solidFill>
                <a:latin typeface="Verdana" panose="020B0604030504040204" pitchFamily="34" charset="0"/>
                <a:ea typeface="Verdana" panose="020B0604030504040204" pitchFamily="34" charset="0"/>
                <a:hlinkClick r:id="rId3"/>
              </a:rPr>
              <a:t>Οδηγός Προγράμματος </a:t>
            </a:r>
            <a:endParaRPr lang="el-GR" sz="1700" dirty="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ctr">
              <a:lnSpc>
                <a:spcPct val="200000"/>
              </a:lnSpc>
              <a:buFont typeface="Arial" panose="020B0604020202020204" pitchFamily="34" charset="0"/>
              <a:buChar char="•"/>
            </a:pPr>
            <a:r>
              <a:rPr lang="el-GR" sz="1700" dirty="0">
                <a:solidFill>
                  <a:schemeClr val="tx1">
                    <a:lumMod val="75000"/>
                    <a:lumOff val="25000"/>
                  </a:schemeClr>
                </a:solidFill>
                <a:latin typeface="Verdana" panose="020B0604030504040204" pitchFamily="34" charset="0"/>
                <a:ea typeface="Verdana" panose="020B0604030504040204" pitchFamily="34" charset="0"/>
                <a:hlinkClick r:id="rId4"/>
              </a:rPr>
              <a:t>Οδηγίες για υποβολή αίτησης </a:t>
            </a:r>
            <a:endParaRPr lang="el-GR" sz="1700" dirty="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ctr">
              <a:lnSpc>
                <a:spcPct val="200000"/>
              </a:lnSpc>
              <a:buFont typeface="Arial" panose="020B0604020202020204" pitchFamily="34" charset="0"/>
              <a:buChar char="•"/>
            </a:pPr>
            <a:r>
              <a:rPr lang="el-GR" sz="1700" dirty="0">
                <a:solidFill>
                  <a:schemeClr val="tx1">
                    <a:lumMod val="75000"/>
                    <a:lumOff val="25000"/>
                  </a:schemeClr>
                </a:solidFill>
                <a:latin typeface="Verdana" panose="020B0604030504040204" pitchFamily="34" charset="0"/>
                <a:ea typeface="Verdana" panose="020B0604030504040204" pitchFamily="34" charset="0"/>
              </a:rPr>
              <a:t>Κριτήρια </a:t>
            </a:r>
            <a:r>
              <a:rPr lang="el-GR" sz="1700" dirty="0" err="1">
                <a:solidFill>
                  <a:schemeClr val="tx1">
                    <a:lumMod val="75000"/>
                    <a:lumOff val="25000"/>
                  </a:schemeClr>
                </a:solidFill>
                <a:latin typeface="Verdana" panose="020B0604030504040204" pitchFamily="34" charset="0"/>
                <a:ea typeface="Verdana" panose="020B0604030504040204" pitchFamily="34" charset="0"/>
              </a:rPr>
              <a:t>επιλεξιμότητας</a:t>
            </a:r>
            <a:r>
              <a:rPr lang="el-GR" sz="1700" dirty="0">
                <a:solidFill>
                  <a:schemeClr val="tx1">
                    <a:lumMod val="75000"/>
                    <a:lumOff val="25000"/>
                  </a:schemeClr>
                </a:solidFill>
                <a:latin typeface="Verdana" panose="020B0604030504040204" pitchFamily="34" charset="0"/>
                <a:ea typeface="Verdana" panose="020B0604030504040204" pitchFamily="34" charset="0"/>
              </a:rPr>
              <a:t> </a:t>
            </a:r>
            <a:r>
              <a:rPr lang="el-GR" sz="1700" dirty="0" smtClean="0">
                <a:solidFill>
                  <a:schemeClr val="tx1">
                    <a:lumMod val="75000"/>
                    <a:lumOff val="25000"/>
                  </a:schemeClr>
                </a:solidFill>
                <a:latin typeface="Verdana" panose="020B0604030504040204" pitchFamily="34" charset="0"/>
                <a:ea typeface="Verdana" panose="020B0604030504040204" pitchFamily="34" charset="0"/>
              </a:rPr>
              <a:t> Σχολικής </a:t>
            </a:r>
            <a:r>
              <a:rPr lang="el-GR" sz="1700" dirty="0" smtClean="0">
                <a:latin typeface="Verdana" panose="020B0604030504040204" pitchFamily="34" charset="0"/>
                <a:ea typeface="Verdana" panose="020B0604030504040204" pitchFamily="34" charset="0"/>
              </a:rPr>
              <a:t>εκπαίδευσης (σ.106-107,</a:t>
            </a:r>
            <a:r>
              <a:rPr lang="en-GB" sz="1700" dirty="0" smtClean="0">
                <a:latin typeface="Verdana" panose="020B0604030504040204" pitchFamily="34" charset="0"/>
                <a:ea typeface="Verdana" panose="020B0604030504040204" pitchFamily="34" charset="0"/>
              </a:rPr>
              <a:t> 108-109</a:t>
            </a:r>
            <a:r>
              <a:rPr lang="el-GR" sz="1700" dirty="0" smtClean="0">
                <a:latin typeface="Verdana" panose="020B0604030504040204" pitchFamily="34" charset="0"/>
                <a:ea typeface="Verdana" panose="020B0604030504040204" pitchFamily="34" charset="0"/>
              </a:rPr>
              <a:t>)</a:t>
            </a:r>
          </a:p>
          <a:p>
            <a:pPr marL="285750" indent="-285750" algn="ctr">
              <a:lnSpc>
                <a:spcPct val="200000"/>
              </a:lnSpc>
              <a:buFont typeface="Arial" panose="020B0604020202020204" pitchFamily="34" charset="0"/>
              <a:buChar char="•"/>
            </a:pPr>
            <a:r>
              <a:rPr lang="el-GR" sz="1700" dirty="0" smtClean="0">
                <a:latin typeface="Verdana" panose="020B0604030504040204" pitchFamily="34" charset="0"/>
                <a:ea typeface="Verdana" panose="020B0604030504040204" pitchFamily="34" charset="0"/>
              </a:rPr>
              <a:t>Κριτήρια </a:t>
            </a:r>
            <a:r>
              <a:rPr lang="el-GR" sz="1700" dirty="0" err="1" smtClean="0">
                <a:latin typeface="Verdana" panose="020B0604030504040204" pitchFamily="34" charset="0"/>
                <a:ea typeface="Verdana" panose="020B0604030504040204" pitchFamily="34" charset="0"/>
              </a:rPr>
              <a:t>επιλεξιμότητας</a:t>
            </a:r>
            <a:r>
              <a:rPr lang="el-GR" sz="1700" dirty="0" smtClean="0">
                <a:latin typeface="Verdana" panose="020B0604030504040204" pitchFamily="34" charset="0"/>
                <a:ea typeface="Verdana" panose="020B0604030504040204" pitchFamily="34" charset="0"/>
              </a:rPr>
              <a:t> Εκπαίδευσης Ενηλίκων (</a:t>
            </a:r>
            <a:r>
              <a:rPr lang="en-GB" sz="1700" dirty="0" smtClean="0">
                <a:latin typeface="Verdana" panose="020B0604030504040204" pitchFamily="34" charset="0"/>
                <a:ea typeface="Verdana" panose="020B0604030504040204" pitchFamily="34" charset="0"/>
              </a:rPr>
              <a:t>120-121</a:t>
            </a:r>
            <a:r>
              <a:rPr lang="el-GR" sz="1700" dirty="0" smtClean="0">
                <a:latin typeface="Verdana" panose="020B0604030504040204" pitchFamily="34" charset="0"/>
                <a:ea typeface="Verdana" panose="020B0604030504040204" pitchFamily="34" charset="0"/>
              </a:rPr>
              <a:t>, 122)</a:t>
            </a:r>
            <a:endParaRPr lang="en-GB" sz="1700" dirty="0" smtClean="0">
              <a:latin typeface="Verdana" panose="020B0604030504040204" pitchFamily="34" charset="0"/>
              <a:ea typeface="Verdana" panose="020B0604030504040204" pitchFamily="34" charset="0"/>
            </a:endParaRPr>
          </a:p>
          <a:p>
            <a:pPr marL="285750" indent="-285750" algn="ctr">
              <a:lnSpc>
                <a:spcPct val="200000"/>
              </a:lnSpc>
              <a:buFont typeface="Arial" panose="020B0604020202020204" pitchFamily="34" charset="0"/>
              <a:buChar char="•"/>
            </a:pPr>
            <a:r>
              <a:rPr lang="el-GR" sz="1700" dirty="0" smtClean="0">
                <a:latin typeface="Verdana" panose="020B0604030504040204" pitchFamily="34" charset="0"/>
                <a:ea typeface="Verdana" panose="020B0604030504040204" pitchFamily="34" charset="0"/>
              </a:rPr>
              <a:t>Κριτήρια </a:t>
            </a:r>
            <a:r>
              <a:rPr lang="el-GR" sz="1700" dirty="0">
                <a:latin typeface="Verdana" panose="020B0604030504040204" pitchFamily="34" charset="0"/>
                <a:ea typeface="Verdana" panose="020B0604030504040204" pitchFamily="34" charset="0"/>
              </a:rPr>
              <a:t>ποιοτικής αξιολόγησης Σχολικής εκπαίδευσης (</a:t>
            </a:r>
            <a:r>
              <a:rPr lang="el-GR" sz="1700" dirty="0" smtClean="0">
                <a:latin typeface="Verdana" panose="020B0604030504040204" pitchFamily="34" charset="0"/>
                <a:ea typeface="Verdana" panose="020B0604030504040204" pitchFamily="34" charset="0"/>
              </a:rPr>
              <a:t>σ.</a:t>
            </a:r>
            <a:r>
              <a:rPr lang="en-GB" sz="1700" dirty="0" smtClean="0">
                <a:latin typeface="Verdana" panose="020B0604030504040204" pitchFamily="34" charset="0"/>
                <a:ea typeface="Verdana" panose="020B0604030504040204" pitchFamily="34" charset="0"/>
              </a:rPr>
              <a:t>107</a:t>
            </a:r>
            <a:r>
              <a:rPr lang="el-GR" sz="1700" dirty="0" smtClean="0">
                <a:latin typeface="Verdana" panose="020B0604030504040204" pitchFamily="34" charset="0"/>
                <a:ea typeface="Verdana" panose="020B0604030504040204" pitchFamily="34" charset="0"/>
              </a:rPr>
              <a:t>, 79-80)</a:t>
            </a:r>
          </a:p>
          <a:p>
            <a:pPr marL="285750" indent="-285750" algn="ctr">
              <a:lnSpc>
                <a:spcPct val="200000"/>
              </a:lnSpc>
              <a:buFont typeface="Arial" panose="020B0604020202020204" pitchFamily="34" charset="0"/>
              <a:buChar char="•"/>
            </a:pPr>
            <a:r>
              <a:rPr lang="el-GR" sz="1700" dirty="0">
                <a:latin typeface="Verdana" panose="020B0604030504040204" pitchFamily="34" charset="0"/>
                <a:ea typeface="Verdana" panose="020B0604030504040204" pitchFamily="34" charset="0"/>
              </a:rPr>
              <a:t>Κριτήρια ποιοτικής αξιολόγησης </a:t>
            </a:r>
            <a:r>
              <a:rPr lang="el-GR" sz="1700" dirty="0" smtClean="0">
                <a:latin typeface="Verdana" panose="020B0604030504040204" pitchFamily="34" charset="0"/>
                <a:ea typeface="Verdana" panose="020B0604030504040204" pitchFamily="34" charset="0"/>
              </a:rPr>
              <a:t>εκπαίδευσης</a:t>
            </a:r>
            <a:r>
              <a:rPr lang="en-GB" sz="1700" dirty="0" smtClean="0">
                <a:latin typeface="Verdana" panose="020B0604030504040204" pitchFamily="34" charset="0"/>
                <a:ea typeface="Verdana" panose="020B0604030504040204" pitchFamily="34" charset="0"/>
              </a:rPr>
              <a:t> </a:t>
            </a:r>
            <a:r>
              <a:rPr lang="el-GR" sz="1700" dirty="0" smtClean="0">
                <a:latin typeface="Verdana" panose="020B0604030504040204" pitchFamily="34" charset="0"/>
                <a:ea typeface="Verdana" panose="020B0604030504040204" pitchFamily="34" charset="0"/>
              </a:rPr>
              <a:t>Ενηλίκων </a:t>
            </a:r>
            <a:r>
              <a:rPr lang="el-GR" sz="1700" dirty="0">
                <a:latin typeface="Verdana" panose="020B0604030504040204" pitchFamily="34" charset="0"/>
                <a:ea typeface="Verdana" panose="020B0604030504040204" pitchFamily="34" charset="0"/>
              </a:rPr>
              <a:t>(</a:t>
            </a:r>
            <a:r>
              <a:rPr lang="el-GR" sz="1700" dirty="0" smtClean="0">
                <a:latin typeface="Verdana" panose="020B0604030504040204" pitchFamily="34" charset="0"/>
                <a:ea typeface="Verdana" panose="020B0604030504040204" pitchFamily="34" charset="0"/>
              </a:rPr>
              <a:t>σ.121, 79-80)</a:t>
            </a:r>
            <a:endParaRPr lang="en-GB" sz="1700" dirty="0">
              <a:latin typeface="Verdana" panose="020B0604030504040204" pitchFamily="34" charset="0"/>
              <a:ea typeface="Verdana" panose="020B0604030504040204" pitchFamily="34" charset="0"/>
            </a:endParaRPr>
          </a:p>
          <a:p>
            <a:pPr algn="ctr">
              <a:lnSpc>
                <a:spcPct val="200000"/>
              </a:lnSpc>
            </a:pPr>
            <a:r>
              <a:rPr lang="el-GR" sz="1700" dirty="0" smtClean="0">
                <a:solidFill>
                  <a:schemeClr val="tx1">
                    <a:lumMod val="75000"/>
                    <a:lumOff val="25000"/>
                  </a:schemeClr>
                </a:solidFill>
                <a:latin typeface="Verdana" panose="020B0604030504040204" pitchFamily="34" charset="0"/>
                <a:ea typeface="Verdana" panose="020B0604030504040204" pitchFamily="34" charset="0"/>
              </a:rPr>
              <a:t>Η </a:t>
            </a:r>
            <a:r>
              <a:rPr lang="el-GR" sz="1700" dirty="0">
                <a:solidFill>
                  <a:schemeClr val="tx1">
                    <a:lumMod val="75000"/>
                    <a:lumOff val="25000"/>
                  </a:schemeClr>
                </a:solidFill>
                <a:latin typeface="Verdana" panose="020B0604030504040204" pitchFamily="34" charset="0"/>
                <a:ea typeface="Verdana" panose="020B0604030504040204" pitchFamily="34" charset="0"/>
              </a:rPr>
              <a:t>Υποβολή γίνεται μέσω την πλατφόρμας </a:t>
            </a:r>
            <a:r>
              <a:rPr lang="en-US" sz="1700" dirty="0">
                <a:solidFill>
                  <a:schemeClr val="tx1">
                    <a:lumMod val="75000"/>
                    <a:lumOff val="25000"/>
                  </a:schemeClr>
                </a:solidFill>
                <a:latin typeface="Verdana" panose="020B0604030504040204" pitchFamily="34" charset="0"/>
                <a:ea typeface="Verdana" panose="020B0604030504040204" pitchFamily="34" charset="0"/>
                <a:hlinkClick r:id="rId4"/>
              </a:rPr>
              <a:t>ERASMUS+ &amp; European Solidarity </a:t>
            </a:r>
            <a:r>
              <a:rPr lang="en-US" sz="1700" dirty="0" smtClean="0">
                <a:solidFill>
                  <a:schemeClr val="tx1">
                    <a:lumMod val="75000"/>
                    <a:lumOff val="25000"/>
                  </a:schemeClr>
                </a:solidFill>
                <a:latin typeface="Verdana" panose="020B0604030504040204" pitchFamily="34" charset="0"/>
                <a:ea typeface="Verdana" panose="020B0604030504040204" pitchFamily="34" charset="0"/>
                <a:hlinkClick r:id="rId4"/>
              </a:rPr>
              <a:t>Corps</a:t>
            </a:r>
            <a:endParaRPr lang="el-GR" sz="1700" dirty="0">
              <a:latin typeface="Verdana" panose="020B0604030504040204" pitchFamily="34" charset="0"/>
              <a:ea typeface="Verdana" panose="020B0604030504040204" pitchFamily="34" charset="0"/>
            </a:endParaRPr>
          </a:p>
          <a:p>
            <a:pPr>
              <a:lnSpc>
                <a:spcPct val="200000"/>
              </a:lnSpc>
            </a:pPr>
            <a:r>
              <a:rPr lang="el-GR" sz="1700" b="1" dirty="0" smtClean="0">
                <a:solidFill>
                  <a:schemeClr val="tx1">
                    <a:lumMod val="75000"/>
                    <a:lumOff val="25000"/>
                  </a:schemeClr>
                </a:solidFill>
                <a:latin typeface="Verdana" panose="020B0604030504040204" pitchFamily="34" charset="0"/>
                <a:ea typeface="Verdana" panose="020B0604030504040204" pitchFamily="34" charset="0"/>
              </a:rPr>
              <a:t>   </a:t>
            </a:r>
            <a:r>
              <a:rPr lang="el-GR" sz="1700" b="1" dirty="0" smtClean="0">
                <a:solidFill>
                  <a:srgbClr val="FF0000"/>
                </a:solidFill>
                <a:latin typeface="Verdana" panose="020B0604030504040204" pitchFamily="34" charset="0"/>
                <a:ea typeface="Verdana" panose="020B0604030504040204" pitchFamily="34" charset="0"/>
              </a:rPr>
              <a:t>Προσοχή!</a:t>
            </a:r>
          </a:p>
          <a:p>
            <a:pPr marL="285750" indent="-285750" algn="just">
              <a:lnSpc>
                <a:spcPct val="150000"/>
              </a:lnSpc>
              <a:buFont typeface="Arial" panose="020B0604020202020204" pitchFamily="34" charset="0"/>
              <a:buChar char="•"/>
            </a:pPr>
            <a:r>
              <a:rPr lang="el-GR" sz="1700" dirty="0" smtClean="0">
                <a:solidFill>
                  <a:schemeClr val="tx1">
                    <a:lumMod val="75000"/>
                    <a:lumOff val="25000"/>
                  </a:schemeClr>
                </a:solidFill>
                <a:latin typeface="Verdana" panose="020B0604030504040204" pitchFamily="34" charset="0"/>
                <a:ea typeface="Verdana" panose="020B0604030504040204" pitchFamily="34" charset="0"/>
              </a:rPr>
              <a:t>Υποβολή </a:t>
            </a:r>
            <a:r>
              <a:rPr lang="el-GR" sz="1700" dirty="0">
                <a:solidFill>
                  <a:schemeClr val="tx1">
                    <a:lumMod val="75000"/>
                    <a:lumOff val="25000"/>
                  </a:schemeClr>
                </a:solidFill>
                <a:latin typeface="Verdana" panose="020B0604030504040204" pitchFamily="34" charset="0"/>
                <a:ea typeface="Verdana" panose="020B0604030504040204" pitchFamily="34" charset="0"/>
              </a:rPr>
              <a:t>μόνο μίας αίτησης </a:t>
            </a:r>
            <a:r>
              <a:rPr lang="el-GR" sz="1700" dirty="0" smtClean="0">
                <a:solidFill>
                  <a:schemeClr val="tx1">
                    <a:lumMod val="75000"/>
                    <a:lumOff val="25000"/>
                  </a:schemeClr>
                </a:solidFill>
                <a:latin typeface="Verdana" panose="020B0604030504040204" pitchFamily="34" charset="0"/>
                <a:ea typeface="Verdana" panose="020B0604030504040204" pitchFamily="34" charset="0"/>
              </a:rPr>
              <a:t>για χρηματοδότηση ανά </a:t>
            </a:r>
            <a:r>
              <a:rPr lang="el-GR" sz="1700" dirty="0">
                <a:solidFill>
                  <a:schemeClr val="tx1">
                    <a:lumMod val="75000"/>
                    <a:lumOff val="25000"/>
                  </a:schemeClr>
                </a:solidFill>
                <a:latin typeface="Verdana" panose="020B0604030504040204" pitchFamily="34" charset="0"/>
                <a:ea typeface="Verdana" panose="020B0604030504040204" pitchFamily="34" charset="0"/>
              </a:rPr>
              <a:t>οργανισμό (έλεγχος διπλής </a:t>
            </a:r>
            <a:r>
              <a:rPr lang="el-GR" sz="1700" dirty="0" smtClean="0">
                <a:solidFill>
                  <a:schemeClr val="tx1">
                    <a:lumMod val="75000"/>
                    <a:lumOff val="25000"/>
                  </a:schemeClr>
                </a:solidFill>
                <a:latin typeface="Verdana" panose="020B0604030504040204" pitchFamily="34" charset="0"/>
                <a:ea typeface="Verdana" panose="020B0604030504040204" pitchFamily="34" charset="0"/>
              </a:rPr>
              <a:t>χρηματοδότησης από ΕΥ) </a:t>
            </a:r>
            <a:endParaRPr lang="en-GB" sz="1700" dirty="0" smtClean="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just">
              <a:lnSpc>
                <a:spcPct val="150000"/>
              </a:lnSpc>
              <a:buFont typeface="Arial" panose="020B0604020202020204" pitchFamily="34" charset="0"/>
              <a:buChar char="•"/>
            </a:pPr>
            <a:r>
              <a:rPr lang="el-GR" sz="1700" dirty="0" smtClean="0">
                <a:solidFill>
                  <a:schemeClr val="tx1">
                    <a:lumMod val="75000"/>
                    <a:lumOff val="25000"/>
                  </a:schemeClr>
                </a:solidFill>
                <a:latin typeface="Verdana" panose="020B0604030504040204" pitchFamily="34" charset="0"/>
                <a:ea typeface="Verdana" panose="020B0604030504040204" pitchFamily="34" charset="0"/>
              </a:rPr>
              <a:t>Πιστοποίηση </a:t>
            </a:r>
            <a:r>
              <a:rPr lang="el-GR" sz="1700" dirty="0">
                <a:solidFill>
                  <a:schemeClr val="tx1">
                    <a:lumMod val="75000"/>
                    <a:lumOff val="25000"/>
                  </a:schemeClr>
                </a:solidFill>
                <a:latin typeface="Verdana" panose="020B0604030504040204" pitchFamily="34" charset="0"/>
                <a:ea typeface="Verdana" panose="020B0604030504040204" pitchFamily="34" charset="0"/>
              </a:rPr>
              <a:t>χρηματοοικονομικής ικανότητας οργανισμού </a:t>
            </a:r>
            <a:r>
              <a:rPr lang="el-GR" sz="1700" i="1" dirty="0" smtClean="0">
                <a:solidFill>
                  <a:schemeClr val="tx1">
                    <a:lumMod val="75000"/>
                    <a:lumOff val="25000"/>
                  </a:schemeClr>
                </a:solidFill>
                <a:latin typeface="Verdana" panose="020B0604030504040204" pitchFamily="34" charset="0"/>
                <a:ea typeface="Verdana" panose="020B0604030504040204" pitchFamily="34" charset="0"/>
              </a:rPr>
              <a:t>(</a:t>
            </a:r>
            <a:r>
              <a:rPr lang="el-GR" sz="1700" i="1" dirty="0">
                <a:solidFill>
                  <a:schemeClr val="tx1">
                    <a:lumMod val="75000"/>
                    <a:lumOff val="25000"/>
                  </a:schemeClr>
                </a:solidFill>
                <a:latin typeface="Verdana" panose="020B0604030504040204" pitchFamily="34" charset="0"/>
                <a:ea typeface="Verdana" panose="020B0604030504040204" pitchFamily="34" charset="0"/>
              </a:rPr>
              <a:t>σε περίπτωση αιτούμενου κονδυλίου από ιδιωτικό οργανισμό πέραν των 60000 Ευρώ) </a:t>
            </a:r>
          </a:p>
        </p:txBody>
      </p:sp>
    </p:spTree>
    <p:extLst>
      <p:ext uri="{BB962C8B-B14F-4D97-AF65-F5344CB8AC3E}">
        <p14:creationId xmlns:p14="http://schemas.microsoft.com/office/powerpoint/2010/main" val="297351739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320040" y="57880"/>
            <a:ext cx="12012345"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Στοιχεία Επικοινωνίας</a:t>
            </a:r>
            <a:endParaRPr lang="en-GB" sz="2800" dirty="0">
              <a:solidFill>
                <a:schemeClr val="bg1"/>
              </a:solidFill>
              <a:latin typeface="Verdana" panose="020B0604030504040204" pitchFamily="34" charset="0"/>
              <a:ea typeface="Verdana" panose="020B0604030504040204" pitchFamily="34" charset="0"/>
            </a:endParaRPr>
          </a:p>
        </p:txBody>
      </p:sp>
      <p:sp>
        <p:nvSpPr>
          <p:cNvPr id="3" name="TextBox 2"/>
          <p:cNvSpPr txBox="1"/>
          <p:nvPr/>
        </p:nvSpPr>
        <p:spPr>
          <a:xfrm>
            <a:off x="521110" y="1617815"/>
            <a:ext cx="11169445" cy="4108817"/>
          </a:xfrm>
          <a:prstGeom prst="rect">
            <a:avLst/>
          </a:prstGeom>
          <a:noFill/>
        </p:spPr>
        <p:txBody>
          <a:bodyPr wrap="square" rtlCol="0">
            <a:spAutoFit/>
          </a:bodyPr>
          <a:lstStyle/>
          <a:p>
            <a:pPr algn="ctr"/>
            <a:endParaRPr lang="en-US" sz="1600" dirty="0" smtClean="0">
              <a:solidFill>
                <a:schemeClr val="tx1">
                  <a:lumMod val="75000"/>
                  <a:lumOff val="25000"/>
                </a:schemeClr>
              </a:solidFill>
              <a:latin typeface="Verdana" panose="020B0604030504040204" pitchFamily="34" charset="0"/>
              <a:ea typeface="Verdana" panose="020B0604030504040204" pitchFamily="34" charset="0"/>
            </a:endParaRPr>
          </a:p>
          <a:p>
            <a:pPr algn="ctr"/>
            <a:endParaRPr lang="en-US" sz="1600" dirty="0">
              <a:solidFill>
                <a:schemeClr val="tx1">
                  <a:lumMod val="75000"/>
                  <a:lumOff val="25000"/>
                </a:schemeClr>
              </a:solidFill>
              <a:latin typeface="Verdana" panose="020B0604030504040204" pitchFamily="34" charset="0"/>
              <a:ea typeface="Verdana" panose="020B0604030504040204" pitchFamily="34" charset="0"/>
            </a:endParaRPr>
          </a:p>
          <a:p>
            <a:pPr algn="ctr">
              <a:lnSpc>
                <a:spcPct val="150000"/>
              </a:lnSpc>
            </a:pPr>
            <a:r>
              <a:rPr lang="en-GB" sz="2000" b="1" dirty="0" smtClean="0">
                <a:solidFill>
                  <a:schemeClr val="tx1">
                    <a:lumMod val="75000"/>
                    <a:lumOff val="25000"/>
                  </a:schemeClr>
                </a:solidFill>
                <a:latin typeface="Verdana" panose="020B0604030504040204" pitchFamily="34" charset="0"/>
                <a:ea typeface="Verdana" panose="020B0604030504040204" pitchFamily="34" charset="0"/>
              </a:rPr>
              <a:t> </a:t>
            </a:r>
            <a:r>
              <a:rPr lang="el-GR" sz="2000" b="1" dirty="0" smtClean="0">
                <a:solidFill>
                  <a:schemeClr val="tx1">
                    <a:lumMod val="75000"/>
                    <a:lumOff val="25000"/>
                  </a:schemeClr>
                </a:solidFill>
                <a:latin typeface="Verdana" panose="020B0604030504040204" pitchFamily="34" charset="0"/>
                <a:ea typeface="Verdana" panose="020B0604030504040204" pitchFamily="34" charset="0"/>
              </a:rPr>
              <a:t>Χριστοφίδου Μαρία</a:t>
            </a:r>
            <a:endParaRPr lang="en-US" sz="2000" b="1" dirty="0" smtClean="0">
              <a:solidFill>
                <a:schemeClr val="tx1">
                  <a:lumMod val="75000"/>
                  <a:lumOff val="25000"/>
                </a:schemeClr>
              </a:solidFill>
              <a:latin typeface="Verdana" panose="020B0604030504040204" pitchFamily="34" charset="0"/>
              <a:ea typeface="Verdana" panose="020B0604030504040204" pitchFamily="34" charset="0"/>
            </a:endParaRPr>
          </a:p>
          <a:p>
            <a:pPr algn="ctr">
              <a:lnSpc>
                <a:spcPct val="150000"/>
              </a:lnSpc>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algn="ctr">
              <a:lnSpc>
                <a:spcPct val="150000"/>
              </a:lnSpc>
            </a:pPr>
            <a:r>
              <a:rPr lang="el-GR" dirty="0">
                <a:solidFill>
                  <a:schemeClr val="tx1">
                    <a:lumMod val="75000"/>
                    <a:lumOff val="25000"/>
                  </a:schemeClr>
                </a:solidFill>
                <a:latin typeface="Verdana" panose="020B0604030504040204" pitchFamily="34" charset="0"/>
                <a:ea typeface="Verdana" panose="020B0604030504040204" pitchFamily="34" charset="0"/>
              </a:rPr>
              <a:t>Λειτουργός</a:t>
            </a:r>
            <a:r>
              <a:rPr lang="en-GB" dirty="0">
                <a:solidFill>
                  <a:schemeClr val="tx1">
                    <a:lumMod val="75000"/>
                    <a:lumOff val="25000"/>
                  </a:schemeClr>
                </a:solidFill>
                <a:latin typeface="Verdana" panose="020B0604030504040204" pitchFamily="34" charset="0"/>
                <a:ea typeface="Verdana" panose="020B0604030504040204" pitchFamily="34" charset="0"/>
              </a:rPr>
              <a:t> </a:t>
            </a:r>
            <a:r>
              <a:rPr lang="el-GR" dirty="0">
                <a:solidFill>
                  <a:schemeClr val="tx1">
                    <a:lumMod val="75000"/>
                    <a:lumOff val="25000"/>
                  </a:schemeClr>
                </a:solidFill>
                <a:latin typeface="Verdana" panose="020B0604030504040204" pitchFamily="34" charset="0"/>
                <a:ea typeface="Verdana" panose="020B0604030504040204" pitchFamily="34" charset="0"/>
              </a:rPr>
              <a:t>Βασικής Δράσης 1, </a:t>
            </a:r>
            <a:endParaRPr lang="en-US" dirty="0" smtClean="0">
              <a:solidFill>
                <a:schemeClr val="tx1">
                  <a:lumMod val="75000"/>
                  <a:lumOff val="25000"/>
                </a:schemeClr>
              </a:solidFill>
              <a:latin typeface="Verdana" panose="020B0604030504040204" pitchFamily="34" charset="0"/>
              <a:ea typeface="Verdana" panose="020B0604030504040204" pitchFamily="34" charset="0"/>
            </a:endParaRPr>
          </a:p>
          <a:p>
            <a:pPr algn="ctr">
              <a:lnSpc>
                <a:spcPct val="150000"/>
              </a:lnSpc>
            </a:pPr>
            <a:r>
              <a:rPr lang="en-US" dirty="0" smtClean="0">
                <a:solidFill>
                  <a:schemeClr val="tx1">
                    <a:lumMod val="75000"/>
                    <a:lumOff val="25000"/>
                  </a:schemeClr>
                </a:solidFill>
                <a:latin typeface="Verdana" panose="020B0604030504040204" pitchFamily="34" charset="0"/>
                <a:ea typeface="Verdana" panose="020B0604030504040204" pitchFamily="34" charset="0"/>
              </a:rPr>
              <a:t>T</a:t>
            </a:r>
            <a:r>
              <a:rPr lang="el-GR" dirty="0" err="1" smtClean="0">
                <a:solidFill>
                  <a:schemeClr val="tx1">
                    <a:lumMod val="75000"/>
                    <a:lumOff val="25000"/>
                  </a:schemeClr>
                </a:solidFill>
                <a:latin typeface="Verdana" panose="020B0604030504040204" pitchFamily="34" charset="0"/>
                <a:ea typeface="Verdana" panose="020B0604030504040204" pitchFamily="34" charset="0"/>
              </a:rPr>
              <a:t>ομείς</a:t>
            </a:r>
            <a:r>
              <a:rPr lang="el-GR" dirty="0" smtClean="0">
                <a:solidFill>
                  <a:schemeClr val="tx1">
                    <a:lumMod val="75000"/>
                    <a:lumOff val="25000"/>
                  </a:schemeClr>
                </a:solidFill>
                <a:latin typeface="Verdana" panose="020B0604030504040204" pitchFamily="34" charset="0"/>
                <a:ea typeface="Verdana" panose="020B0604030504040204" pitchFamily="34" charset="0"/>
              </a:rPr>
              <a:t> Σχολικής εκπαίδευσης και εκπαίδευσης Ενηλίκων </a:t>
            </a:r>
          </a:p>
          <a:p>
            <a:pPr algn="ctr">
              <a:lnSpc>
                <a:spcPct val="150000"/>
              </a:lnSpc>
            </a:pPr>
            <a:r>
              <a:rPr lang="el-GR" dirty="0" smtClean="0">
                <a:solidFill>
                  <a:schemeClr val="tx1">
                    <a:lumMod val="75000"/>
                    <a:lumOff val="25000"/>
                  </a:schemeClr>
                </a:solidFill>
                <a:latin typeface="Verdana" panose="020B0604030504040204" pitchFamily="34" charset="0"/>
                <a:ea typeface="Verdana" panose="020B0604030504040204" pitchFamily="34" charset="0"/>
              </a:rPr>
              <a:t>22448831</a:t>
            </a: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algn="ctr">
              <a:lnSpc>
                <a:spcPct val="150000"/>
              </a:lnSpc>
            </a:pPr>
            <a:r>
              <a:rPr lang="en-GB" dirty="0" err="1" smtClean="0">
                <a:solidFill>
                  <a:schemeClr val="accent1"/>
                </a:solidFill>
                <a:latin typeface="Verdana" panose="020B0604030504040204" pitchFamily="34" charset="0"/>
                <a:ea typeface="Verdana" panose="020B0604030504040204" pitchFamily="34" charset="0"/>
                <a:hlinkClick r:id="rId3"/>
              </a:rPr>
              <a:t>mchristofidou</a:t>
            </a:r>
            <a:r>
              <a:rPr lang="el-GR" dirty="0" smtClean="0">
                <a:solidFill>
                  <a:schemeClr val="accent1"/>
                </a:solidFill>
                <a:latin typeface="Verdana" panose="020B0604030504040204" pitchFamily="34" charset="0"/>
                <a:ea typeface="Verdana" panose="020B0604030504040204" pitchFamily="34" charset="0"/>
                <a:hlinkClick r:id="rId3"/>
              </a:rPr>
              <a:t>@</a:t>
            </a:r>
            <a:r>
              <a:rPr lang="en-GB" dirty="0">
                <a:solidFill>
                  <a:schemeClr val="accent1"/>
                </a:solidFill>
                <a:latin typeface="Verdana" panose="020B0604030504040204" pitchFamily="34" charset="0"/>
                <a:ea typeface="Verdana" panose="020B0604030504040204" pitchFamily="34" charset="0"/>
                <a:hlinkClick r:id="rId3"/>
              </a:rPr>
              <a:t>idep.org.cy</a:t>
            </a:r>
            <a:endParaRPr lang="el-GR" dirty="0">
              <a:solidFill>
                <a:schemeClr val="accent1"/>
              </a:solidFill>
              <a:latin typeface="Verdana" panose="020B0604030504040204" pitchFamily="34" charset="0"/>
              <a:ea typeface="Verdana" panose="020B0604030504040204" pitchFamily="34" charset="0"/>
            </a:endParaRPr>
          </a:p>
          <a:p>
            <a:pPr algn="ctr"/>
            <a:endParaRPr lang="el-GR" sz="1600" dirty="0">
              <a:latin typeface="Verdana" panose="020B0604030504040204" pitchFamily="34" charset="0"/>
              <a:ea typeface="Verdana" panose="020B0604030504040204" pitchFamily="34" charset="0"/>
            </a:endParaRPr>
          </a:p>
          <a:p>
            <a:pPr algn="ctr"/>
            <a:endParaRPr lang="el-GR" sz="1600" dirty="0" smtClean="0">
              <a:solidFill>
                <a:schemeClr val="tx1">
                  <a:lumMod val="75000"/>
                  <a:lumOff val="25000"/>
                </a:schemeClr>
              </a:solidFill>
              <a:latin typeface="Verdana" panose="020B0604030504040204" pitchFamily="34" charset="0"/>
              <a:ea typeface="Verdana" panose="020B0604030504040204" pitchFamily="34" charset="0"/>
            </a:endParaRPr>
          </a:p>
          <a:p>
            <a:pPr algn="ctr"/>
            <a:endParaRPr lang="en-GB" sz="1600" dirty="0">
              <a:solidFill>
                <a:schemeClr val="tx1">
                  <a:lumMod val="75000"/>
                  <a:lumOff val="25000"/>
                </a:schemeClr>
              </a:solidFill>
              <a:latin typeface="Verdana" panose="020B0604030504040204" pitchFamily="34" charset="0"/>
              <a:ea typeface="Verdana" panose="020B0604030504040204" pitchFamily="34" charset="0"/>
            </a:endParaRPr>
          </a:p>
          <a:p>
            <a:pPr algn="ctr"/>
            <a:endParaRPr lang="en-GB" sz="1600" dirty="0">
              <a:solidFill>
                <a:schemeClr val="tx1">
                  <a:lumMod val="75000"/>
                  <a:lumOff val="25000"/>
                </a:schemeClr>
              </a:solidFill>
              <a:latin typeface="Verdana" panose="020B0604030504040204" pitchFamily="34" charset="0"/>
              <a:ea typeface="Verdana" panose="020B0604030504040204" pitchFamily="34" charset="0"/>
              <a:hlinkClick r:id="rId4"/>
            </a:endParaRPr>
          </a:p>
        </p:txBody>
      </p:sp>
    </p:spTree>
    <p:extLst>
      <p:ext uri="{BB962C8B-B14F-4D97-AF65-F5344CB8AC3E}">
        <p14:creationId xmlns:p14="http://schemas.microsoft.com/office/powerpoint/2010/main" val="38942899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03236" y="60190"/>
            <a:ext cx="8595101" cy="523220"/>
          </a:xfrm>
          <a:prstGeom prst="rect">
            <a:avLst/>
          </a:prstGeom>
          <a:noFill/>
        </p:spPr>
        <p:txBody>
          <a:bodyPr wrap="square" rtlCol="0">
            <a:spAutoFit/>
          </a:bodyPr>
          <a:lstStyle/>
          <a:p>
            <a:r>
              <a:rPr lang="el-GR" sz="2800" dirty="0">
                <a:solidFill>
                  <a:schemeClr val="bg1"/>
                </a:solidFill>
                <a:latin typeface="Verdana" panose="020B0604030504040204" pitchFamily="34" charset="0"/>
                <a:ea typeface="Verdana" panose="020B0604030504040204" pitchFamily="34" charset="0"/>
              </a:rPr>
              <a:t>Τι είναι </a:t>
            </a:r>
            <a:r>
              <a:rPr lang="el-GR" sz="2800" dirty="0" smtClean="0">
                <a:solidFill>
                  <a:schemeClr val="bg1"/>
                </a:solidFill>
                <a:latin typeface="Verdana" panose="020B0604030504040204" pitchFamily="34" charset="0"/>
                <a:ea typeface="Verdana" panose="020B0604030504040204" pitchFamily="34" charset="0"/>
              </a:rPr>
              <a:t>ένα Σχέδιο Κινητικότητας;</a:t>
            </a:r>
            <a:endParaRPr lang="en-GB" sz="2800" b="1" dirty="0">
              <a:solidFill>
                <a:schemeClr val="bg1"/>
              </a:solidFill>
              <a:latin typeface="Verdana" panose="020B0604030504040204" pitchFamily="34" charset="0"/>
              <a:ea typeface="Verdana" panose="020B0604030504040204" pitchFamily="34" charset="0"/>
            </a:endParaRPr>
          </a:p>
        </p:txBody>
      </p:sp>
      <p:sp>
        <p:nvSpPr>
          <p:cNvPr id="3" name="Rectangle 2"/>
          <p:cNvSpPr/>
          <p:nvPr/>
        </p:nvSpPr>
        <p:spPr>
          <a:xfrm>
            <a:off x="572868" y="963325"/>
            <a:ext cx="10593363" cy="5419945"/>
          </a:xfrm>
          <a:prstGeom prst="rect">
            <a:avLst/>
          </a:prstGeom>
        </p:spPr>
        <p:txBody>
          <a:bodyPr wrap="square">
            <a:spAutoFit/>
          </a:bodyPr>
          <a:lstStyle/>
          <a:p>
            <a:pPr>
              <a:lnSpc>
                <a:spcPct val="150000"/>
              </a:lnSpc>
            </a:pPr>
            <a:r>
              <a:rPr lang="el-GR" sz="2000" b="1" dirty="0">
                <a:solidFill>
                  <a:schemeClr val="tx1">
                    <a:lumMod val="75000"/>
                    <a:lumOff val="25000"/>
                  </a:schemeClr>
                </a:solidFill>
                <a:latin typeface="Verdana" panose="020B0604030504040204" pitchFamily="34" charset="0"/>
                <a:ea typeface="Verdana" panose="020B0604030504040204" pitchFamily="34" charset="0"/>
              </a:rPr>
              <a:t>Οι οργανισμοί που δραστηριοποιούνται στους τομείς της </a:t>
            </a:r>
            <a:r>
              <a:rPr lang="el-GR" sz="2000" b="1" dirty="0" smtClean="0">
                <a:solidFill>
                  <a:schemeClr val="tx1">
                    <a:lumMod val="75000"/>
                    <a:lumOff val="25000"/>
                  </a:schemeClr>
                </a:solidFill>
                <a:latin typeface="Verdana" panose="020B0604030504040204" pitchFamily="34" charset="0"/>
                <a:ea typeface="Verdana" panose="020B0604030504040204" pitchFamily="34" charset="0"/>
              </a:rPr>
              <a:t>εκπαίδευσης και</a:t>
            </a:r>
            <a:r>
              <a:rPr lang="en-US" sz="2000" b="1" dirty="0" smtClean="0">
                <a:solidFill>
                  <a:schemeClr val="tx1">
                    <a:lumMod val="75000"/>
                    <a:lumOff val="25000"/>
                  </a:schemeClr>
                </a:solidFill>
                <a:latin typeface="Verdana" panose="020B0604030504040204" pitchFamily="34" charset="0"/>
                <a:ea typeface="Verdana" panose="020B0604030504040204" pitchFamily="34" charset="0"/>
              </a:rPr>
              <a:t> </a:t>
            </a:r>
            <a:r>
              <a:rPr lang="el-GR" sz="2000" b="1" dirty="0" smtClean="0">
                <a:solidFill>
                  <a:schemeClr val="tx1">
                    <a:lumMod val="75000"/>
                    <a:lumOff val="25000"/>
                  </a:schemeClr>
                </a:solidFill>
                <a:latin typeface="Verdana" panose="020B0604030504040204" pitchFamily="34" charset="0"/>
                <a:ea typeface="Verdana" panose="020B0604030504040204" pitchFamily="34" charset="0"/>
              </a:rPr>
              <a:t>κατάρτισης λαμβάνουν </a:t>
            </a:r>
            <a:r>
              <a:rPr lang="el-GR" sz="2000" b="1" dirty="0">
                <a:solidFill>
                  <a:schemeClr val="tx1">
                    <a:lumMod val="75000"/>
                    <a:lumOff val="25000"/>
                  </a:schemeClr>
                </a:solidFill>
                <a:latin typeface="Verdana" panose="020B0604030504040204" pitchFamily="34" charset="0"/>
                <a:ea typeface="Verdana" panose="020B0604030504040204" pitchFamily="34" charset="0"/>
              </a:rPr>
              <a:t>στήριξη από το πρόγραμμα </a:t>
            </a:r>
            <a:r>
              <a:rPr lang="el-GR" sz="2000" b="1" dirty="0" err="1">
                <a:solidFill>
                  <a:schemeClr val="tx1">
                    <a:lumMod val="75000"/>
                    <a:lumOff val="25000"/>
                  </a:schemeClr>
                </a:solidFill>
                <a:latin typeface="Verdana" panose="020B0604030504040204" pitchFamily="34" charset="0"/>
                <a:ea typeface="Verdana" panose="020B0604030504040204" pitchFamily="34" charset="0"/>
              </a:rPr>
              <a:t>Erasmus</a:t>
            </a:r>
            <a:r>
              <a:rPr lang="el-GR" sz="2000" b="1" dirty="0">
                <a:solidFill>
                  <a:schemeClr val="tx1">
                    <a:lumMod val="75000"/>
                    <a:lumOff val="25000"/>
                  </a:schemeClr>
                </a:solidFill>
                <a:latin typeface="Verdana" panose="020B0604030504040204" pitchFamily="34" charset="0"/>
                <a:ea typeface="Verdana" panose="020B0604030504040204" pitchFamily="34" charset="0"/>
              </a:rPr>
              <a:t>+ για να υλοποιήσουν σχέδια που προωθούν διάφορες μορφές κινητικότητας. </a:t>
            </a:r>
            <a:endParaRPr lang="el-GR" sz="2000" b="1" dirty="0" smtClean="0">
              <a:solidFill>
                <a:schemeClr val="tx1">
                  <a:lumMod val="75000"/>
                  <a:lumOff val="25000"/>
                </a:schemeClr>
              </a:solidFill>
              <a:latin typeface="Verdana" panose="020B0604030504040204" pitchFamily="34" charset="0"/>
              <a:ea typeface="Verdana" panose="020B0604030504040204" pitchFamily="34" charset="0"/>
            </a:endParaRPr>
          </a:p>
          <a:p>
            <a:pPr algn="ctr">
              <a:lnSpc>
                <a:spcPct val="150000"/>
              </a:lnSpc>
            </a:pPr>
            <a:endParaRPr lang="en-GB" sz="2000" b="1" dirty="0" smtClean="0">
              <a:solidFill>
                <a:schemeClr val="tx1">
                  <a:lumMod val="75000"/>
                  <a:lumOff val="25000"/>
                </a:schemeClr>
              </a:solidFill>
              <a:latin typeface="Verdana" panose="020B0604030504040204" pitchFamily="34" charset="0"/>
              <a:ea typeface="Verdana" panose="020B0604030504040204" pitchFamily="34" charset="0"/>
            </a:endParaRPr>
          </a:p>
          <a:p>
            <a:pPr algn="ctr">
              <a:lnSpc>
                <a:spcPct val="150000"/>
              </a:lnSpc>
            </a:pPr>
            <a:r>
              <a:rPr lang="el-GR" sz="2000" b="1" dirty="0">
                <a:solidFill>
                  <a:schemeClr val="tx1">
                    <a:lumMod val="75000"/>
                    <a:lumOff val="25000"/>
                  </a:schemeClr>
                </a:solidFill>
                <a:latin typeface="Verdana" panose="020B0604030504040204" pitchFamily="34" charset="0"/>
                <a:ea typeface="Verdana" panose="020B0604030504040204" pitchFamily="34" charset="0"/>
              </a:rPr>
              <a:t>Εντοπισμός Αναγκών και Στόχων Οργανισμού – Υποβολή Πρότασης</a:t>
            </a:r>
          </a:p>
          <a:p>
            <a:pPr algn="ctr">
              <a:lnSpc>
                <a:spcPct val="150000"/>
              </a:lnSpc>
            </a:pPr>
            <a:endParaRPr lang="el-GR" sz="2000" b="1" dirty="0">
              <a:solidFill>
                <a:schemeClr val="tx1">
                  <a:lumMod val="75000"/>
                  <a:lumOff val="25000"/>
                </a:schemeClr>
              </a:solidFill>
              <a:latin typeface="Verdana" panose="020B0604030504040204" pitchFamily="34" charset="0"/>
              <a:ea typeface="Verdana" panose="020B0604030504040204" pitchFamily="34" charset="0"/>
            </a:endParaRPr>
          </a:p>
          <a:p>
            <a:pPr>
              <a:lnSpc>
                <a:spcPct val="150000"/>
              </a:lnSpc>
            </a:pPr>
            <a:r>
              <a:rPr lang="el-GR" sz="2000" dirty="0">
                <a:solidFill>
                  <a:schemeClr val="tx1">
                    <a:lumMod val="75000"/>
                    <a:lumOff val="25000"/>
                  </a:schemeClr>
                </a:solidFill>
                <a:latin typeface="Verdana" panose="020B0604030504040204" pitchFamily="34" charset="0"/>
                <a:ea typeface="Verdana" panose="020B0604030504040204" pitchFamily="34" charset="0"/>
              </a:rPr>
              <a:t>Ένα σχέδιο κινητικότητας αποτελείται από τα εξής στάδια: </a:t>
            </a:r>
          </a:p>
          <a:p>
            <a:pPr marL="342900" indent="-342900">
              <a:lnSpc>
                <a:spcPct val="150000"/>
              </a:lnSpc>
              <a:buFont typeface="Arial" panose="020B0604020202020204" pitchFamily="34" charset="0"/>
              <a:buChar char="•"/>
            </a:pPr>
            <a:r>
              <a:rPr lang="el-GR" sz="2000" dirty="0" smtClean="0">
                <a:solidFill>
                  <a:schemeClr val="tx1">
                    <a:lumMod val="75000"/>
                    <a:lumOff val="25000"/>
                  </a:schemeClr>
                </a:solidFill>
                <a:latin typeface="Verdana" panose="020B0604030504040204" pitchFamily="34" charset="0"/>
                <a:ea typeface="Verdana" panose="020B0604030504040204" pitchFamily="34" charset="0"/>
              </a:rPr>
              <a:t>σχεδιασμό </a:t>
            </a:r>
          </a:p>
          <a:p>
            <a:pPr marL="342900" indent="-342900">
              <a:lnSpc>
                <a:spcPct val="150000"/>
              </a:lnSpc>
              <a:buFont typeface="Arial" panose="020B0604020202020204" pitchFamily="34" charset="0"/>
              <a:buChar char="•"/>
            </a:pPr>
            <a:r>
              <a:rPr lang="el-GR" sz="2000" dirty="0" smtClean="0">
                <a:solidFill>
                  <a:schemeClr val="tx1">
                    <a:lumMod val="75000"/>
                    <a:lumOff val="25000"/>
                  </a:schemeClr>
                </a:solidFill>
                <a:latin typeface="Verdana" panose="020B0604030504040204" pitchFamily="34" charset="0"/>
                <a:ea typeface="Verdana" panose="020B0604030504040204" pitchFamily="34" charset="0"/>
              </a:rPr>
              <a:t>προετοιμασία </a:t>
            </a:r>
          </a:p>
          <a:p>
            <a:pPr marL="342900" indent="-342900">
              <a:lnSpc>
                <a:spcPct val="150000"/>
              </a:lnSpc>
              <a:buFont typeface="Arial" panose="020B0604020202020204" pitchFamily="34" charset="0"/>
              <a:buChar char="•"/>
            </a:pPr>
            <a:r>
              <a:rPr lang="el-GR" sz="2000" dirty="0" smtClean="0">
                <a:solidFill>
                  <a:schemeClr val="tx1">
                    <a:lumMod val="75000"/>
                    <a:lumOff val="25000"/>
                  </a:schemeClr>
                </a:solidFill>
                <a:latin typeface="Verdana" panose="020B0604030504040204" pitchFamily="34" charset="0"/>
                <a:ea typeface="Verdana" panose="020B0604030504040204" pitchFamily="34" charset="0"/>
              </a:rPr>
              <a:t>υλοποίηση </a:t>
            </a:r>
            <a:r>
              <a:rPr lang="el-GR" sz="2000" dirty="0">
                <a:solidFill>
                  <a:schemeClr val="tx1">
                    <a:lumMod val="75000"/>
                    <a:lumOff val="25000"/>
                  </a:schemeClr>
                </a:solidFill>
                <a:latin typeface="Verdana" panose="020B0604030504040204" pitchFamily="34" charset="0"/>
                <a:ea typeface="Verdana" panose="020B0604030504040204" pitchFamily="34" charset="0"/>
              </a:rPr>
              <a:t>των δραστηριοτήτων </a:t>
            </a:r>
            <a:r>
              <a:rPr lang="el-GR" sz="2000" dirty="0" smtClean="0">
                <a:solidFill>
                  <a:schemeClr val="tx1">
                    <a:lumMod val="75000"/>
                    <a:lumOff val="25000"/>
                  </a:schemeClr>
                </a:solidFill>
                <a:latin typeface="Verdana" panose="020B0604030504040204" pitchFamily="34" charset="0"/>
                <a:ea typeface="Verdana" panose="020B0604030504040204" pitchFamily="34" charset="0"/>
              </a:rPr>
              <a:t>κινητικότητας</a:t>
            </a:r>
            <a:endParaRPr lang="el-GR" sz="2000"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lnSpc>
                <a:spcPct val="150000"/>
              </a:lnSpc>
              <a:buFont typeface="Arial" panose="020B0604020202020204" pitchFamily="34" charset="0"/>
              <a:buChar char="•"/>
            </a:pPr>
            <a:r>
              <a:rPr lang="el-GR" sz="2000" dirty="0" smtClean="0">
                <a:solidFill>
                  <a:schemeClr val="tx1">
                    <a:lumMod val="75000"/>
                    <a:lumOff val="25000"/>
                  </a:schemeClr>
                </a:solidFill>
                <a:latin typeface="Verdana" panose="020B0604030504040204" pitchFamily="34" charset="0"/>
                <a:ea typeface="Verdana" panose="020B0604030504040204" pitchFamily="34" charset="0"/>
              </a:rPr>
              <a:t>παρακολούθηση </a:t>
            </a:r>
            <a:r>
              <a:rPr lang="en-GB" b="1" dirty="0" smtClean="0">
                <a:solidFill>
                  <a:schemeClr val="bg1"/>
                </a:solidFill>
                <a:latin typeface="Verdana" panose="020B0604030504040204" pitchFamily="34" charset="0"/>
                <a:ea typeface="Verdana" panose="020B0604030504040204" pitchFamily="34" charset="0"/>
              </a:rPr>
              <a:t>LOREM </a:t>
            </a:r>
            <a:r>
              <a:rPr lang="en-GB" b="1" dirty="0">
                <a:solidFill>
                  <a:schemeClr val="bg1"/>
                </a:solidFill>
                <a:latin typeface="Verdana" panose="020B0604030504040204" pitchFamily="34" charset="0"/>
                <a:ea typeface="Verdana" panose="020B0604030504040204" pitchFamily="34" charset="0"/>
              </a:rPr>
              <a:t>IPSUM</a:t>
            </a:r>
          </a:p>
          <a:p>
            <a:pPr marL="0" lvl="1" defTabSz="1061355">
              <a:lnSpc>
                <a:spcPct val="90000"/>
              </a:lnSpc>
              <a:spcBef>
                <a:spcPct val="0"/>
              </a:spcBef>
              <a:spcAft>
                <a:spcPct val="15000"/>
              </a:spcAft>
            </a:pPr>
            <a:endParaRPr lang="en-US" dirty="0">
              <a:solidFill>
                <a:srgbClr val="1F497D">
                  <a:lumMod val="75000"/>
                </a:srgbClr>
              </a:solidFill>
              <a:cs typeface="Calibri" pitchFamily="34" charset="0"/>
            </a:endParaRPr>
          </a:p>
        </p:txBody>
      </p:sp>
    </p:spTree>
    <p:extLst>
      <p:ext uri="{BB962C8B-B14F-4D97-AF65-F5344CB8AC3E}">
        <p14:creationId xmlns:p14="http://schemas.microsoft.com/office/powerpoint/2010/main" val="3738560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 y="101600"/>
            <a:ext cx="12509500"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Σε ποιες χώρες μπορώ να υλοποιήσω κινητικότητα;</a:t>
            </a:r>
            <a:endParaRPr lang="en-GB" sz="2800" dirty="0">
              <a:solidFill>
                <a:schemeClr val="bg1"/>
              </a:solidFill>
              <a:latin typeface="Verdana" panose="020B0604030504040204" pitchFamily="34" charset="0"/>
              <a:ea typeface="Verdana" panose="020B0604030504040204" pitchFamily="34" charset="0"/>
            </a:endParaRPr>
          </a:p>
        </p:txBody>
      </p:sp>
      <p:sp>
        <p:nvSpPr>
          <p:cNvPr id="4" name="Rectangle 3"/>
          <p:cNvSpPr/>
          <p:nvPr/>
        </p:nvSpPr>
        <p:spPr>
          <a:xfrm>
            <a:off x="354759" y="1169179"/>
            <a:ext cx="11242488" cy="4278094"/>
          </a:xfrm>
          <a:prstGeom prst="rect">
            <a:avLst/>
          </a:prstGeom>
        </p:spPr>
        <p:txBody>
          <a:bodyPr wrap="square">
            <a:spAutoFit/>
          </a:bodyPr>
          <a:lstStyle/>
          <a:p>
            <a:pPr algn="ctr"/>
            <a:r>
              <a:rPr lang="el-GR" b="1" dirty="0">
                <a:solidFill>
                  <a:schemeClr val="accent6">
                    <a:lumMod val="75000"/>
                  </a:schemeClr>
                </a:solidFill>
                <a:latin typeface="Verdana" panose="020B0604030504040204" pitchFamily="34" charset="0"/>
                <a:ea typeface="Verdana" panose="020B0604030504040204" pitchFamily="34" charset="0"/>
                <a:sym typeface="Wingdings" panose="05000000000000000000" pitchFamily="2" charset="2"/>
              </a:rPr>
              <a:t>Οι οργανισμοί υποδοχής πρέπει πάντοτε να είναι σε Χώρες του Προγράμματος</a:t>
            </a:r>
          </a:p>
          <a:p>
            <a:pPr algn="just"/>
            <a:endParaRPr lang="el-GR" b="1" dirty="0" smtClean="0">
              <a:solidFill>
                <a:schemeClr val="tx1">
                  <a:lumMod val="75000"/>
                  <a:lumOff val="25000"/>
                </a:schemeClr>
              </a:solidFill>
              <a:latin typeface="Verdana" panose="020B0604030504040204" pitchFamily="34" charset="0"/>
              <a:ea typeface="Verdana" panose="020B0604030504040204" pitchFamily="34" charset="0"/>
            </a:endParaRPr>
          </a:p>
          <a:p>
            <a:pPr algn="just"/>
            <a:endParaRPr lang="el-GR" b="1" dirty="0" smtClean="0">
              <a:solidFill>
                <a:schemeClr val="tx1">
                  <a:lumMod val="75000"/>
                  <a:lumOff val="25000"/>
                </a:schemeClr>
              </a:solidFill>
              <a:latin typeface="Verdana" panose="020B0604030504040204" pitchFamily="34" charset="0"/>
              <a:ea typeface="Verdana" panose="020B0604030504040204" pitchFamily="34" charset="0"/>
            </a:endParaRPr>
          </a:p>
          <a:p>
            <a:pPr algn="just"/>
            <a:r>
              <a:rPr lang="el-GR" b="1" dirty="0" smtClean="0">
                <a:solidFill>
                  <a:schemeClr val="tx1">
                    <a:lumMod val="75000"/>
                    <a:lumOff val="25000"/>
                  </a:schemeClr>
                </a:solidFill>
                <a:latin typeface="Verdana" panose="020B0604030504040204" pitchFamily="34" charset="0"/>
                <a:ea typeface="Verdana" panose="020B0604030504040204" pitchFamily="34" charset="0"/>
              </a:rPr>
              <a:t>Οι Χώρες του Προγράμματος είναι οι χώρες που μπορούν να συμμετέχουν πλήρως σε όλες τις Δράσεις του και είναι:</a:t>
            </a:r>
          </a:p>
          <a:p>
            <a:pPr algn="just"/>
            <a:endParaRPr lang="el-GR" b="1" dirty="0">
              <a:solidFill>
                <a:schemeClr val="tx1">
                  <a:lumMod val="75000"/>
                  <a:lumOff val="25000"/>
                </a:schemeClr>
              </a:solidFill>
              <a:latin typeface="Verdana" panose="020B0604030504040204" pitchFamily="34" charset="0"/>
              <a:ea typeface="Verdana" panose="020B0604030504040204" pitchFamily="34" charset="0"/>
            </a:endParaRPr>
          </a:p>
          <a:p>
            <a:pPr algn="just"/>
            <a:endParaRPr lang="el-GR" b="1" dirty="0" smtClean="0">
              <a:solidFill>
                <a:schemeClr val="tx1">
                  <a:lumMod val="75000"/>
                  <a:lumOff val="25000"/>
                </a:schemeClr>
              </a:solidFill>
              <a:latin typeface="Verdana" panose="020B0604030504040204" pitchFamily="34" charset="0"/>
              <a:ea typeface="Verdana" panose="020B0604030504040204" pitchFamily="34" charset="0"/>
            </a:endParaRPr>
          </a:p>
          <a:p>
            <a:pPr algn="just"/>
            <a:endParaRPr lang="el-GR" b="1" dirty="0" smtClean="0">
              <a:solidFill>
                <a:schemeClr val="tx1">
                  <a:lumMod val="75000"/>
                  <a:lumOff val="25000"/>
                </a:schemeClr>
              </a:solidFill>
              <a:latin typeface="Verdana" panose="020B0604030504040204" pitchFamily="34" charset="0"/>
              <a:ea typeface="Verdana" panose="020B0604030504040204" pitchFamily="34" charset="0"/>
            </a:endParaRPr>
          </a:p>
          <a:p>
            <a:pPr marL="342900" indent="-342900" algn="just">
              <a:lnSpc>
                <a:spcPct val="150000"/>
              </a:lnSpc>
              <a:buFont typeface="Arial" panose="020B0604020202020204" pitchFamily="34" charset="0"/>
              <a:buChar char="•"/>
            </a:pPr>
            <a:r>
              <a:rPr lang="el-GR" dirty="0" smtClean="0">
                <a:solidFill>
                  <a:schemeClr val="tx1">
                    <a:lumMod val="75000"/>
                    <a:lumOff val="25000"/>
                  </a:schemeClr>
                </a:solidFill>
                <a:latin typeface="Verdana" panose="020B0604030504040204" pitchFamily="34" charset="0"/>
                <a:ea typeface="Verdana" panose="020B0604030504040204" pitchFamily="34" charset="0"/>
              </a:rPr>
              <a:t>27 </a:t>
            </a:r>
            <a:r>
              <a:rPr lang="el-GR" dirty="0">
                <a:solidFill>
                  <a:schemeClr val="tx1">
                    <a:lumMod val="75000"/>
                    <a:lumOff val="25000"/>
                  </a:schemeClr>
                </a:solidFill>
                <a:latin typeface="Verdana" panose="020B0604030504040204" pitchFamily="34" charset="0"/>
                <a:ea typeface="Verdana" panose="020B0604030504040204" pitchFamily="34" charset="0"/>
              </a:rPr>
              <a:t>Κράτη – Μέλη ΕΕ</a:t>
            </a:r>
          </a:p>
          <a:p>
            <a:pPr marL="342900" indent="-342900" algn="just">
              <a:lnSpc>
                <a:spcPct val="150000"/>
              </a:lnSpc>
              <a:buFont typeface="Arial" panose="020B0604020202020204" pitchFamily="34" charset="0"/>
              <a:buChar char="•"/>
            </a:pPr>
            <a:r>
              <a:rPr lang="el-GR" dirty="0">
                <a:solidFill>
                  <a:schemeClr val="tx1">
                    <a:lumMod val="75000"/>
                    <a:lumOff val="25000"/>
                  </a:schemeClr>
                </a:solidFill>
                <a:latin typeface="Verdana" panose="020B0604030504040204" pitchFamily="34" charset="0"/>
                <a:ea typeface="Verdana" panose="020B0604030504040204" pitchFamily="34" charset="0"/>
              </a:rPr>
              <a:t>Χώρες ΕΟΧ – Ισλανδία, Λιχτενστάιν, Νορβηγία</a:t>
            </a:r>
          </a:p>
          <a:p>
            <a:pPr marL="342900" indent="-342900" algn="just">
              <a:lnSpc>
                <a:spcPct val="150000"/>
              </a:lnSpc>
              <a:buFont typeface="Arial" panose="020B0604020202020204" pitchFamily="34" charset="0"/>
              <a:buChar char="•"/>
            </a:pPr>
            <a:r>
              <a:rPr lang="el-GR" dirty="0">
                <a:solidFill>
                  <a:schemeClr val="tx1">
                    <a:lumMod val="75000"/>
                    <a:lumOff val="25000"/>
                  </a:schemeClr>
                </a:solidFill>
                <a:latin typeface="Verdana" panose="020B0604030504040204" pitchFamily="34" charset="0"/>
                <a:ea typeface="Verdana" panose="020B0604030504040204" pitchFamily="34" charset="0"/>
              </a:rPr>
              <a:t>Υποψήφιες προς ένταξη στην ΕΕ χώρες - Τουρκία, Δημοκρατία της Βόρειας Μακεδονίας, Σερβία</a:t>
            </a:r>
          </a:p>
          <a:p>
            <a:pPr algn="just"/>
            <a:endParaRPr lang="en-GB" sz="2000" dirty="0" smtClean="0">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2527234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C6F8AAC-2DAA-0346-B3D2-B832D159BF4C}"/>
              </a:ext>
            </a:extLst>
          </p:cNvPr>
          <p:cNvSpPr txBox="1"/>
          <p:nvPr/>
        </p:nvSpPr>
        <p:spPr>
          <a:xfrm flipH="1">
            <a:off x="0" y="4790994"/>
            <a:ext cx="12192001" cy="1323439"/>
          </a:xfrm>
          <a:prstGeom prst="rect">
            <a:avLst/>
          </a:prstGeom>
          <a:solidFill>
            <a:schemeClr val="accent6"/>
          </a:solidFill>
        </p:spPr>
        <p:txBody>
          <a:bodyPr wrap="square" rtlCol="0">
            <a:spAutoFit/>
          </a:bodyPr>
          <a:lstStyle/>
          <a:p>
            <a:pPr algn="ctr"/>
            <a:r>
              <a:rPr lang="el-GR" sz="2000" dirty="0" smtClean="0">
                <a:solidFill>
                  <a:schemeClr val="bg1"/>
                </a:solidFill>
                <a:latin typeface="Verdana" panose="020B0604030504040204" pitchFamily="34" charset="0"/>
                <a:ea typeface="Verdana" panose="020B0604030504040204" pitchFamily="34" charset="0"/>
              </a:rPr>
              <a:t>ΒΑΣΙΚΗ </a:t>
            </a:r>
            <a:r>
              <a:rPr lang="el-GR" sz="2000" dirty="0">
                <a:solidFill>
                  <a:schemeClr val="bg1"/>
                </a:solidFill>
                <a:latin typeface="Verdana" panose="020B0604030504040204" pitchFamily="34" charset="0"/>
                <a:ea typeface="Verdana" panose="020B0604030504040204" pitchFamily="34" charset="0"/>
              </a:rPr>
              <a:t>ΔΡΑΣΗ </a:t>
            </a:r>
            <a:r>
              <a:rPr lang="el-GR" sz="2000" dirty="0" smtClean="0">
                <a:solidFill>
                  <a:schemeClr val="bg1"/>
                </a:solidFill>
                <a:latin typeface="Verdana" panose="020B0604030504040204" pitchFamily="34" charset="0"/>
                <a:ea typeface="Verdana" panose="020B0604030504040204" pitchFamily="34" charset="0"/>
              </a:rPr>
              <a:t>1</a:t>
            </a:r>
          </a:p>
          <a:p>
            <a:pPr algn="ctr"/>
            <a:endParaRPr lang="el-GR" sz="2000" dirty="0">
              <a:solidFill>
                <a:schemeClr val="bg1"/>
              </a:solidFill>
              <a:latin typeface="Verdana" panose="020B0604030504040204" pitchFamily="34" charset="0"/>
              <a:ea typeface="Verdana" panose="020B0604030504040204" pitchFamily="34" charset="0"/>
            </a:endParaRPr>
          </a:p>
          <a:p>
            <a:pPr algn="ctr"/>
            <a:r>
              <a:rPr lang="el-GR" sz="2000" dirty="0">
                <a:solidFill>
                  <a:schemeClr val="bg1"/>
                </a:solidFill>
                <a:latin typeface="Verdana" panose="020B0604030504040204" pitchFamily="34" charset="0"/>
                <a:ea typeface="Verdana" panose="020B0604030504040204" pitchFamily="34" charset="0"/>
              </a:rPr>
              <a:t>ΣΧΕΔΙΑ ΚΙΝΗΤΙΚΟΤΗΤΑΣ ΜΙΚΡΗΣ ΔΙΑΡΚΕΙΑΣ</a:t>
            </a:r>
            <a:r>
              <a:rPr lang="en-GB" sz="2000" dirty="0">
                <a:solidFill>
                  <a:schemeClr val="bg1"/>
                </a:solidFill>
                <a:latin typeface="Verdana" panose="020B0604030504040204" pitchFamily="34" charset="0"/>
                <a:ea typeface="Verdana" panose="020B0604030504040204" pitchFamily="34" charset="0"/>
              </a:rPr>
              <a:t> </a:t>
            </a:r>
            <a:endParaRPr lang="el-GR" sz="2000" dirty="0">
              <a:solidFill>
                <a:schemeClr val="bg1"/>
              </a:solidFill>
              <a:latin typeface="Verdana" panose="020B0604030504040204" pitchFamily="34" charset="0"/>
              <a:ea typeface="Verdana" panose="020B0604030504040204" pitchFamily="34" charset="0"/>
            </a:endParaRPr>
          </a:p>
          <a:p>
            <a:pPr algn="ctr"/>
            <a:r>
              <a:rPr lang="el-GR" sz="2000" dirty="0" smtClean="0">
                <a:solidFill>
                  <a:schemeClr val="bg1"/>
                </a:solidFill>
                <a:latin typeface="Verdana" panose="020B0604030504040204" pitchFamily="34" charset="0"/>
                <a:ea typeface="Verdana" panose="020B0604030504040204" pitchFamily="34" charset="0"/>
              </a:rPr>
              <a:t>ΤΟΜΕΙΣ ΣΧΟΛΙΚΗΣ ΕΚΠΑΙΔΕΥΣΗΣ ΚΑΙ ΕΚΠΑΙΔΕΥΣΗΣ ΕΝΗΛΙΚΩΝ</a:t>
            </a:r>
            <a:endParaRPr lang="en-CY" sz="2000" dirty="0"/>
          </a:p>
        </p:txBody>
      </p:sp>
    </p:spTree>
    <p:extLst>
      <p:ext uri="{BB962C8B-B14F-4D97-AF65-F5344CB8AC3E}">
        <p14:creationId xmlns:p14="http://schemas.microsoft.com/office/powerpoint/2010/main" val="630062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411480" y="65516"/>
            <a:ext cx="12012345" cy="523220"/>
          </a:xfrm>
          <a:prstGeom prst="rect">
            <a:avLst/>
          </a:prstGeom>
          <a:noFill/>
        </p:spPr>
        <p:txBody>
          <a:bodyPr wrap="square" rtlCol="0">
            <a:spAutoFit/>
          </a:bodyPr>
          <a:lstStyle/>
          <a:p>
            <a:r>
              <a:rPr lang="el-GR" sz="2800" dirty="0">
                <a:solidFill>
                  <a:schemeClr val="bg1"/>
                </a:solidFill>
                <a:latin typeface="Verdana" panose="020B0604030504040204" pitchFamily="34" charset="0"/>
                <a:ea typeface="Verdana" panose="020B0604030504040204" pitchFamily="34" charset="0"/>
              </a:rPr>
              <a:t>Σχέδια Κινητικότητας Μικρής Διάρκειας</a:t>
            </a:r>
            <a:endParaRPr lang="en-GB" sz="2800" dirty="0">
              <a:solidFill>
                <a:schemeClr val="bg1"/>
              </a:solidFill>
              <a:latin typeface="Verdana" panose="020B0604030504040204" pitchFamily="34" charset="0"/>
              <a:ea typeface="Verdana" panose="020B0604030504040204" pitchFamily="34" charset="0"/>
            </a:endParaRPr>
          </a:p>
        </p:txBody>
      </p:sp>
      <p:sp>
        <p:nvSpPr>
          <p:cNvPr id="4" name="Rectangle 3"/>
          <p:cNvSpPr/>
          <p:nvPr/>
        </p:nvSpPr>
        <p:spPr>
          <a:xfrm>
            <a:off x="337740" y="910912"/>
            <a:ext cx="11448288" cy="5318379"/>
          </a:xfrm>
          <a:prstGeom prst="rect">
            <a:avLst/>
          </a:prstGeom>
        </p:spPr>
        <p:txBody>
          <a:bodyPr wrap="square">
            <a:spAutoFit/>
          </a:bodyPr>
          <a:lstStyle/>
          <a:p>
            <a:pPr lvl="0" algn="just">
              <a:spcBef>
                <a:spcPct val="20000"/>
              </a:spcBef>
              <a:defRPr/>
            </a:pPr>
            <a:r>
              <a:rPr lang="el-GR" b="1" dirty="0" smtClean="0">
                <a:solidFill>
                  <a:schemeClr val="tx1">
                    <a:lumMod val="75000"/>
                    <a:lumOff val="25000"/>
                  </a:schemeClr>
                </a:solidFill>
                <a:latin typeface="Verdana" panose="020B0604030504040204" pitchFamily="34" charset="0"/>
                <a:ea typeface="Verdana" panose="020B0604030504040204" pitchFamily="34" charset="0"/>
              </a:rPr>
              <a:t>Απευθύνονται σε:</a:t>
            </a:r>
            <a:endParaRPr lang="el-GR" b="1" dirty="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342900" lvl="0" indent="-342900" algn="just">
              <a:spcBef>
                <a:spcPct val="20000"/>
              </a:spcBef>
              <a:buFont typeface="Wingdings" panose="05000000000000000000" pitchFamily="2" charset="2"/>
              <a:buChar char="§"/>
              <a:defRPr/>
            </a:pPr>
            <a:r>
              <a:rPr lang="el-GR" u="sng" dirty="0" smtClean="0">
                <a:solidFill>
                  <a:schemeClr val="tx1">
                    <a:lumMod val="75000"/>
                    <a:lumOff val="25000"/>
                  </a:schemeClr>
                </a:solidFill>
                <a:latin typeface="Verdana" panose="020B0604030504040204" pitchFamily="34" charset="0"/>
                <a:ea typeface="Verdana" panose="020B0604030504040204" pitchFamily="34" charset="0"/>
              </a:rPr>
              <a:t>Νεοεισερχόμενους</a:t>
            </a:r>
            <a:r>
              <a:rPr lang="el-GR" dirty="0" smtClean="0">
                <a:solidFill>
                  <a:schemeClr val="tx1">
                    <a:lumMod val="75000"/>
                    <a:lumOff val="25000"/>
                  </a:schemeClr>
                </a:solidFill>
                <a:latin typeface="Verdana" panose="020B0604030504040204" pitchFamily="34" charset="0"/>
                <a:ea typeface="Verdana" panose="020B0604030504040204" pitchFamily="34" charset="0"/>
              </a:rPr>
              <a:t> </a:t>
            </a:r>
            <a:r>
              <a:rPr lang="el-GR" dirty="0">
                <a:solidFill>
                  <a:schemeClr val="tx1">
                    <a:lumMod val="75000"/>
                    <a:lumOff val="25000"/>
                  </a:schemeClr>
                </a:solidFill>
                <a:latin typeface="Verdana" panose="020B0604030504040204" pitchFamily="34" charset="0"/>
                <a:ea typeface="Verdana" panose="020B0604030504040204" pitchFamily="34" charset="0"/>
              </a:rPr>
              <a:t>στο Πρόγραμμα </a:t>
            </a:r>
            <a:r>
              <a:rPr lang="el-GR" dirty="0" smtClean="0">
                <a:solidFill>
                  <a:schemeClr val="tx1">
                    <a:lumMod val="75000"/>
                    <a:lumOff val="25000"/>
                  </a:schemeClr>
                </a:solidFill>
                <a:latin typeface="Verdana" panose="020B0604030504040204" pitchFamily="34" charset="0"/>
                <a:ea typeface="Verdana" panose="020B0604030504040204" pitchFamily="34" charset="0"/>
              </a:rPr>
              <a:t>οργανισμούς</a:t>
            </a: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342900" lvl="0" indent="-342900" algn="just">
              <a:spcBef>
                <a:spcPct val="20000"/>
              </a:spcBef>
              <a:buFont typeface="Wingdings" panose="05000000000000000000" pitchFamily="2" charset="2"/>
              <a:buChar char="§"/>
              <a:defRPr/>
            </a:pPr>
            <a:r>
              <a:rPr lang="el-GR" dirty="0" smtClean="0">
                <a:solidFill>
                  <a:schemeClr val="tx1">
                    <a:lumMod val="75000"/>
                    <a:lumOff val="25000"/>
                  </a:schemeClr>
                </a:solidFill>
                <a:latin typeface="Verdana" panose="020B0604030504040204" pitchFamily="34" charset="0"/>
                <a:ea typeface="Verdana" panose="020B0604030504040204" pitchFamily="34" charset="0"/>
              </a:rPr>
              <a:t>Οργανισμούς που </a:t>
            </a:r>
            <a:r>
              <a:rPr lang="el-GR" dirty="0">
                <a:solidFill>
                  <a:schemeClr val="tx1">
                    <a:lumMod val="75000"/>
                    <a:lumOff val="25000"/>
                  </a:schemeClr>
                </a:solidFill>
                <a:latin typeface="Verdana" panose="020B0604030504040204" pitchFamily="34" charset="0"/>
                <a:ea typeface="Verdana" panose="020B0604030504040204" pitchFamily="34" charset="0"/>
              </a:rPr>
              <a:t>επιθυμούν να υλοποιήσουν </a:t>
            </a:r>
            <a:r>
              <a:rPr lang="el-GR" u="sng" dirty="0">
                <a:solidFill>
                  <a:schemeClr val="tx1">
                    <a:lumMod val="75000"/>
                    <a:lumOff val="25000"/>
                  </a:schemeClr>
                </a:solidFill>
                <a:latin typeface="Verdana" panose="020B0604030504040204" pitchFamily="34" charset="0"/>
                <a:ea typeface="Verdana" panose="020B0604030504040204" pitchFamily="34" charset="0"/>
              </a:rPr>
              <a:t>περιορισμένο αριθμό δραστηριοτήτων </a:t>
            </a:r>
          </a:p>
          <a:p>
            <a:pPr marL="342900" lvl="0" indent="-342900" algn="just">
              <a:spcBef>
                <a:spcPct val="20000"/>
              </a:spcBef>
              <a:buFont typeface="Wingdings" panose="05000000000000000000" pitchFamily="2" charset="2"/>
              <a:buChar char="§"/>
              <a:defRPr/>
            </a:pPr>
            <a:r>
              <a:rPr lang="el-GR" dirty="0" smtClean="0">
                <a:solidFill>
                  <a:schemeClr val="tx1">
                    <a:lumMod val="75000"/>
                    <a:lumOff val="25000"/>
                  </a:schemeClr>
                </a:solidFill>
                <a:latin typeface="Verdana" panose="020B0604030504040204" pitchFamily="34" charset="0"/>
                <a:ea typeface="Verdana" panose="020B0604030504040204" pitchFamily="34" charset="0"/>
              </a:rPr>
              <a:t>Οργανισμούς που </a:t>
            </a:r>
            <a:r>
              <a:rPr lang="el-GR" u="sng" dirty="0">
                <a:solidFill>
                  <a:schemeClr val="tx1">
                    <a:lumMod val="75000"/>
                    <a:lumOff val="25000"/>
                  </a:schemeClr>
                </a:solidFill>
                <a:latin typeface="Verdana" panose="020B0604030504040204" pitchFamily="34" charset="0"/>
                <a:ea typeface="Verdana" panose="020B0604030504040204" pitchFamily="34" charset="0"/>
              </a:rPr>
              <a:t>ΔΕΝ είναι </a:t>
            </a:r>
            <a:r>
              <a:rPr lang="el-GR" u="sng" dirty="0" smtClean="0">
                <a:solidFill>
                  <a:schemeClr val="tx1">
                    <a:lumMod val="75000"/>
                    <a:lumOff val="25000"/>
                  </a:schemeClr>
                </a:solidFill>
                <a:latin typeface="Verdana" panose="020B0604030504040204" pitchFamily="34" charset="0"/>
                <a:ea typeface="Verdana" panose="020B0604030504040204" pitchFamily="34" charset="0"/>
              </a:rPr>
              <a:t>διαπιστευμένοι</a:t>
            </a:r>
          </a:p>
          <a:p>
            <a:pPr marL="342900" lvl="0" indent="-342900" algn="just">
              <a:spcBef>
                <a:spcPct val="20000"/>
              </a:spcBef>
              <a:buFont typeface="Wingdings" panose="05000000000000000000" pitchFamily="2" charset="2"/>
              <a:buChar char="§"/>
              <a:defRPr/>
            </a:pPr>
            <a:endParaRPr lang="el-GR" u="sng" dirty="0">
              <a:solidFill>
                <a:schemeClr val="tx1">
                  <a:lumMod val="75000"/>
                  <a:lumOff val="25000"/>
                </a:schemeClr>
              </a:solidFill>
              <a:latin typeface="Verdana" panose="020B0604030504040204" pitchFamily="34" charset="0"/>
              <a:ea typeface="Verdana" panose="020B0604030504040204" pitchFamily="34" charset="0"/>
            </a:endParaRPr>
          </a:p>
          <a:p>
            <a:pPr algn="just">
              <a:spcBef>
                <a:spcPct val="20000"/>
              </a:spcBef>
              <a:defRPr/>
            </a:pPr>
            <a:r>
              <a:rPr lang="el-GR" b="1" dirty="0" smtClean="0">
                <a:solidFill>
                  <a:schemeClr val="accent6">
                    <a:lumMod val="50000"/>
                  </a:schemeClr>
                </a:solidFill>
                <a:latin typeface="Verdana" panose="020B0604030504040204" pitchFamily="34" charset="0"/>
                <a:ea typeface="Verdana" panose="020B0604030504040204" pitchFamily="34" charset="0"/>
              </a:rPr>
              <a:t>Διάρκεια</a:t>
            </a:r>
            <a:r>
              <a:rPr lang="el-GR" b="1" dirty="0" smtClean="0">
                <a:solidFill>
                  <a:schemeClr val="tx1">
                    <a:lumMod val="75000"/>
                    <a:lumOff val="25000"/>
                  </a:schemeClr>
                </a:solidFill>
                <a:latin typeface="Verdana" panose="020B0604030504040204" pitchFamily="34" charset="0"/>
                <a:ea typeface="Verdana" panose="020B0604030504040204" pitchFamily="34" charset="0"/>
              </a:rPr>
              <a:t>: </a:t>
            </a:r>
            <a:r>
              <a:rPr lang="el-GR" dirty="0" smtClean="0">
                <a:solidFill>
                  <a:schemeClr val="tx1">
                    <a:lumMod val="75000"/>
                    <a:lumOff val="25000"/>
                  </a:schemeClr>
                </a:solidFill>
                <a:latin typeface="Verdana" panose="020B0604030504040204" pitchFamily="34" charset="0"/>
                <a:ea typeface="Verdana" panose="020B0604030504040204" pitchFamily="34" charset="0"/>
              </a:rPr>
              <a:t>Τα Σχέδια Κινητικότητας Μικρής Διάρκειας μπορούν να διαρκούν </a:t>
            </a:r>
            <a:r>
              <a:rPr lang="el-GR" b="1" dirty="0" smtClean="0">
                <a:solidFill>
                  <a:schemeClr val="accent6">
                    <a:lumMod val="75000"/>
                  </a:schemeClr>
                </a:solidFill>
                <a:latin typeface="Verdana" panose="020B0604030504040204" pitchFamily="34" charset="0"/>
                <a:ea typeface="Verdana" panose="020B0604030504040204" pitchFamily="34" charset="0"/>
              </a:rPr>
              <a:t>6 </a:t>
            </a:r>
            <a:r>
              <a:rPr lang="el-GR" b="1" dirty="0">
                <a:solidFill>
                  <a:schemeClr val="accent6">
                    <a:lumMod val="75000"/>
                  </a:schemeClr>
                </a:solidFill>
                <a:latin typeface="Verdana" panose="020B0604030504040204" pitchFamily="34" charset="0"/>
                <a:ea typeface="Verdana" panose="020B0604030504040204" pitchFamily="34" charset="0"/>
              </a:rPr>
              <a:t>– 18 </a:t>
            </a:r>
            <a:r>
              <a:rPr lang="el-GR" b="1" dirty="0" smtClean="0">
                <a:solidFill>
                  <a:schemeClr val="accent6">
                    <a:lumMod val="75000"/>
                  </a:schemeClr>
                </a:solidFill>
                <a:latin typeface="Verdana" panose="020B0604030504040204" pitchFamily="34" charset="0"/>
                <a:ea typeface="Verdana" panose="020B0604030504040204" pitchFamily="34" charset="0"/>
              </a:rPr>
              <a:t>μήνες</a:t>
            </a:r>
          </a:p>
          <a:p>
            <a:pPr lvl="0" algn="just">
              <a:spcBef>
                <a:spcPct val="20000"/>
              </a:spcBef>
              <a:defRPr/>
            </a:pPr>
            <a:endParaRPr lang="el-GR" b="1" dirty="0" smtClean="0">
              <a:solidFill>
                <a:schemeClr val="tx1">
                  <a:lumMod val="75000"/>
                  <a:lumOff val="25000"/>
                </a:schemeClr>
              </a:solidFill>
              <a:latin typeface="Verdana" panose="020B0604030504040204" pitchFamily="34" charset="0"/>
              <a:ea typeface="Verdana" panose="020B0604030504040204" pitchFamily="34" charset="0"/>
            </a:endParaRPr>
          </a:p>
          <a:p>
            <a:pPr lvl="0" algn="just">
              <a:spcBef>
                <a:spcPct val="20000"/>
              </a:spcBef>
              <a:defRPr/>
            </a:pPr>
            <a:r>
              <a:rPr lang="el-GR" b="1" dirty="0" smtClean="0">
                <a:solidFill>
                  <a:schemeClr val="accent6">
                    <a:lumMod val="50000"/>
                  </a:schemeClr>
                </a:solidFill>
                <a:latin typeface="Verdana" panose="020B0604030504040204" pitchFamily="34" charset="0"/>
                <a:ea typeface="Verdana" panose="020B0604030504040204" pitchFamily="34" charset="0"/>
              </a:rPr>
              <a:t>Αριθμός Κινητικοτήτων</a:t>
            </a:r>
            <a:r>
              <a:rPr lang="el-GR" b="1" dirty="0" smtClean="0">
                <a:solidFill>
                  <a:schemeClr val="tx1">
                    <a:lumMod val="75000"/>
                    <a:lumOff val="25000"/>
                  </a:schemeClr>
                </a:solidFill>
                <a:latin typeface="Verdana" panose="020B0604030504040204" pitchFamily="34" charset="0"/>
                <a:ea typeface="Verdana" panose="020B0604030504040204" pitchFamily="34" charset="0"/>
              </a:rPr>
              <a:t>: </a:t>
            </a:r>
            <a:r>
              <a:rPr lang="el-GR" dirty="0" smtClean="0">
                <a:solidFill>
                  <a:schemeClr val="tx1">
                    <a:lumMod val="75000"/>
                    <a:lumOff val="25000"/>
                  </a:schemeClr>
                </a:solidFill>
                <a:latin typeface="Verdana" panose="020B0604030504040204" pitchFamily="34" charset="0"/>
                <a:ea typeface="Verdana" panose="020B0604030504040204" pitchFamily="34" charset="0"/>
              </a:rPr>
              <a:t>Π</a:t>
            </a:r>
            <a:r>
              <a:rPr lang="el-GR" kern="0" dirty="0" smtClean="0">
                <a:solidFill>
                  <a:schemeClr val="tx1">
                    <a:lumMod val="75000"/>
                    <a:lumOff val="25000"/>
                  </a:schemeClr>
                </a:solidFill>
                <a:latin typeface="Verdana" panose="020B0604030504040204" pitchFamily="34" charset="0"/>
                <a:ea typeface="Verdana" panose="020B0604030504040204" pitchFamily="34" charset="0"/>
              </a:rPr>
              <a:t>εριορισμένης εμβέλειας -&gt; επιτρέπουν </a:t>
            </a:r>
            <a:r>
              <a:rPr lang="el-GR" kern="0" dirty="0">
                <a:solidFill>
                  <a:schemeClr val="tx1">
                    <a:lumMod val="75000"/>
                    <a:lumOff val="25000"/>
                  </a:schemeClr>
                </a:solidFill>
                <a:latin typeface="Verdana" panose="020B0604030504040204" pitchFamily="34" charset="0"/>
                <a:ea typeface="Verdana" panose="020B0604030504040204" pitchFamily="34" charset="0"/>
              </a:rPr>
              <a:t>τη συμμετοχή</a:t>
            </a:r>
            <a:r>
              <a:rPr lang="en-GB" kern="0" dirty="0">
                <a:solidFill>
                  <a:schemeClr val="tx1">
                    <a:lumMod val="75000"/>
                    <a:lumOff val="25000"/>
                  </a:schemeClr>
                </a:solidFill>
                <a:latin typeface="Verdana" panose="020B0604030504040204" pitchFamily="34" charset="0"/>
                <a:ea typeface="Verdana" panose="020B0604030504040204" pitchFamily="34" charset="0"/>
              </a:rPr>
              <a:t> </a:t>
            </a:r>
            <a:r>
              <a:rPr lang="el-GR" kern="0" dirty="0">
                <a:solidFill>
                  <a:schemeClr val="tx1">
                    <a:lumMod val="75000"/>
                    <a:lumOff val="25000"/>
                  </a:schemeClr>
                </a:solidFill>
                <a:latin typeface="Verdana" panose="020B0604030504040204" pitchFamily="34" charset="0"/>
                <a:ea typeface="Verdana" panose="020B0604030504040204" pitchFamily="34" charset="0"/>
              </a:rPr>
              <a:t>σε κινητικότητες </a:t>
            </a:r>
            <a:r>
              <a:rPr lang="el-GR" kern="0" dirty="0" smtClean="0">
                <a:solidFill>
                  <a:schemeClr val="tx1">
                    <a:lumMod val="75000"/>
                    <a:lumOff val="25000"/>
                  </a:schemeClr>
                </a:solidFill>
                <a:latin typeface="Verdana" panose="020B0604030504040204" pitchFamily="34" charset="0"/>
                <a:ea typeface="Verdana" panose="020B0604030504040204" pitchFamily="34" charset="0"/>
              </a:rPr>
              <a:t>σε </a:t>
            </a:r>
            <a:r>
              <a:rPr lang="el-GR" b="1" kern="0" dirty="0" smtClean="0">
                <a:solidFill>
                  <a:schemeClr val="accent6">
                    <a:lumMod val="75000"/>
                  </a:schemeClr>
                </a:solidFill>
                <a:latin typeface="Verdana" panose="020B0604030504040204" pitchFamily="34" charset="0"/>
                <a:ea typeface="Verdana" panose="020B0604030504040204" pitchFamily="34" charset="0"/>
              </a:rPr>
              <a:t>30 άτομα</a:t>
            </a:r>
            <a:r>
              <a:rPr lang="el-GR" b="1" kern="0" dirty="0">
                <a:solidFill>
                  <a:schemeClr val="accent6">
                    <a:lumMod val="75000"/>
                  </a:schemeClr>
                </a:solidFill>
                <a:latin typeface="Verdana" panose="020B0604030504040204" pitchFamily="34" charset="0"/>
                <a:ea typeface="Verdana" panose="020B0604030504040204" pitchFamily="34" charset="0"/>
              </a:rPr>
              <a:t> κατ’ ανώτατο </a:t>
            </a:r>
            <a:r>
              <a:rPr lang="el-GR" b="1" kern="0" dirty="0" smtClean="0">
                <a:solidFill>
                  <a:schemeClr val="accent6">
                    <a:lumMod val="75000"/>
                  </a:schemeClr>
                </a:solidFill>
                <a:latin typeface="Verdana" panose="020B0604030504040204" pitchFamily="34" charset="0"/>
                <a:ea typeface="Verdana" panose="020B0604030504040204" pitchFamily="34" charset="0"/>
              </a:rPr>
              <a:t>όριο</a:t>
            </a:r>
          </a:p>
          <a:p>
            <a:pPr lvl="0" algn="just">
              <a:spcBef>
                <a:spcPct val="20000"/>
              </a:spcBef>
              <a:defRPr/>
            </a:pPr>
            <a:endParaRPr lang="el-GR" b="1" kern="0" dirty="0" smtClean="0">
              <a:solidFill>
                <a:schemeClr val="accent6">
                  <a:lumMod val="75000"/>
                </a:schemeClr>
              </a:solidFill>
              <a:latin typeface="Verdana" panose="020B0604030504040204" pitchFamily="34" charset="0"/>
              <a:ea typeface="Verdana" panose="020B0604030504040204" pitchFamily="34" charset="0"/>
            </a:endParaRPr>
          </a:p>
          <a:p>
            <a:pPr algn="just">
              <a:spcBef>
                <a:spcPct val="20000"/>
              </a:spcBef>
              <a:defRPr/>
            </a:pPr>
            <a:r>
              <a:rPr lang="el-GR" b="1" kern="0" dirty="0" smtClean="0">
                <a:solidFill>
                  <a:schemeClr val="accent6">
                    <a:lumMod val="50000"/>
                  </a:schemeClr>
                </a:solidFill>
                <a:latin typeface="Verdana" panose="020B0604030504040204" pitchFamily="34" charset="0"/>
                <a:ea typeface="Verdana" panose="020B0604030504040204" pitchFamily="34" charset="0"/>
              </a:rPr>
              <a:t>Υποβολή Αίτησης: </a:t>
            </a:r>
            <a:r>
              <a:rPr lang="el-GR" dirty="0" smtClean="0">
                <a:solidFill>
                  <a:schemeClr val="tx1">
                    <a:lumMod val="75000"/>
                    <a:lumOff val="25000"/>
                  </a:schemeClr>
                </a:solidFill>
                <a:latin typeface="Verdana" panose="020B0604030504040204" pitchFamily="34" charset="0"/>
                <a:ea typeface="Verdana" panose="020B0604030504040204" pitchFamily="34" charset="0"/>
              </a:rPr>
              <a:t>Αιτήσεις δικαιούνται να υποβάλλουν μόνο οργανισμοί που βρίσκονται σε Χώρες του Προγράμματος</a:t>
            </a:r>
          </a:p>
          <a:p>
            <a:pPr algn="just">
              <a:spcBef>
                <a:spcPct val="20000"/>
              </a:spcBef>
              <a:defRP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algn="just">
              <a:defRPr/>
            </a:pPr>
            <a:r>
              <a:rPr lang="el-GR" sz="1600" b="1" dirty="0">
                <a:solidFill>
                  <a:srgbClr val="FF0000"/>
                </a:solidFill>
                <a:latin typeface="Verdana" panose="020B0604030504040204" pitchFamily="34" charset="0"/>
                <a:ea typeface="Verdana" panose="020B0604030504040204" pitchFamily="34" charset="0"/>
              </a:rPr>
              <a:t>ΠΡΟΣΟΧΗ! </a:t>
            </a:r>
            <a:r>
              <a:rPr lang="el-GR" sz="1600" b="1" dirty="0" smtClean="0">
                <a:solidFill>
                  <a:schemeClr val="accent6">
                    <a:lumMod val="75000"/>
                  </a:schemeClr>
                </a:solidFill>
                <a:latin typeface="Verdana" panose="020B0604030504040204" pitchFamily="34" charset="0"/>
                <a:ea typeface="Verdana" panose="020B0604030504040204" pitchFamily="34" charset="0"/>
              </a:rPr>
              <a:t>Ανά </a:t>
            </a:r>
            <a:r>
              <a:rPr lang="el-GR" sz="1600" b="1" dirty="0">
                <a:solidFill>
                  <a:schemeClr val="accent6">
                    <a:lumMod val="75000"/>
                  </a:schemeClr>
                </a:solidFill>
                <a:latin typeface="Verdana" panose="020B0604030504040204" pitchFamily="34" charset="0"/>
                <a:ea typeface="Verdana" panose="020B0604030504040204" pitchFamily="34" charset="0"/>
              </a:rPr>
              <a:t>περίοδο 5 συνεχόμενων ετών: </a:t>
            </a:r>
            <a:r>
              <a:rPr lang="el-GR" sz="1600" dirty="0">
                <a:solidFill>
                  <a:schemeClr val="tx1">
                    <a:lumMod val="75000"/>
                    <a:lumOff val="25000"/>
                  </a:schemeClr>
                </a:solidFill>
                <a:latin typeface="Verdana" panose="020B0604030504040204" pitchFamily="34" charset="0"/>
                <a:ea typeface="Verdana" panose="020B0604030504040204" pitchFamily="34" charset="0"/>
              </a:rPr>
              <a:t>Ένας οργανισμός </a:t>
            </a:r>
            <a:r>
              <a:rPr lang="el-GR" sz="1600" u="sng" dirty="0">
                <a:solidFill>
                  <a:schemeClr val="tx1">
                    <a:lumMod val="75000"/>
                    <a:lumOff val="25000"/>
                  </a:schemeClr>
                </a:solidFill>
                <a:latin typeface="Verdana" panose="020B0604030504040204" pitchFamily="34" charset="0"/>
                <a:ea typeface="Verdana" panose="020B0604030504040204" pitchFamily="34" charset="0"/>
              </a:rPr>
              <a:t>δεν μπορεί να επιχορηγηθεί με περισσότερα από 3 σχέδια</a:t>
            </a:r>
            <a:r>
              <a:rPr lang="el-GR" sz="1600" dirty="0">
                <a:solidFill>
                  <a:schemeClr val="tx1">
                    <a:lumMod val="75000"/>
                    <a:lumOff val="25000"/>
                  </a:schemeClr>
                </a:solidFill>
                <a:latin typeface="Verdana" panose="020B0604030504040204" pitchFamily="34" charset="0"/>
                <a:ea typeface="Verdana" panose="020B0604030504040204" pitchFamily="34" charset="0"/>
              </a:rPr>
              <a:t> Μικρής Διάρκειας ανά τομέα (εξαιρούνται επιχορηγήσεις που δόθηκαν κατά την προηγούμενη Προγραμματική περίοδο</a:t>
            </a:r>
            <a:r>
              <a:rPr lang="el-GR" sz="1600" dirty="0" smtClean="0">
                <a:solidFill>
                  <a:schemeClr val="tx1">
                    <a:lumMod val="75000"/>
                    <a:lumOff val="25000"/>
                  </a:schemeClr>
                </a:solidFill>
                <a:latin typeface="Verdana" panose="020B0604030504040204" pitchFamily="34" charset="0"/>
                <a:ea typeface="Verdana" panose="020B0604030504040204" pitchFamily="34" charset="0"/>
              </a:rPr>
              <a:t>)</a:t>
            </a:r>
            <a:endParaRPr lang="el-GR" sz="1600" i="1" dirty="0">
              <a:solidFill>
                <a:schemeClr val="tx1">
                  <a:lumMod val="75000"/>
                  <a:lumOff val="25000"/>
                </a:schemeClr>
              </a:solidFill>
              <a:latin typeface="Verdana" panose="020B0604030504040204" pitchFamily="34" charset="0"/>
              <a:ea typeface="Verdana" panose="020B0604030504040204" pitchFamily="34" charset="0"/>
              <a:cs typeface="Calibri" panose="020F0502020204030204" pitchFamily="34" charset="0"/>
            </a:endParaRPr>
          </a:p>
        </p:txBody>
      </p:sp>
    </p:spTree>
    <p:extLst>
      <p:ext uri="{BB962C8B-B14F-4D97-AF65-F5344CB8AC3E}">
        <p14:creationId xmlns:p14="http://schemas.microsoft.com/office/powerpoint/2010/main" val="39255392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03237" y="74938"/>
            <a:ext cx="8595101"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Είδη Κινητικοτήτων 1/2</a:t>
            </a:r>
            <a:endParaRPr lang="en-GB" sz="2800" b="1" dirty="0">
              <a:solidFill>
                <a:schemeClr val="bg1"/>
              </a:solidFill>
              <a:latin typeface="Verdana" panose="020B0604030504040204" pitchFamily="34" charset="0"/>
              <a:ea typeface="Verdana" panose="020B0604030504040204" pitchFamily="34" charset="0"/>
            </a:endParaRPr>
          </a:p>
        </p:txBody>
      </p:sp>
      <p:sp>
        <p:nvSpPr>
          <p:cNvPr id="3" name="Rectangle 2"/>
          <p:cNvSpPr/>
          <p:nvPr/>
        </p:nvSpPr>
        <p:spPr>
          <a:xfrm>
            <a:off x="651263" y="880940"/>
            <a:ext cx="10896724" cy="6463308"/>
          </a:xfrm>
          <a:prstGeom prst="rect">
            <a:avLst/>
          </a:prstGeom>
        </p:spPr>
        <p:txBody>
          <a:bodyPr wrap="square">
            <a:spAutoFit/>
          </a:bodyPr>
          <a:lstStyle/>
          <a:p>
            <a:pPr lvl="0">
              <a:lnSpc>
                <a:spcPct val="150000"/>
              </a:lnSpc>
              <a:defRPr/>
            </a:pPr>
            <a:r>
              <a:rPr lang="el-GR" b="1" dirty="0" smtClean="0">
                <a:solidFill>
                  <a:schemeClr val="tx1">
                    <a:lumMod val="75000"/>
                    <a:lumOff val="25000"/>
                  </a:schemeClr>
                </a:solidFill>
                <a:latin typeface="Verdana" panose="020B0604030504040204" pitchFamily="34" charset="0"/>
                <a:ea typeface="Verdana" panose="020B0604030504040204" pitchFamily="34" charset="0"/>
              </a:rPr>
              <a:t>Εξερχόμενες:</a:t>
            </a:r>
            <a:endParaRPr lang="el-GR" b="1" dirty="0">
              <a:solidFill>
                <a:schemeClr val="tx1">
                  <a:lumMod val="75000"/>
                  <a:lumOff val="25000"/>
                </a:schemeClr>
              </a:solidFill>
              <a:latin typeface="Verdana" panose="020B0604030504040204" pitchFamily="34" charset="0"/>
              <a:ea typeface="Verdana" panose="020B0604030504040204" pitchFamily="34" charset="0"/>
            </a:endParaRPr>
          </a:p>
          <a:p>
            <a:pPr lvl="0">
              <a:lnSpc>
                <a:spcPct val="150000"/>
              </a:lnSpc>
              <a:buFont typeface="Wingdings" panose="05000000000000000000" pitchFamily="2" charset="2"/>
              <a:buChar char="§"/>
              <a:defRPr/>
            </a:pPr>
            <a:r>
              <a:rPr lang="el-GR" dirty="0">
                <a:solidFill>
                  <a:schemeClr val="tx1">
                    <a:lumMod val="75000"/>
                    <a:lumOff val="25000"/>
                  </a:schemeClr>
                </a:solidFill>
                <a:latin typeface="Verdana" panose="020B0604030504040204" pitchFamily="34" charset="0"/>
                <a:ea typeface="Verdana" panose="020B0604030504040204" pitchFamily="34" charset="0"/>
              </a:rPr>
              <a:t>Αφορά τους περισσότερους τύπους διαθέσιμων δραστηριοτήτων</a:t>
            </a:r>
          </a:p>
          <a:p>
            <a:pPr lvl="0">
              <a:lnSpc>
                <a:spcPct val="150000"/>
              </a:lnSpc>
              <a:buFont typeface="Wingdings" panose="05000000000000000000" pitchFamily="2" charset="2"/>
              <a:buChar char="§"/>
              <a:defRPr/>
            </a:pPr>
            <a:r>
              <a:rPr lang="el-GR" dirty="0">
                <a:solidFill>
                  <a:schemeClr val="tx1">
                    <a:lumMod val="75000"/>
                    <a:lumOff val="25000"/>
                  </a:schemeClr>
                </a:solidFill>
                <a:latin typeface="Verdana" panose="020B0604030504040204" pitchFamily="34" charset="0"/>
                <a:ea typeface="Verdana" panose="020B0604030504040204" pitchFamily="34" charset="0"/>
              </a:rPr>
              <a:t>Ο </a:t>
            </a:r>
            <a:r>
              <a:rPr lang="el-GR" dirty="0" smtClean="0">
                <a:solidFill>
                  <a:schemeClr val="tx1">
                    <a:lumMod val="75000"/>
                    <a:lumOff val="25000"/>
                  </a:schemeClr>
                </a:solidFill>
                <a:latin typeface="Verdana" panose="020B0604030504040204" pitchFamily="34" charset="0"/>
                <a:ea typeface="Verdana" panose="020B0604030504040204" pitchFamily="34" charset="0"/>
              </a:rPr>
              <a:t>εγκεκριμένος οργανισμός </a:t>
            </a:r>
            <a:r>
              <a:rPr lang="el-GR" dirty="0">
                <a:solidFill>
                  <a:schemeClr val="tx1">
                    <a:lumMod val="75000"/>
                    <a:lumOff val="25000"/>
                  </a:schemeClr>
                </a:solidFill>
                <a:latin typeface="Verdana" panose="020B0604030504040204" pitchFamily="34" charset="0"/>
                <a:ea typeface="Verdana" panose="020B0604030504040204" pitchFamily="34" charset="0"/>
              </a:rPr>
              <a:t>λειτουργεί ως οργανισμός αποστολής: επιλέγει συμμετέχοντες και τους στέλνει σε έναν οργανισμό υποδοχής στο εξωτερικό</a:t>
            </a:r>
          </a:p>
          <a:p>
            <a:pPr lvl="0">
              <a:lnSpc>
                <a:spcPct val="150000"/>
              </a:lnSpc>
              <a:defRPr/>
            </a:pPr>
            <a:endParaRPr lang="el-GR" dirty="0" smtClean="0">
              <a:solidFill>
                <a:schemeClr val="tx1">
                  <a:lumMod val="75000"/>
                  <a:lumOff val="25000"/>
                </a:schemeClr>
              </a:solidFill>
              <a:latin typeface="Verdana" panose="020B0604030504040204" pitchFamily="34" charset="0"/>
              <a:ea typeface="Verdana" panose="020B0604030504040204" pitchFamily="34" charset="0"/>
            </a:endParaRPr>
          </a:p>
          <a:p>
            <a:pPr lvl="0">
              <a:lnSpc>
                <a:spcPct val="150000"/>
              </a:lnSpc>
              <a:defRPr/>
            </a:pPr>
            <a:r>
              <a:rPr lang="el-GR" b="1" dirty="0" smtClean="0">
                <a:solidFill>
                  <a:schemeClr val="tx1">
                    <a:lumMod val="75000"/>
                    <a:lumOff val="25000"/>
                  </a:schemeClr>
                </a:solidFill>
                <a:latin typeface="Verdana" panose="020B0604030504040204" pitchFamily="34" charset="0"/>
                <a:ea typeface="Verdana" panose="020B0604030504040204" pitchFamily="34" charset="0"/>
              </a:rPr>
              <a:t>Εισερχόμενες:</a:t>
            </a:r>
            <a:endParaRPr lang="el-GR" b="1" dirty="0">
              <a:solidFill>
                <a:schemeClr val="tx1">
                  <a:lumMod val="75000"/>
                  <a:lumOff val="25000"/>
                </a:schemeClr>
              </a:solidFill>
              <a:latin typeface="Verdana" panose="020B0604030504040204" pitchFamily="34" charset="0"/>
              <a:ea typeface="Verdana" panose="020B0604030504040204" pitchFamily="34" charset="0"/>
            </a:endParaRPr>
          </a:p>
          <a:p>
            <a:pPr lvl="0">
              <a:lnSpc>
                <a:spcPct val="150000"/>
              </a:lnSpc>
              <a:buFont typeface="Wingdings" panose="05000000000000000000" pitchFamily="2" charset="2"/>
              <a:buChar char="§"/>
              <a:defRPr/>
            </a:pPr>
            <a:r>
              <a:rPr lang="el-GR" dirty="0">
                <a:solidFill>
                  <a:schemeClr val="tx1">
                    <a:lumMod val="75000"/>
                    <a:lumOff val="25000"/>
                  </a:schemeClr>
                </a:solidFill>
                <a:latin typeface="Verdana" panose="020B0604030504040204" pitchFamily="34" charset="0"/>
                <a:ea typeface="Verdana" panose="020B0604030504040204" pitchFamily="34" charset="0"/>
              </a:rPr>
              <a:t>Αφορά ειδικούς τύπους δραστηριοτήτων</a:t>
            </a:r>
          </a:p>
          <a:p>
            <a:pPr lvl="0">
              <a:lnSpc>
                <a:spcPct val="150000"/>
              </a:lnSpc>
              <a:buFont typeface="Wingdings" panose="05000000000000000000" pitchFamily="2" charset="2"/>
              <a:buChar char="§"/>
              <a:defRPr/>
            </a:pPr>
            <a:r>
              <a:rPr lang="el-GR" dirty="0">
                <a:solidFill>
                  <a:schemeClr val="tx1">
                    <a:lumMod val="75000"/>
                    <a:lumOff val="25000"/>
                  </a:schemeClr>
                </a:solidFill>
                <a:latin typeface="Verdana" panose="020B0604030504040204" pitchFamily="34" charset="0"/>
                <a:ea typeface="Verdana" panose="020B0604030504040204" pitchFamily="34" charset="0"/>
              </a:rPr>
              <a:t>Ο </a:t>
            </a:r>
            <a:r>
              <a:rPr lang="el-GR" dirty="0" smtClean="0">
                <a:solidFill>
                  <a:schemeClr val="tx1">
                    <a:lumMod val="75000"/>
                    <a:lumOff val="25000"/>
                  </a:schemeClr>
                </a:solidFill>
                <a:latin typeface="Verdana" panose="020B0604030504040204" pitchFamily="34" charset="0"/>
                <a:ea typeface="Verdana" panose="020B0604030504040204" pitchFamily="34" charset="0"/>
              </a:rPr>
              <a:t>εγκεκριμένος οργανισμός λειτουργεί </a:t>
            </a:r>
            <a:r>
              <a:rPr lang="el-GR" dirty="0">
                <a:solidFill>
                  <a:schemeClr val="tx1">
                    <a:lumMod val="75000"/>
                    <a:lumOff val="25000"/>
                  </a:schemeClr>
                </a:solidFill>
                <a:latin typeface="Verdana" panose="020B0604030504040204" pitchFamily="34" charset="0"/>
                <a:ea typeface="Verdana" panose="020B0604030504040204" pitchFamily="34" charset="0"/>
              </a:rPr>
              <a:t>ως οργανισμός υποδοχής </a:t>
            </a:r>
          </a:p>
          <a:p>
            <a:pPr lvl="0">
              <a:lnSpc>
                <a:spcPct val="150000"/>
              </a:lnSpc>
              <a:buFont typeface="Wingdings" panose="05000000000000000000" pitchFamily="2" charset="2"/>
              <a:buChar char="§"/>
              <a:defRPr/>
            </a:pPr>
            <a:r>
              <a:rPr lang="el-GR" dirty="0">
                <a:solidFill>
                  <a:schemeClr val="tx1">
                    <a:lumMod val="75000"/>
                    <a:lumOff val="25000"/>
                  </a:schemeClr>
                </a:solidFill>
                <a:latin typeface="Verdana" panose="020B0604030504040204" pitchFamily="34" charset="0"/>
                <a:ea typeface="Verdana" panose="020B0604030504040204" pitchFamily="34" charset="0"/>
              </a:rPr>
              <a:t>Σκοπός τους δεν είναι να δημιουργηθεί μία αμφίδρομη ανταλλαγή επισκέψεων, αλλά να αξιοποιήσει ο </a:t>
            </a:r>
            <a:r>
              <a:rPr lang="el-GR" dirty="0" smtClean="0">
                <a:solidFill>
                  <a:schemeClr val="tx1">
                    <a:lumMod val="75000"/>
                    <a:lumOff val="25000"/>
                  </a:schemeClr>
                </a:solidFill>
                <a:latin typeface="Verdana" panose="020B0604030504040204" pitchFamily="34" charset="0"/>
                <a:ea typeface="Verdana" panose="020B0604030504040204" pitchFamily="34" charset="0"/>
              </a:rPr>
              <a:t>εγκεκριμένος οργανισμός </a:t>
            </a:r>
            <a:r>
              <a:rPr lang="el-GR" dirty="0">
                <a:solidFill>
                  <a:schemeClr val="tx1">
                    <a:lumMod val="75000"/>
                    <a:lumOff val="25000"/>
                  </a:schemeClr>
                </a:solidFill>
                <a:latin typeface="Verdana" panose="020B0604030504040204" pitchFamily="34" charset="0"/>
                <a:ea typeface="Verdana" panose="020B0604030504040204" pitchFamily="34" charset="0"/>
              </a:rPr>
              <a:t>την εισερχόμενη κινητικότητα για σκοπούς ανάπτυξης και διεθνοποίησής </a:t>
            </a:r>
            <a:r>
              <a:rPr lang="el-GR" dirty="0" smtClean="0">
                <a:solidFill>
                  <a:schemeClr val="tx1">
                    <a:lumMod val="75000"/>
                    <a:lumOff val="25000"/>
                  </a:schemeClr>
                </a:solidFill>
                <a:latin typeface="Verdana" panose="020B0604030504040204" pitchFamily="34" charset="0"/>
                <a:ea typeface="Verdana" panose="020B0604030504040204" pitchFamily="34" charset="0"/>
              </a:rPr>
              <a:t>του</a:t>
            </a:r>
            <a:endParaRPr lang="en-US" dirty="0" smtClean="0">
              <a:solidFill>
                <a:schemeClr val="tx1">
                  <a:lumMod val="75000"/>
                  <a:lumOff val="25000"/>
                </a:schemeClr>
              </a:solidFill>
              <a:latin typeface="Verdana" panose="020B0604030504040204" pitchFamily="34" charset="0"/>
              <a:ea typeface="Verdana" panose="020B0604030504040204" pitchFamily="34" charset="0"/>
            </a:endParaRPr>
          </a:p>
          <a:p>
            <a:pPr lvl="0">
              <a:lnSpc>
                <a:spcPct val="150000"/>
              </a:lnSpc>
              <a:defRPr/>
            </a:pPr>
            <a:endParaRPr lang="en-US" dirty="0" smtClean="0">
              <a:solidFill>
                <a:schemeClr val="tx1">
                  <a:lumMod val="75000"/>
                  <a:lumOff val="25000"/>
                </a:schemeClr>
              </a:solidFill>
              <a:latin typeface="Verdana" panose="020B0604030504040204" pitchFamily="34" charset="0"/>
              <a:ea typeface="Verdana" panose="020B0604030504040204" pitchFamily="34" charset="0"/>
            </a:endParaRPr>
          </a:p>
          <a:p>
            <a:pPr lvl="0">
              <a:lnSpc>
                <a:spcPct val="150000"/>
              </a:lnSpc>
              <a:defRPr/>
            </a:pPr>
            <a:r>
              <a:rPr lang="en-US" sz="1400" i="1" dirty="0">
                <a:solidFill>
                  <a:prstClr val="black">
                    <a:lumMod val="75000"/>
                    <a:lumOff val="25000"/>
                  </a:prstClr>
                </a:solidFill>
                <a:latin typeface="Verdana" panose="020B0604030504040204" pitchFamily="34" charset="0"/>
                <a:ea typeface="Verdana" panose="020B0604030504040204" pitchFamily="34" charset="0"/>
              </a:rPr>
              <a:t>!</a:t>
            </a:r>
            <a:r>
              <a:rPr lang="el-GR" sz="1400" i="1" dirty="0">
                <a:solidFill>
                  <a:prstClr val="black">
                    <a:lumMod val="75000"/>
                    <a:lumOff val="25000"/>
                  </a:prstClr>
                </a:solidFill>
                <a:latin typeface="Verdana" panose="020B0604030504040204" pitchFamily="34" charset="0"/>
                <a:ea typeface="Verdana" panose="020B0604030504040204" pitchFamily="34" charset="0"/>
              </a:rPr>
              <a:t>Όλες οι δραστηριότητες που υλοποιούνται </a:t>
            </a:r>
            <a:r>
              <a:rPr lang="el-GR" sz="1400" i="1" dirty="0" smtClean="0">
                <a:solidFill>
                  <a:prstClr val="black">
                    <a:lumMod val="75000"/>
                    <a:lumOff val="25000"/>
                  </a:prstClr>
                </a:solidFill>
                <a:latin typeface="Verdana" panose="020B0604030504040204" pitchFamily="34" charset="0"/>
                <a:ea typeface="Verdana" panose="020B0604030504040204" pitchFamily="34" charset="0"/>
              </a:rPr>
              <a:t>πρέπει </a:t>
            </a:r>
            <a:r>
              <a:rPr lang="el-GR" sz="1400" i="1" dirty="0">
                <a:solidFill>
                  <a:prstClr val="black">
                    <a:lumMod val="75000"/>
                    <a:lumOff val="25000"/>
                  </a:prstClr>
                </a:solidFill>
                <a:latin typeface="Verdana" panose="020B0604030504040204" pitchFamily="34" charset="0"/>
                <a:ea typeface="Verdana" panose="020B0604030504040204" pitchFamily="34" charset="0"/>
              </a:rPr>
              <a:t>να ακολουθούν συγκεκριμένα πρότυπα ποιότητας</a:t>
            </a:r>
            <a:r>
              <a:rPr lang="en-GB" sz="1400" i="1" dirty="0">
                <a:solidFill>
                  <a:prstClr val="black">
                    <a:lumMod val="75000"/>
                    <a:lumOff val="25000"/>
                  </a:prstClr>
                </a:solidFill>
                <a:latin typeface="Verdana" panose="020B0604030504040204" pitchFamily="34" charset="0"/>
                <a:ea typeface="Verdana" panose="020B0604030504040204" pitchFamily="34" charset="0"/>
              </a:rPr>
              <a:t>: </a:t>
            </a:r>
            <a:endParaRPr lang="el-GR" sz="1400" i="1" dirty="0">
              <a:solidFill>
                <a:prstClr val="black">
                  <a:lumMod val="75000"/>
                  <a:lumOff val="25000"/>
                </a:prstClr>
              </a:solidFill>
              <a:latin typeface="Verdana" panose="020B0604030504040204" pitchFamily="34" charset="0"/>
              <a:ea typeface="Verdana" panose="020B0604030504040204" pitchFamily="34" charset="0"/>
            </a:endParaRPr>
          </a:p>
          <a:p>
            <a:pPr marL="357188" lvl="0" indent="-357188">
              <a:lnSpc>
                <a:spcPct val="150000"/>
              </a:lnSpc>
              <a:defRPr/>
            </a:pPr>
            <a:r>
              <a:rPr lang="en-GB" sz="1400" dirty="0">
                <a:solidFill>
                  <a:prstClr val="black"/>
                </a:solidFill>
                <a:latin typeface="Verdana" panose="020B0604030504040204" pitchFamily="34" charset="0"/>
                <a:ea typeface="Verdana" panose="020B0604030504040204" pitchFamily="34" charset="0"/>
                <a:hlinkClick r:id="rId3"/>
              </a:rPr>
              <a:t>Erasmus quality standards</a:t>
            </a:r>
            <a:endParaRPr lang="en-GB" sz="1400" dirty="0">
              <a:solidFill>
                <a:prstClr val="black"/>
              </a:solidFill>
              <a:latin typeface="Verdana" panose="020B0604030504040204" pitchFamily="34" charset="0"/>
              <a:ea typeface="Verdana" panose="020B0604030504040204" pitchFamily="34" charset="0"/>
            </a:endParaRPr>
          </a:p>
          <a:p>
            <a:pPr lvl="0">
              <a:lnSpc>
                <a:spcPct val="150000"/>
              </a:lnSpc>
              <a:buFont typeface="Wingdings" panose="05000000000000000000" pitchFamily="2" charset="2"/>
              <a:buChar char="§"/>
              <a:defRPr/>
            </a:pPr>
            <a:endParaRPr lang="en-GB" dirty="0">
              <a:solidFill>
                <a:schemeClr val="tx1">
                  <a:lumMod val="75000"/>
                  <a:lumOff val="25000"/>
                </a:schemeClr>
              </a:solidFill>
              <a:latin typeface="Verdana" panose="020B0604030504040204" pitchFamily="34" charset="0"/>
              <a:ea typeface="Verdana" panose="020B0604030504040204" pitchFamily="34" charset="0"/>
            </a:endParaRPr>
          </a:p>
          <a:p>
            <a:pPr marL="357188" lvl="0" indent="-357188">
              <a:lnSpc>
                <a:spcPct val="150000"/>
              </a:lnSpc>
              <a:defRPr/>
            </a:pPr>
            <a:endParaRPr lang="el-GR" sz="1400" i="1" dirty="0">
              <a:solidFill>
                <a:srgbClr val="FF0000"/>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5169797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0" y="0"/>
            <a:ext cx="8595101"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Είδη Κινητικοτήτων 2/2</a:t>
            </a:r>
            <a:endParaRPr lang="en-GB" sz="2800" b="1" dirty="0">
              <a:solidFill>
                <a:schemeClr val="bg1"/>
              </a:solidFill>
              <a:latin typeface="Verdana" panose="020B0604030504040204" pitchFamily="34" charset="0"/>
              <a:ea typeface="Verdana" panose="020B0604030504040204" pitchFamily="34" charset="0"/>
            </a:endParaRPr>
          </a:p>
        </p:txBody>
      </p:sp>
      <p:sp>
        <p:nvSpPr>
          <p:cNvPr id="4" name="Content Placeholder 2"/>
          <p:cNvSpPr txBox="1">
            <a:spLocks/>
          </p:cNvSpPr>
          <p:nvPr/>
        </p:nvSpPr>
        <p:spPr>
          <a:xfrm>
            <a:off x="1447800" y="1009650"/>
            <a:ext cx="9258299" cy="584835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endParaRPr lang="el-GR" sz="1800" dirty="0" smtClean="0">
              <a:solidFill>
                <a:sysClr val="windowText" lastClr="000000"/>
              </a:solidFill>
            </a:endParaRPr>
          </a:p>
          <a:p>
            <a:pPr marL="0" indent="0">
              <a:buNone/>
              <a:defRPr/>
            </a:pPr>
            <a:endParaRPr lang="el-GR" sz="3600" dirty="0">
              <a:solidFill>
                <a:sysClr val="windowText" lastClr="000000"/>
              </a:solidFill>
            </a:endParaRPr>
          </a:p>
          <a:p>
            <a:pPr marL="0" indent="0">
              <a:buNone/>
              <a:defRPr/>
            </a:pPr>
            <a:endParaRPr lang="el-GR" sz="1500" b="1" dirty="0">
              <a:solidFill>
                <a:srgbClr val="FF0000"/>
              </a:solidFill>
            </a:endParaRPr>
          </a:p>
          <a:p>
            <a:pPr marL="357188" indent="-357188">
              <a:buNone/>
              <a:defRPr/>
            </a:pPr>
            <a:endParaRPr lang="el-GR" sz="2900" dirty="0" smtClean="0">
              <a:solidFill>
                <a:srgbClr val="FF0000"/>
              </a:solidFill>
            </a:endParaRPr>
          </a:p>
          <a:p>
            <a:pPr marL="357188" indent="-357188">
              <a:buNone/>
              <a:defRPr/>
            </a:pPr>
            <a:endParaRPr lang="el-GR" sz="2900" dirty="0">
              <a:solidFill>
                <a:srgbClr val="FF0000"/>
              </a:solidFill>
            </a:endParaRPr>
          </a:p>
          <a:p>
            <a:pPr marL="0" indent="0">
              <a:buNone/>
            </a:pPr>
            <a:endParaRPr lang="el-GR" sz="1700" i="1" dirty="0" smtClean="0"/>
          </a:p>
          <a:p>
            <a:pPr marL="0" indent="0">
              <a:buNone/>
            </a:pPr>
            <a:endParaRPr lang="el-GR" sz="1700" i="1" dirty="0"/>
          </a:p>
          <a:p>
            <a:pPr marL="0" indent="0">
              <a:buNone/>
            </a:pPr>
            <a:endParaRPr lang="el-GR" sz="1700" i="1" dirty="0" smtClean="0"/>
          </a:p>
          <a:p>
            <a:pPr marL="0" indent="0">
              <a:buNone/>
            </a:pPr>
            <a:endParaRPr lang="el-GR" sz="1700" i="1" dirty="0" smtClean="0"/>
          </a:p>
          <a:p>
            <a:pPr marL="0" indent="0">
              <a:buNone/>
            </a:pPr>
            <a:endParaRPr lang="el-GR" sz="1400" i="1" dirty="0"/>
          </a:p>
          <a:p>
            <a:pPr marL="0" indent="0" algn="ctr">
              <a:spcBef>
                <a:spcPts val="0"/>
              </a:spcBef>
              <a:buNone/>
            </a:pPr>
            <a:endParaRPr lang="el-GR" sz="1600" i="1" dirty="0" smtClean="0">
              <a:latin typeface="Century Gothic" panose="020B0502020202020204" pitchFamily="34" charset="0"/>
            </a:endParaRPr>
          </a:p>
          <a:p>
            <a:pPr marL="0" indent="0" algn="ctr">
              <a:spcBef>
                <a:spcPts val="0"/>
              </a:spcBef>
              <a:buNone/>
            </a:pPr>
            <a:r>
              <a:rPr lang="el-GR" sz="1600" i="1" dirty="0" smtClean="0">
                <a:solidFill>
                  <a:schemeClr val="tx1">
                    <a:lumMod val="75000"/>
                    <a:lumOff val="25000"/>
                  </a:schemeClr>
                </a:solidFill>
                <a:latin typeface="Verdana" panose="020B0604030504040204" pitchFamily="34" charset="0"/>
                <a:ea typeface="Verdana" panose="020B0604030504040204" pitchFamily="34" charset="0"/>
              </a:rPr>
              <a:t>! Η ελάχιστη και μέγιστη διάρκεια του φυσικού τμήματος της μεικτής κινητικότητας </a:t>
            </a:r>
          </a:p>
          <a:p>
            <a:pPr marL="88900" indent="-88900" algn="ctr">
              <a:spcBef>
                <a:spcPts val="0"/>
              </a:spcBef>
              <a:buNone/>
            </a:pPr>
            <a:r>
              <a:rPr lang="el-GR" sz="1600" i="1" dirty="0" smtClean="0">
                <a:solidFill>
                  <a:schemeClr val="tx1">
                    <a:lumMod val="75000"/>
                    <a:lumOff val="25000"/>
                  </a:schemeClr>
                </a:solidFill>
                <a:latin typeface="Verdana" panose="020B0604030504040204" pitchFamily="34" charset="0"/>
                <a:ea typeface="Verdana" panose="020B0604030504040204" pitchFamily="34" charset="0"/>
              </a:rPr>
              <a:t>  πρέπει να συμβαδίζει με την ελάχιστη και μέγιστη διάρκεια των κινητικοτήτων, όπως αυτή ορίζεται στον Οδηγό του Προγράμματος για κάθε ξεχωριστό τύπο δραστηριότητας</a:t>
            </a:r>
            <a:endParaRPr kumimoji="0" lang="el-GR" sz="2000" b="0" i="0" u="none" strike="noStrike" kern="1200" cap="none" spc="0" normalizeH="0" baseline="0" noProof="0" dirty="0">
              <a:ln>
                <a:noFill/>
              </a:ln>
              <a:solidFill>
                <a:sysClr val="windowText" lastClr="000000"/>
              </a:solidFill>
              <a:effectLst/>
              <a:uLnTx/>
              <a:uFillTx/>
              <a:latin typeface="Verdana" panose="020B0604030504040204" pitchFamily="34" charset="0"/>
              <a:ea typeface="Verdana" panose="020B0604030504040204" pitchFamily="34" charset="0"/>
            </a:endParaRPr>
          </a:p>
        </p:txBody>
      </p:sp>
      <p:graphicFrame>
        <p:nvGraphicFramePr>
          <p:cNvPr id="5" name="Diagram 4"/>
          <p:cNvGraphicFramePr/>
          <p:nvPr>
            <p:extLst>
              <p:ext uri="{D42A27DB-BD31-4B8C-83A1-F6EECF244321}">
                <p14:modId xmlns:p14="http://schemas.microsoft.com/office/powerpoint/2010/main" val="2073255171"/>
              </p:ext>
            </p:extLst>
          </p:nvPr>
        </p:nvGraphicFramePr>
        <p:xfrm>
          <a:off x="2659807" y="1245518"/>
          <a:ext cx="6192688" cy="342971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57003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CC6F8AAC-2DAA-0346-B3D2-B832D159BF4C}"/>
              </a:ext>
            </a:extLst>
          </p:cNvPr>
          <p:cNvSpPr txBox="1"/>
          <p:nvPr/>
        </p:nvSpPr>
        <p:spPr>
          <a:xfrm flipH="1">
            <a:off x="179655" y="94166"/>
            <a:ext cx="12012345" cy="523220"/>
          </a:xfrm>
          <a:prstGeom prst="rect">
            <a:avLst/>
          </a:prstGeom>
          <a:noFill/>
        </p:spPr>
        <p:txBody>
          <a:bodyPr wrap="square" rtlCol="0">
            <a:spAutoFit/>
          </a:bodyPr>
          <a:lstStyle/>
          <a:p>
            <a:r>
              <a:rPr lang="el-GR" sz="2800" dirty="0" smtClean="0">
                <a:solidFill>
                  <a:schemeClr val="bg1"/>
                </a:solidFill>
                <a:latin typeface="Verdana" panose="020B0604030504040204" pitchFamily="34" charset="0"/>
                <a:ea typeface="Verdana" panose="020B0604030504040204" pitchFamily="34" charset="0"/>
              </a:rPr>
              <a:t>Επιλέξιμοι Οργανισμοί 1/2</a:t>
            </a:r>
            <a:endParaRPr lang="en-GB" sz="2800" dirty="0">
              <a:solidFill>
                <a:schemeClr val="bg1"/>
              </a:solidFill>
              <a:latin typeface="Verdana" panose="020B0604030504040204" pitchFamily="34" charset="0"/>
              <a:ea typeface="Verdana" panose="020B0604030504040204" pitchFamily="34" charset="0"/>
            </a:endParaRPr>
          </a:p>
        </p:txBody>
      </p:sp>
      <p:sp>
        <p:nvSpPr>
          <p:cNvPr id="9" name="Content Placeholder 2"/>
          <p:cNvSpPr txBox="1">
            <a:spLocks/>
          </p:cNvSpPr>
          <p:nvPr/>
        </p:nvSpPr>
        <p:spPr>
          <a:xfrm>
            <a:off x="446314" y="885446"/>
            <a:ext cx="11013183" cy="5249883"/>
          </a:xfrm>
          <a:prstGeom prst="rect">
            <a:avLst/>
          </a:prstGeom>
          <a:ln>
            <a:noFill/>
          </a:ln>
        </p:spPr>
        <p:txBody>
          <a:bodyPr/>
          <a:lstStyle/>
          <a:p>
            <a:pPr marL="285750" indent="-285750" algn="just">
              <a:lnSpc>
                <a:spcPct val="150000"/>
              </a:lnSpc>
              <a:buFont typeface="Arial" panose="020B0604020202020204" pitchFamily="34" charset="0"/>
              <a:buChar char="•"/>
              <a:defRPr/>
            </a:pPr>
            <a:r>
              <a:rPr lang="el-GR" b="1" dirty="0" smtClean="0">
                <a:solidFill>
                  <a:schemeClr val="tx1">
                    <a:lumMod val="75000"/>
                    <a:lumOff val="25000"/>
                  </a:schemeClr>
                </a:solidFill>
                <a:latin typeface="Verdana" panose="020B0604030504040204" pitchFamily="34" charset="0"/>
                <a:ea typeface="Verdana" panose="020B0604030504040204" pitchFamily="34" charset="0"/>
              </a:rPr>
              <a:t>Οργανισμοί </a:t>
            </a:r>
            <a:r>
              <a:rPr lang="el-GR" b="1" dirty="0">
                <a:solidFill>
                  <a:schemeClr val="tx1">
                    <a:lumMod val="75000"/>
                    <a:lumOff val="25000"/>
                  </a:schemeClr>
                </a:solidFill>
                <a:latin typeface="Verdana" panose="020B0604030504040204" pitchFamily="34" charset="0"/>
                <a:ea typeface="Verdana" panose="020B0604030504040204" pitchFamily="34" charset="0"/>
              </a:rPr>
              <a:t>και όχι άτομα </a:t>
            </a:r>
            <a:r>
              <a:rPr lang="el-GR" dirty="0">
                <a:solidFill>
                  <a:schemeClr val="tx1">
                    <a:lumMod val="75000"/>
                    <a:lumOff val="25000"/>
                  </a:schemeClr>
                </a:solidFill>
                <a:latin typeface="Verdana" panose="020B0604030504040204" pitchFamily="34" charset="0"/>
                <a:ea typeface="Verdana" panose="020B0604030504040204" pitchFamily="34" charset="0"/>
              </a:rPr>
              <a:t>που ανήκουν στους τομείς </a:t>
            </a:r>
            <a:r>
              <a:rPr lang="el-GR" dirty="0" smtClean="0">
                <a:solidFill>
                  <a:schemeClr val="tx1">
                    <a:lumMod val="75000"/>
                    <a:lumOff val="25000"/>
                  </a:schemeClr>
                </a:solidFill>
                <a:latin typeface="Verdana" panose="020B0604030504040204" pitchFamily="34" charset="0"/>
                <a:ea typeface="Verdana" panose="020B0604030504040204" pitchFamily="34" charset="0"/>
              </a:rPr>
              <a:t>της Σχολικής </a:t>
            </a:r>
            <a:r>
              <a:rPr lang="el-GR" b="1" dirty="0" smtClean="0">
                <a:solidFill>
                  <a:schemeClr val="tx1">
                    <a:lumMod val="75000"/>
                    <a:lumOff val="25000"/>
                  </a:schemeClr>
                </a:solidFill>
                <a:latin typeface="Verdana" panose="020B0604030504040204" pitchFamily="34" charset="0"/>
                <a:ea typeface="Verdana" panose="020B0604030504040204" pitchFamily="34" charset="0"/>
              </a:rPr>
              <a:t>Εκπαίδευσης </a:t>
            </a:r>
            <a:r>
              <a:rPr lang="el-GR" dirty="0" smtClean="0">
                <a:solidFill>
                  <a:schemeClr val="tx1">
                    <a:lumMod val="75000"/>
                    <a:lumOff val="25000"/>
                  </a:schemeClr>
                </a:solidFill>
                <a:latin typeface="Verdana" panose="020B0604030504040204" pitchFamily="34" charset="0"/>
                <a:ea typeface="Verdana" panose="020B0604030504040204" pitchFamily="34" charset="0"/>
              </a:rPr>
              <a:t>και εκπαίδευσης ενηλίκων και </a:t>
            </a:r>
            <a:r>
              <a:rPr lang="el-GR" dirty="0">
                <a:solidFill>
                  <a:schemeClr val="tx1">
                    <a:lumMod val="75000"/>
                    <a:lumOff val="25000"/>
                  </a:schemeClr>
                </a:solidFill>
                <a:latin typeface="Verdana" panose="020B0604030504040204" pitchFamily="34" charset="0"/>
                <a:ea typeface="Verdana" panose="020B0604030504040204" pitchFamily="34" charset="0"/>
              </a:rPr>
              <a:t>δραστηριοποιούνται σε κάποια από τις Χώρες του Προγράμματος, </a:t>
            </a:r>
            <a:endParaRPr lang="el-GR" dirty="0" smtClean="0">
              <a:solidFill>
                <a:schemeClr val="tx1">
                  <a:lumMod val="75000"/>
                  <a:lumOff val="25000"/>
                </a:schemeClr>
              </a:solidFill>
              <a:latin typeface="Verdana" panose="020B0604030504040204" pitchFamily="34" charset="0"/>
              <a:ea typeface="Verdana" panose="020B0604030504040204" pitchFamily="34" charset="0"/>
            </a:endParaRPr>
          </a:p>
          <a:p>
            <a:pPr marL="285750" indent="-285750" algn="just">
              <a:lnSpc>
                <a:spcPct val="150000"/>
              </a:lnSpc>
              <a:buFont typeface="Arial" panose="020B0604020202020204" pitchFamily="34" charset="0"/>
              <a:buChar char="•"/>
              <a:defRPr/>
            </a:pPr>
            <a:r>
              <a:rPr lang="el-GR" dirty="0" smtClean="0">
                <a:solidFill>
                  <a:schemeClr val="tx1">
                    <a:lumMod val="75000"/>
                    <a:lumOff val="25000"/>
                  </a:schemeClr>
                </a:solidFill>
                <a:latin typeface="Verdana" panose="020B0604030504040204" pitchFamily="34" charset="0"/>
                <a:ea typeface="Verdana" panose="020B0604030504040204" pitchFamily="34" charset="0"/>
              </a:rPr>
              <a:t>π.χ</a:t>
            </a:r>
            <a:r>
              <a:rPr lang="el-GR" dirty="0">
                <a:solidFill>
                  <a:schemeClr val="tx1">
                    <a:lumMod val="75000"/>
                    <a:lumOff val="25000"/>
                  </a:schemeClr>
                </a:solidFill>
                <a:latin typeface="Verdana" panose="020B0604030504040204" pitchFamily="34" charset="0"/>
                <a:ea typeface="Verdana" panose="020B0604030504040204" pitchFamily="34" charset="0"/>
              </a:rPr>
              <a:t>.</a:t>
            </a:r>
            <a:r>
              <a:rPr lang="el-GR" dirty="0" smtClean="0">
                <a:solidFill>
                  <a:schemeClr val="tx1">
                    <a:lumMod val="75000"/>
                    <a:lumOff val="25000"/>
                  </a:schemeClr>
                </a:solidFill>
                <a:latin typeface="Verdana" panose="020B0604030504040204" pitchFamily="34" charset="0"/>
                <a:ea typeface="Verdana" panose="020B0604030504040204" pitchFamily="34" charset="0"/>
              </a:rPr>
              <a:t> </a:t>
            </a:r>
            <a:r>
              <a:rPr lang="el-GR" b="1" dirty="0" smtClean="0">
                <a:solidFill>
                  <a:schemeClr val="tx1">
                    <a:lumMod val="75000"/>
                    <a:lumOff val="25000"/>
                  </a:schemeClr>
                </a:solidFill>
                <a:latin typeface="Verdana" panose="020B0604030504040204" pitchFamily="34" charset="0"/>
                <a:ea typeface="Verdana" panose="020B0604030504040204" pitchFamily="34" charset="0"/>
              </a:rPr>
              <a:t>Σχολική εκπαίδευση</a:t>
            </a:r>
            <a:r>
              <a:rPr lang="en-CY" dirty="0" smtClean="0">
                <a:solidFill>
                  <a:schemeClr val="tx1">
                    <a:lumMod val="75000"/>
                    <a:lumOff val="25000"/>
                  </a:schemeClr>
                </a:solidFill>
                <a:latin typeface="Verdana" panose="020B0604030504040204" pitchFamily="34" charset="0"/>
                <a:ea typeface="Verdana" panose="020B0604030504040204" pitchFamily="34" charset="0"/>
                <a:cs typeface="Calibri" panose="020F0502020204030204" pitchFamily="34" charset="0"/>
              </a:rPr>
              <a:t>:</a:t>
            </a:r>
            <a:r>
              <a:rPr lang="el-GR" dirty="0" smtClean="0">
                <a:solidFill>
                  <a:schemeClr val="tx1">
                    <a:lumMod val="75000"/>
                    <a:lumOff val="25000"/>
                  </a:schemeClr>
                </a:solidFill>
                <a:latin typeface="Verdana" panose="020B0604030504040204" pitchFamily="34" charset="0"/>
                <a:ea typeface="Verdana" panose="020B0604030504040204" pitchFamily="34" charset="0"/>
              </a:rPr>
              <a:t> </a:t>
            </a:r>
            <a:r>
              <a:rPr lang="el-GR" dirty="0" err="1" smtClean="0">
                <a:latin typeface="Verdana" panose="020B0604030504040204" pitchFamily="34" charset="0"/>
                <a:ea typeface="Verdana" panose="020B0604030504040204" pitchFamily="34" charset="0"/>
              </a:rPr>
              <a:t>Προδημοτικές</a:t>
            </a:r>
            <a:r>
              <a:rPr lang="el-GR" dirty="0">
                <a:latin typeface="Verdana" panose="020B0604030504040204" pitchFamily="34" charset="0"/>
                <a:ea typeface="Verdana" panose="020B0604030504040204" pitchFamily="34" charset="0"/>
              </a:rPr>
              <a:t>, Δημοτικά Σχολεία, Γυμνάσια και Λύκεια Μέσης Γενικής Εκπαίδευσης πλήρως αναγνωρισμένα από το ΥΠΠΑΝ (συμπεριλαμβανομένων και ειδικών σχολείων, σχολείων νοσοκομείων, αθλητικών και μουσικών </a:t>
            </a:r>
            <a:r>
              <a:rPr lang="el-GR" dirty="0" smtClean="0">
                <a:latin typeface="Verdana" panose="020B0604030504040204" pitchFamily="34" charset="0"/>
                <a:ea typeface="Verdana" panose="020B0604030504040204" pitchFamily="34" charset="0"/>
              </a:rPr>
              <a:t>σχολείων) Ιδιωτικοί </a:t>
            </a:r>
            <a:r>
              <a:rPr lang="el-GR" dirty="0">
                <a:latin typeface="Verdana" panose="020B0604030504040204" pitchFamily="34" charset="0"/>
                <a:ea typeface="Verdana" panose="020B0604030504040204" pitchFamily="34" charset="0"/>
              </a:rPr>
              <a:t>και κρατικοί  βρεφοκομικοί και παιδοκομικοί σταθμοί, </a:t>
            </a:r>
            <a:r>
              <a:rPr lang="el-GR" dirty="0" smtClean="0">
                <a:latin typeface="Verdana" panose="020B0604030504040204" pitchFamily="34" charset="0"/>
                <a:ea typeface="Verdana" panose="020B0604030504040204" pitchFamily="34" charset="0"/>
              </a:rPr>
              <a:t>ΥΠΠΑΝ, Παιδαγωγικό </a:t>
            </a:r>
            <a:r>
              <a:rPr lang="en-GB" dirty="0">
                <a:latin typeface="Verdana" panose="020B0604030504040204" pitchFamily="34" charset="0"/>
                <a:ea typeface="Verdana" panose="020B0604030504040204" pitchFamily="34" charset="0"/>
              </a:rPr>
              <a:t>I</a:t>
            </a:r>
            <a:r>
              <a:rPr lang="el-GR" dirty="0" err="1" smtClean="0">
                <a:latin typeface="Verdana" panose="020B0604030504040204" pitchFamily="34" charset="0"/>
                <a:ea typeface="Verdana" panose="020B0604030504040204" pitchFamily="34" charset="0"/>
              </a:rPr>
              <a:t>νστιτούτο</a:t>
            </a:r>
            <a:r>
              <a:rPr lang="el-GR" dirty="0">
                <a:latin typeface="Verdana" panose="020B0604030504040204" pitchFamily="34" charset="0"/>
                <a:ea typeface="Verdana" panose="020B0604030504040204" pitchFamily="34" charset="0"/>
              </a:rPr>
              <a:t>,  Επαρχιακά </a:t>
            </a:r>
            <a:r>
              <a:rPr lang="el-GR" dirty="0" smtClean="0">
                <a:latin typeface="Verdana" panose="020B0604030504040204" pitchFamily="34" charset="0"/>
                <a:ea typeface="Verdana" panose="020B0604030504040204" pitchFamily="34" charset="0"/>
              </a:rPr>
              <a:t>Γραφεία, Διευθύνσεις </a:t>
            </a:r>
            <a:r>
              <a:rPr lang="el-GR" dirty="0">
                <a:latin typeface="Verdana" panose="020B0604030504040204" pitchFamily="34" charset="0"/>
                <a:ea typeface="Verdana" panose="020B0604030504040204" pitchFamily="34" charset="0"/>
              </a:rPr>
              <a:t>Εκπαίδευσης </a:t>
            </a:r>
            <a:r>
              <a:rPr lang="en-GB" dirty="0">
                <a:latin typeface="Verdana" panose="020B0604030504040204" pitchFamily="34" charset="0"/>
                <a:ea typeface="Verdana" panose="020B0604030504040204" pitchFamily="34" charset="0"/>
              </a:rPr>
              <a:t>Y</a:t>
            </a:r>
            <a:r>
              <a:rPr lang="el-GR" dirty="0">
                <a:latin typeface="Verdana" panose="020B0604030504040204" pitchFamily="34" charset="0"/>
                <a:ea typeface="Verdana" panose="020B0604030504040204" pitchFamily="34" charset="0"/>
              </a:rPr>
              <a:t>ΠΠΑΝ, </a:t>
            </a:r>
            <a:r>
              <a:rPr lang="el-GR" dirty="0" smtClean="0">
                <a:latin typeface="Verdana" panose="020B0604030504040204" pitchFamily="34" charset="0"/>
                <a:ea typeface="Verdana" panose="020B0604030504040204" pitchFamily="34" charset="0"/>
              </a:rPr>
              <a:t>Υπηρεσία </a:t>
            </a:r>
            <a:r>
              <a:rPr lang="el-GR" dirty="0">
                <a:latin typeface="Verdana" panose="020B0604030504040204" pitchFamily="34" charset="0"/>
                <a:ea typeface="Verdana" panose="020B0604030504040204" pitchFamily="34" charset="0"/>
              </a:rPr>
              <a:t>Συμβουλευτικής και Επαγγελματικής Αγωγής του </a:t>
            </a:r>
            <a:r>
              <a:rPr lang="el-GR" dirty="0" smtClean="0">
                <a:latin typeface="Verdana" panose="020B0604030504040204" pitchFamily="34" charset="0"/>
                <a:ea typeface="Verdana" panose="020B0604030504040204" pitchFamily="34" charset="0"/>
              </a:rPr>
              <a:t>ΥΠΠΑΝ, Υπηρεσία </a:t>
            </a:r>
            <a:r>
              <a:rPr lang="el-GR" dirty="0">
                <a:latin typeface="Verdana" panose="020B0604030504040204" pitchFamily="34" charset="0"/>
                <a:ea typeface="Verdana" panose="020B0604030504040204" pitchFamily="34" charset="0"/>
              </a:rPr>
              <a:t>Εκπαιδευτικής Ψυχολογίας του </a:t>
            </a:r>
            <a:r>
              <a:rPr lang="el-GR" dirty="0" smtClean="0">
                <a:latin typeface="Verdana" panose="020B0604030504040204" pitchFamily="34" charset="0"/>
                <a:ea typeface="Verdana" panose="020B0604030504040204" pitchFamily="34" charset="0"/>
              </a:rPr>
              <a:t>ΥΠΠΑΝ</a:t>
            </a:r>
          </a:p>
          <a:p>
            <a:endParaRPr lang="el-GR" dirty="0">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r>
              <a:rPr lang="el-GR" dirty="0">
                <a:solidFill>
                  <a:schemeClr val="tx1">
                    <a:lumMod val="75000"/>
                    <a:lumOff val="25000"/>
                  </a:schemeClr>
                </a:solidFill>
                <a:latin typeface="Verdana" panose="020B0604030504040204" pitchFamily="34" charset="0"/>
                <a:ea typeface="Verdana" panose="020B0604030504040204" pitchFamily="34" charset="0"/>
              </a:rPr>
              <a:t>Αναλυτικός</a:t>
            </a:r>
            <a:r>
              <a:rPr lang="el-GR" dirty="0">
                <a:latin typeface="Verdana" panose="020B0604030504040204" pitchFamily="34" charset="0"/>
                <a:ea typeface="Verdana" panose="020B0604030504040204" pitchFamily="34" charset="0"/>
              </a:rPr>
              <a:t> </a:t>
            </a:r>
            <a:r>
              <a:rPr lang="el-GR" dirty="0">
                <a:latin typeface="Verdana" panose="020B0604030504040204" pitchFamily="34" charset="0"/>
                <a:ea typeface="Verdana" panose="020B0604030504040204" pitchFamily="34" charset="0"/>
                <a:hlinkClick r:id="rId3"/>
              </a:rPr>
              <a:t>κατάλογος επιλέξιμων οργανισμών </a:t>
            </a:r>
            <a:r>
              <a:rPr lang="el-GR" dirty="0">
                <a:solidFill>
                  <a:schemeClr val="tx1">
                    <a:lumMod val="75000"/>
                    <a:lumOff val="25000"/>
                  </a:schemeClr>
                </a:solidFill>
                <a:latin typeface="Verdana" panose="020B0604030504040204" pitchFamily="34" charset="0"/>
                <a:ea typeface="Verdana" panose="020B0604030504040204" pitchFamily="34" charset="0"/>
              </a:rPr>
              <a:t>διαθέσιμος στην ιστοσελίδα του ΙΔΕΠ Διά Βίου Μάθησης </a:t>
            </a:r>
            <a:endParaRPr lang="el-GR" dirty="0" smtClean="0">
              <a:solidFill>
                <a:schemeClr val="tx1">
                  <a:lumMod val="75000"/>
                  <a:lumOff val="25000"/>
                </a:schemeClr>
              </a:solidFill>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342900" indent="-342900">
              <a:buFont typeface="Arial" panose="020B0604020202020204" pitchFamily="34" charset="0"/>
              <a:buChar char="•"/>
            </a:pPr>
            <a:r>
              <a:rPr lang="el-GR" b="1" dirty="0">
                <a:solidFill>
                  <a:schemeClr val="tx1">
                    <a:lumMod val="75000"/>
                    <a:lumOff val="25000"/>
                  </a:schemeClr>
                </a:solidFill>
                <a:latin typeface="Verdana" panose="020B0604030504040204" pitchFamily="34" charset="0"/>
                <a:ea typeface="Verdana" panose="020B0604030504040204" pitchFamily="34" charset="0"/>
              </a:rPr>
              <a:t>Δεν απαιτείται προηγούμενη εμπειρία στο </a:t>
            </a:r>
            <a:r>
              <a:rPr lang="el-GR" b="1" dirty="0" err="1">
                <a:solidFill>
                  <a:schemeClr val="tx1">
                    <a:lumMod val="75000"/>
                    <a:lumOff val="25000"/>
                  </a:schemeClr>
                </a:solidFill>
                <a:latin typeface="Verdana" panose="020B0604030504040204" pitchFamily="34" charset="0"/>
                <a:ea typeface="Verdana" panose="020B0604030504040204" pitchFamily="34" charset="0"/>
              </a:rPr>
              <a:t>Erasmus</a:t>
            </a:r>
            <a:r>
              <a:rPr lang="el-GR" b="1" dirty="0">
                <a:solidFill>
                  <a:schemeClr val="tx1">
                    <a:lumMod val="75000"/>
                    <a:lumOff val="25000"/>
                  </a:schemeClr>
                </a:solidFill>
                <a:latin typeface="Verdana" panose="020B0604030504040204" pitchFamily="34" charset="0"/>
                <a:ea typeface="Verdana" panose="020B0604030504040204" pitchFamily="34" charset="0"/>
              </a:rPr>
              <a:t>+</a:t>
            </a:r>
            <a:r>
              <a:rPr lang="el-GR" dirty="0">
                <a:solidFill>
                  <a:schemeClr val="tx1">
                    <a:lumMod val="75000"/>
                    <a:lumOff val="25000"/>
                  </a:schemeClr>
                </a:solidFill>
                <a:latin typeface="Verdana" panose="020B0604030504040204" pitchFamily="34" charset="0"/>
                <a:ea typeface="Verdana" panose="020B0604030504040204" pitchFamily="34" charset="0"/>
              </a:rPr>
              <a:t> (2014-2020) για την υποβολή </a:t>
            </a:r>
            <a:r>
              <a:rPr lang="el-GR" dirty="0" smtClean="0">
                <a:solidFill>
                  <a:schemeClr val="tx1">
                    <a:lumMod val="75000"/>
                    <a:lumOff val="25000"/>
                  </a:schemeClr>
                </a:solidFill>
                <a:latin typeface="Verdana" panose="020B0604030504040204" pitchFamily="34" charset="0"/>
                <a:ea typeface="Verdana" panose="020B0604030504040204" pitchFamily="34" charset="0"/>
              </a:rPr>
              <a:t>αίτησης</a:t>
            </a:r>
            <a:endParaRPr lang="el-GR" dirty="0">
              <a:solidFill>
                <a:schemeClr val="tx1">
                  <a:lumMod val="75000"/>
                  <a:lumOff val="25000"/>
                </a:schemeClr>
              </a:solidFill>
              <a:latin typeface="Verdana" panose="020B0604030504040204" pitchFamily="34" charset="0"/>
              <a:ea typeface="Verdana" panose="020B0604030504040204" pitchFamily="34" charset="0"/>
            </a:endParaRPr>
          </a:p>
          <a:p>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171450" indent="-171450" algn="just">
              <a:buFont typeface="Courier New" panose="02070309020205020404" pitchFamily="49" charset="0"/>
              <a:buChar char="o"/>
            </a:pPr>
            <a:endParaRPr lang="el-GR" dirty="0">
              <a:solidFill>
                <a:schemeClr val="tx1">
                  <a:lumMod val="75000"/>
                  <a:lumOff val="25000"/>
                </a:schemeClr>
              </a:solidFill>
              <a:latin typeface="Verdana" panose="020B0604030504040204" pitchFamily="34" charset="0"/>
              <a:ea typeface="Verdana" panose="020B0604030504040204" pitchFamily="34" charset="0"/>
            </a:endParaRPr>
          </a:p>
          <a:p>
            <a:pPr marL="0" marR="0" lvl="1" indent="0" algn="ctr" defTabSz="914400" eaLnBrk="1" fontAlgn="auto" latinLnBrk="0" hangingPunct="1">
              <a:lnSpc>
                <a:spcPct val="100000"/>
              </a:lnSpc>
              <a:spcBef>
                <a:spcPct val="20000"/>
              </a:spcBef>
              <a:spcAft>
                <a:spcPts val="0"/>
              </a:spcAft>
              <a:buClrTx/>
              <a:buSzTx/>
              <a:buFontTx/>
              <a:buNone/>
              <a:tabLst/>
              <a:defRPr/>
            </a:pPr>
            <a:endParaRPr kumimoji="0" lang="el-GR" sz="2800" b="0" i="0" u="none" strike="noStrike" kern="0" cap="none" spc="0" normalizeH="0" baseline="0" noProof="0" dirty="0" smtClean="0">
              <a:ln>
                <a:noFill/>
              </a:ln>
              <a:solidFill>
                <a:schemeClr val="tx1">
                  <a:lumMod val="75000"/>
                  <a:lumOff val="25000"/>
                </a:schemeClr>
              </a:solidFill>
              <a:effectLst/>
              <a:uLnTx/>
              <a:uFillTx/>
              <a:latin typeface="Verdana" panose="020B0604030504040204" pitchFamily="34" charset="0"/>
              <a:ea typeface="Verdana" panose="020B0604030504040204" pitchFamily="34" charset="0"/>
              <a:cs typeface="Calibri" panose="020F0502020204030204" pitchFamily="34" charset="0"/>
            </a:endParaRPr>
          </a:p>
          <a:p>
            <a:pPr marL="0" marR="0" lvl="1" indent="0" algn="ctr" defTabSz="914400" eaLnBrk="1" fontAlgn="auto" latinLnBrk="0" hangingPunct="1">
              <a:lnSpc>
                <a:spcPct val="100000"/>
              </a:lnSpc>
              <a:spcBef>
                <a:spcPct val="20000"/>
              </a:spcBef>
              <a:spcAft>
                <a:spcPts val="0"/>
              </a:spcAft>
              <a:buClrTx/>
              <a:buSzTx/>
              <a:buFontTx/>
              <a:buNone/>
              <a:tabLst/>
              <a:defRPr/>
            </a:pPr>
            <a:endParaRPr kumimoji="0" lang="el-GR" sz="1700" b="0" i="0" u="none" strike="noStrike" kern="0" cap="none" spc="0" normalizeH="0" baseline="0" noProof="0" dirty="0">
              <a:ln>
                <a:noFill/>
              </a:ln>
              <a:solidFill>
                <a:schemeClr val="tx1">
                  <a:lumMod val="75000"/>
                  <a:lumOff val="25000"/>
                </a:schemeClr>
              </a:solidFill>
              <a:effectLst/>
              <a:uLnTx/>
              <a:uFillTx/>
              <a:latin typeface="Verdana" panose="020B0604030504040204" pitchFamily="34" charset="0"/>
              <a:ea typeface="Verdana" panose="020B0604030504040204" pitchFamily="34" charset="0"/>
              <a:cs typeface="Calibri" panose="020F0502020204030204" pitchFamily="34" charset="0"/>
            </a:endParaRPr>
          </a:p>
          <a:p>
            <a:pPr marL="0" marR="0" lvl="0" indent="0" algn="just" defTabSz="914400" eaLnBrk="1" fontAlgn="auto" latinLnBrk="0" hangingPunct="1">
              <a:lnSpc>
                <a:spcPct val="100000"/>
              </a:lnSpc>
              <a:spcBef>
                <a:spcPct val="20000"/>
              </a:spcBef>
              <a:spcAft>
                <a:spcPts val="0"/>
              </a:spcAft>
              <a:buClrTx/>
              <a:buSzTx/>
              <a:buFontTx/>
              <a:buNone/>
              <a:tabLst/>
              <a:defRPr/>
            </a:pPr>
            <a:endParaRPr kumimoji="0" lang="el-GR" sz="2200" b="1" i="0" u="none"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endParaRPr>
          </a:p>
          <a:p>
            <a:pPr marL="342900" marR="0" lvl="0" indent="-342900" algn="just" defTabSz="91440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l-GR" sz="2000" b="1" i="0" u="sng"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endParaRPr>
          </a:p>
          <a:p>
            <a:pPr marL="342900" marR="0" lvl="0" indent="-342900" algn="just" defTabSz="91440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l-GR" sz="2200" i="0" u="sng"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endParaRPr>
          </a:p>
          <a:p>
            <a:pPr marL="342900" marR="0" lvl="0" indent="-342900" algn="just" defTabSz="91440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l-GR" sz="2200" b="1" i="0" u="sng"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endParaRPr>
          </a:p>
          <a:p>
            <a:pPr marL="342900" marR="0" lvl="0" indent="-342900" algn="just" defTabSz="91440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l-GR" sz="2200" b="1" i="0" u="sng"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a:p>
            <a:pPr marL="0" marR="0" lvl="0" indent="0" algn="just" defTabSz="914400" eaLnBrk="1" fontAlgn="auto" latinLnBrk="0" hangingPunct="1">
              <a:lnSpc>
                <a:spcPct val="100000"/>
              </a:lnSpc>
              <a:spcBef>
                <a:spcPct val="20000"/>
              </a:spcBef>
              <a:spcAft>
                <a:spcPts val="0"/>
              </a:spcAft>
              <a:buClrTx/>
              <a:buSzTx/>
              <a:buFontTx/>
              <a:buNone/>
              <a:tabLst/>
              <a:defRPr/>
            </a:pPr>
            <a:endParaRPr kumimoji="0" lang="el-GR" sz="2200" b="1" i="0" u="sng"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endParaRPr>
          </a:p>
          <a:p>
            <a:pPr marL="342900" marR="0" lvl="0" indent="-342900" algn="just" defTabSz="91440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l-GR" sz="2200" b="1"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a:p>
            <a:pPr marL="342900" marR="0" lvl="0" indent="-342900" algn="just" defTabSz="914400" eaLnBrk="1" fontAlgn="auto" latinLnBrk="0" hangingPunct="1">
              <a:lnSpc>
                <a:spcPct val="100000"/>
              </a:lnSpc>
              <a:spcBef>
                <a:spcPct val="20000"/>
              </a:spcBef>
              <a:spcAft>
                <a:spcPts val="0"/>
              </a:spcAft>
              <a:buClrTx/>
              <a:buSzTx/>
              <a:buFont typeface="Wingdings" panose="05000000000000000000" pitchFamily="2" charset="2"/>
              <a:buChar char="q"/>
              <a:tabLst/>
              <a:defRPr/>
            </a:pPr>
            <a:endParaRPr kumimoji="0" lang="el-GR" sz="2200" b="1" i="0" u="none"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endParaRPr>
          </a:p>
          <a:p>
            <a:pPr marL="342900" marR="0" lvl="0" indent="-342900" algn="just" defTabSz="914400" eaLnBrk="1" fontAlgn="auto" latinLnBrk="0" hangingPunct="1">
              <a:lnSpc>
                <a:spcPct val="100000"/>
              </a:lnSpc>
              <a:spcBef>
                <a:spcPct val="20000"/>
              </a:spcBef>
              <a:spcAft>
                <a:spcPts val="0"/>
              </a:spcAft>
              <a:buClrTx/>
              <a:buSzTx/>
              <a:buFont typeface="Wingdings" panose="05000000000000000000" pitchFamily="2" charset="2"/>
              <a:buChar char="§"/>
              <a:tabLst/>
              <a:defRPr/>
            </a:pPr>
            <a:endParaRPr kumimoji="0" lang="el-GR" sz="2000" b="1"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a:p>
            <a:pPr marL="0" marR="0" lvl="0" indent="0" algn="just" defTabSz="914400" eaLnBrk="1" fontAlgn="auto" latinLnBrk="0" hangingPunct="1">
              <a:lnSpc>
                <a:spcPct val="100000"/>
              </a:lnSpc>
              <a:spcBef>
                <a:spcPct val="20000"/>
              </a:spcBef>
              <a:spcAft>
                <a:spcPts val="0"/>
              </a:spcAft>
              <a:buClrTx/>
              <a:buSzTx/>
              <a:buFontTx/>
              <a:buNone/>
              <a:tabLst/>
              <a:defRPr/>
            </a:pPr>
            <a:endParaRPr kumimoji="0" lang="el-GR" sz="2200" b="1" i="0" u="none" strike="noStrike" kern="0" cap="none" spc="0" normalizeH="0" baseline="0" noProof="0" dirty="0" smtClean="0">
              <a:ln>
                <a:noFill/>
              </a:ln>
              <a:solidFill>
                <a:prstClr val="black"/>
              </a:solidFill>
              <a:effectLst/>
              <a:uLnTx/>
              <a:uFillTx/>
              <a:latin typeface="Verdana" panose="020B0604030504040204" pitchFamily="34" charset="0"/>
              <a:ea typeface="Verdana" panose="020B0604030504040204" pitchFamily="34" charset="0"/>
            </a:endParaRPr>
          </a:p>
          <a:p>
            <a:pPr marL="0" marR="0" lvl="0" indent="0" algn="just" defTabSz="914400" eaLnBrk="1" fontAlgn="auto" latinLnBrk="0" hangingPunct="1">
              <a:lnSpc>
                <a:spcPct val="100000"/>
              </a:lnSpc>
              <a:spcBef>
                <a:spcPct val="20000"/>
              </a:spcBef>
              <a:spcAft>
                <a:spcPts val="0"/>
              </a:spcAft>
              <a:buClrTx/>
              <a:buSzTx/>
              <a:buFontTx/>
              <a:buNone/>
              <a:tabLst/>
              <a:defRPr/>
            </a:pPr>
            <a:endParaRPr kumimoji="0" lang="el-GR" sz="2200" b="1" i="0" u="none" strike="noStrike" kern="0" cap="none" spc="0" normalizeH="0" baseline="0" noProof="0" dirty="0">
              <a:ln>
                <a:noFill/>
              </a:ln>
              <a:solidFill>
                <a:prstClr val="black"/>
              </a:solidFill>
              <a:effectLst/>
              <a:uLnTx/>
              <a:uFillTx/>
              <a:latin typeface="Verdana" panose="020B0604030504040204" pitchFamily="34" charset="0"/>
              <a:ea typeface="Verdana" panose="020B0604030504040204" pitchFamily="34" charset="0"/>
            </a:endParaRPr>
          </a:p>
          <a:p>
            <a:pPr marL="0" marR="0" lvl="0" indent="0" algn="ctr" defTabSz="914400" eaLnBrk="1" fontAlgn="auto" latinLnBrk="0" hangingPunct="1">
              <a:lnSpc>
                <a:spcPct val="100000"/>
              </a:lnSpc>
              <a:spcBef>
                <a:spcPct val="20000"/>
              </a:spcBef>
              <a:spcAft>
                <a:spcPts val="0"/>
              </a:spcAft>
              <a:buClrTx/>
              <a:buSzTx/>
              <a:buFontTx/>
              <a:buNone/>
              <a:tabLst/>
              <a:defRPr/>
            </a:pPr>
            <a:endParaRPr kumimoji="0" lang="el-GR" sz="2200" b="0" i="0" u="none" strike="noStrike" kern="0" cap="none" spc="0"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endParaRPr>
          </a:p>
          <a:p>
            <a:pPr marL="0" marR="0" lvl="0" indent="0" algn="ctr" defTabSz="914400" eaLnBrk="1" fontAlgn="auto" latinLnBrk="0" hangingPunct="1">
              <a:lnSpc>
                <a:spcPct val="100000"/>
              </a:lnSpc>
              <a:spcBef>
                <a:spcPct val="20000"/>
              </a:spcBef>
              <a:spcAft>
                <a:spcPts val="0"/>
              </a:spcAft>
              <a:buClrTx/>
              <a:buSzTx/>
              <a:buFontTx/>
              <a:buNone/>
              <a:tabLst/>
              <a:defRPr/>
            </a:pPr>
            <a:endParaRPr kumimoji="0" lang="el-GR" sz="4000" b="0" i="0" u="none" strike="noStrike" kern="0" cap="none" spc="0" normalizeH="0" baseline="0" noProof="0" dirty="0">
              <a:ln>
                <a:noFill/>
              </a:ln>
              <a:solidFill>
                <a:prstClr val="black">
                  <a:lumMod val="75000"/>
                  <a:lumOff val="25000"/>
                </a:prstClr>
              </a:solidFill>
              <a:effectLst/>
              <a:uLnTx/>
              <a:uFillTx/>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1940584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2693</TotalTime>
  <Words>1923</Words>
  <Application>Microsoft Office PowerPoint</Application>
  <PresentationFormat>Widescreen</PresentationFormat>
  <Paragraphs>383</Paragraphs>
  <Slides>26</Slides>
  <Notes>25</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26</vt:i4>
      </vt:variant>
    </vt:vector>
  </HeadingPairs>
  <TitlesOfParts>
    <vt:vector size="37" baseType="lpstr">
      <vt:lpstr>Arial</vt:lpstr>
      <vt:lpstr>Calibri</vt:lpstr>
      <vt:lpstr>Calibri Light</vt:lpstr>
      <vt:lpstr>Century Gothic</vt:lpstr>
      <vt:lpstr>Century Gothic </vt:lpstr>
      <vt:lpstr>Courier New</vt:lpstr>
      <vt:lpstr>Times New Roman</vt:lpstr>
      <vt:lpstr>Verdana</vt:lpstr>
      <vt:lpstr>Verdana Pro</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Aleka  Argyriou - Ogilvy</dc:creator>
  <cp:lastModifiedBy>Maria Christofidou</cp:lastModifiedBy>
  <cp:revision>338</cp:revision>
  <cp:lastPrinted>2021-11-08T08:26:15Z</cp:lastPrinted>
  <dcterms:created xsi:type="dcterms:W3CDTF">2021-06-29T14:21:58Z</dcterms:created>
  <dcterms:modified xsi:type="dcterms:W3CDTF">2021-12-17T08:01:55Z</dcterms:modified>
</cp:coreProperties>
</file>