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media/image4.jpg" ContentType="image/jp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2" r:id="rId3"/>
  </p:sldMasterIdLst>
  <p:notesMasterIdLst>
    <p:notesMasterId r:id="rId43"/>
  </p:notesMasterIdLst>
  <p:sldIdLst>
    <p:sldId id="257" r:id="rId4"/>
    <p:sldId id="422" r:id="rId5"/>
    <p:sldId id="260" r:id="rId6"/>
    <p:sldId id="265" r:id="rId7"/>
    <p:sldId id="268" r:id="rId8"/>
    <p:sldId id="430" r:id="rId9"/>
    <p:sldId id="428" r:id="rId10"/>
    <p:sldId id="376" r:id="rId11"/>
    <p:sldId id="343" r:id="rId12"/>
    <p:sldId id="388" r:id="rId13"/>
    <p:sldId id="378" r:id="rId14"/>
    <p:sldId id="424" r:id="rId15"/>
    <p:sldId id="398" r:id="rId16"/>
    <p:sldId id="395" r:id="rId17"/>
    <p:sldId id="401" r:id="rId18"/>
    <p:sldId id="400" r:id="rId19"/>
    <p:sldId id="396" r:id="rId20"/>
    <p:sldId id="404" r:id="rId21"/>
    <p:sldId id="397" r:id="rId22"/>
    <p:sldId id="399" r:id="rId23"/>
    <p:sldId id="387" r:id="rId24"/>
    <p:sldId id="382" r:id="rId25"/>
    <p:sldId id="431" r:id="rId26"/>
    <p:sldId id="345" r:id="rId27"/>
    <p:sldId id="405" r:id="rId28"/>
    <p:sldId id="416" r:id="rId29"/>
    <p:sldId id="417" r:id="rId30"/>
    <p:sldId id="419" r:id="rId31"/>
    <p:sldId id="403" r:id="rId32"/>
    <p:sldId id="425" r:id="rId33"/>
    <p:sldId id="407" r:id="rId34"/>
    <p:sldId id="413" r:id="rId35"/>
    <p:sldId id="389" r:id="rId36"/>
    <p:sldId id="436" r:id="rId37"/>
    <p:sldId id="406" r:id="rId38"/>
    <p:sldId id="433" r:id="rId39"/>
    <p:sldId id="414" r:id="rId40"/>
    <p:sldId id="415" r:id="rId41"/>
    <p:sldId id="362" r:id="rId42"/>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45C7"/>
    <a:srgbClr val="BF95DF"/>
    <a:srgbClr val="FFFFFF"/>
    <a:srgbClr val="A86ED4"/>
    <a:srgbClr val="3B9B7B"/>
    <a:srgbClr val="FFE79C"/>
    <a:srgbClr val="0B752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60950" autoAdjust="0"/>
  </p:normalViewPr>
  <p:slideViewPr>
    <p:cSldViewPr snapToGrid="0" snapToObjects="1">
      <p:cViewPr varScale="1">
        <p:scale>
          <a:sx n="69" d="100"/>
          <a:sy n="69" d="100"/>
        </p:scale>
        <p:origin x="216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B1FC9-DF32-4AF7-98FD-A9F1BC63051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BE47B7F-2449-440D-81C7-D7C154E5611B}">
      <dgm:prSet phldrT="[Text]" custT="1"/>
      <dgm:spPr>
        <a:solidFill>
          <a:srgbClr val="E85348"/>
        </a:solidFill>
      </dgm:spPr>
      <dgm:t>
        <a:bodyPr/>
        <a:lstStyle/>
        <a:p>
          <a:r>
            <a:rPr lang="el-GR" sz="1800" b="1" dirty="0" smtClean="0">
              <a:latin typeface="Verdana" panose="020B0604030504040204" pitchFamily="34" charset="0"/>
              <a:ea typeface="Verdana" panose="020B0604030504040204" pitchFamily="34" charset="0"/>
              <a:cs typeface="Arial" pitchFamily="34" charset="0"/>
            </a:rPr>
            <a:t>Συμπερίληψη</a:t>
          </a:r>
          <a:r>
            <a:rPr lang="en-GB" sz="1800" b="1" dirty="0" smtClean="0">
              <a:latin typeface="Verdana" panose="020B0604030504040204" pitchFamily="34" charset="0"/>
              <a:ea typeface="Verdana" panose="020B0604030504040204" pitchFamily="34" charset="0"/>
              <a:cs typeface="Arial" pitchFamily="34" charset="0"/>
            </a:rPr>
            <a:t> </a:t>
          </a:r>
          <a:r>
            <a:rPr lang="el-GR" sz="1800" b="1" dirty="0" smtClean="0">
              <a:latin typeface="Verdana" panose="020B0604030504040204" pitchFamily="34" charset="0"/>
              <a:ea typeface="Verdana" panose="020B0604030504040204" pitchFamily="34" charset="0"/>
              <a:cs typeface="Arial" pitchFamily="34" charset="0"/>
            </a:rPr>
            <a:t>και Πολυμορφία</a:t>
          </a:r>
          <a:r>
            <a:rPr lang="en-GB" sz="1800" b="1" dirty="0" smtClean="0">
              <a:latin typeface="Verdana" panose="020B0604030504040204" pitchFamily="34" charset="0"/>
              <a:ea typeface="Verdana" panose="020B0604030504040204" pitchFamily="34" charset="0"/>
              <a:cs typeface="Arial" pitchFamily="34" charset="0"/>
            </a:rPr>
            <a:t>/Inclusion </a:t>
          </a:r>
          <a:r>
            <a:rPr lang="el-GR" sz="1800" b="1" dirty="0" smtClean="0">
              <a:latin typeface="Verdana" panose="020B0604030504040204" pitchFamily="34" charset="0"/>
              <a:ea typeface="Verdana" panose="020B0604030504040204" pitchFamily="34" charset="0"/>
              <a:cs typeface="Arial" pitchFamily="34" charset="0"/>
            </a:rPr>
            <a:t> </a:t>
          </a:r>
          <a:endParaRPr lang="en-US" sz="1800" dirty="0"/>
        </a:p>
      </dgm:t>
    </dgm:pt>
    <dgm:pt modelId="{608CED0F-BDA6-4522-9004-82BBD6C5703F}" type="parTrans" cxnId="{24A5C83D-32FB-49AB-8080-B8B2F9996A05}">
      <dgm:prSet/>
      <dgm:spPr/>
      <dgm:t>
        <a:bodyPr/>
        <a:lstStyle/>
        <a:p>
          <a:endParaRPr lang="en-US" sz="1800"/>
        </a:p>
      </dgm:t>
    </dgm:pt>
    <dgm:pt modelId="{1B154CAA-7A9D-47AB-AD7A-65E6F1E751FC}" type="sibTrans" cxnId="{24A5C83D-32FB-49AB-8080-B8B2F9996A05}">
      <dgm:prSet/>
      <dgm:spPr/>
      <dgm:t>
        <a:bodyPr/>
        <a:lstStyle/>
        <a:p>
          <a:endParaRPr lang="en-US" sz="1800"/>
        </a:p>
      </dgm:t>
    </dgm:pt>
    <dgm:pt modelId="{A6186291-684B-4365-AF4B-3611BB08DCF0}">
      <dgm:prSet custT="1"/>
      <dgm:spPr>
        <a:solidFill>
          <a:srgbClr val="92D050"/>
        </a:solidFill>
      </dgm:spPr>
      <dgm:t>
        <a:bodyPr/>
        <a:lstStyle/>
        <a:p>
          <a:r>
            <a:rPr lang="el-GR" sz="1800" b="1" dirty="0">
              <a:latin typeface="Verdana" panose="020B0604030504040204" pitchFamily="34" charset="0"/>
              <a:ea typeface="Verdana" panose="020B0604030504040204" pitchFamily="34" charset="0"/>
              <a:cs typeface="Arial" pitchFamily="34" charset="0"/>
            </a:rPr>
            <a:t>Ψηφιακή </a:t>
          </a:r>
          <a:r>
            <a:rPr lang="el-GR" sz="1800" b="1" dirty="0" smtClean="0">
              <a:latin typeface="Verdana" panose="020B0604030504040204" pitchFamily="34" charset="0"/>
              <a:ea typeface="Verdana" panose="020B0604030504040204" pitchFamily="34" charset="0"/>
              <a:cs typeface="Arial" pitchFamily="34" charset="0"/>
            </a:rPr>
            <a:t>Μεταρρύθμιση</a:t>
          </a:r>
          <a:r>
            <a:rPr lang="en-GB" sz="1800" b="1" dirty="0" smtClean="0">
              <a:latin typeface="Verdana" panose="020B0604030504040204" pitchFamily="34" charset="0"/>
              <a:ea typeface="Verdana" panose="020B0604030504040204" pitchFamily="34" charset="0"/>
              <a:cs typeface="Arial" pitchFamily="34" charset="0"/>
            </a:rPr>
            <a:t>/Digitalization </a:t>
          </a:r>
          <a:endParaRPr lang="el-GR" sz="1800" b="1" dirty="0">
            <a:latin typeface="Verdana" panose="020B0604030504040204" pitchFamily="34" charset="0"/>
            <a:ea typeface="Verdana" panose="020B0604030504040204" pitchFamily="34" charset="0"/>
            <a:cs typeface="Arial" pitchFamily="34" charset="0"/>
          </a:endParaRPr>
        </a:p>
      </dgm:t>
    </dgm:pt>
    <dgm:pt modelId="{2FA6684E-F780-400B-8F17-A2ACB1C2F157}" type="parTrans" cxnId="{54C2B928-262F-4D0E-A98C-9A0DB91A24A6}">
      <dgm:prSet/>
      <dgm:spPr/>
      <dgm:t>
        <a:bodyPr/>
        <a:lstStyle/>
        <a:p>
          <a:endParaRPr lang="en-US" sz="1800"/>
        </a:p>
      </dgm:t>
    </dgm:pt>
    <dgm:pt modelId="{68FBA14E-7897-42D9-B5F2-2B1123A5E5F1}" type="sibTrans" cxnId="{54C2B928-262F-4D0E-A98C-9A0DB91A24A6}">
      <dgm:prSet/>
      <dgm:spPr/>
      <dgm:t>
        <a:bodyPr/>
        <a:lstStyle/>
        <a:p>
          <a:endParaRPr lang="en-US" sz="1800"/>
        </a:p>
      </dgm:t>
    </dgm:pt>
    <dgm:pt modelId="{173C97C0-0631-4052-AB9E-886C984C138E}">
      <dgm:prSet custT="1"/>
      <dgm:spPr>
        <a:solidFill>
          <a:srgbClr val="9C5BCD"/>
        </a:solidFill>
      </dgm:spPr>
      <dgm:t>
        <a:bodyPr/>
        <a:lstStyle/>
        <a:p>
          <a:r>
            <a:rPr lang="el-GR" sz="1800" b="1" dirty="0">
              <a:latin typeface="Verdana" panose="020B0604030504040204" pitchFamily="34" charset="0"/>
              <a:ea typeface="Verdana" panose="020B0604030504040204" pitchFamily="34" charset="0"/>
              <a:cs typeface="Arial" pitchFamily="34" charset="0"/>
            </a:rPr>
            <a:t>Περιβάλλον και καταπολέμηση της Κλιματικής </a:t>
          </a:r>
          <a:r>
            <a:rPr lang="el-GR" sz="1800" b="1" dirty="0" smtClean="0">
              <a:latin typeface="Verdana" panose="020B0604030504040204" pitchFamily="34" charset="0"/>
              <a:ea typeface="Verdana" panose="020B0604030504040204" pitchFamily="34" charset="0"/>
              <a:cs typeface="Arial" pitchFamily="34" charset="0"/>
            </a:rPr>
            <a:t>Αλλαγής</a:t>
          </a:r>
          <a:r>
            <a:rPr lang="en-GB" sz="1800" b="1" dirty="0" smtClean="0">
              <a:latin typeface="Verdana" panose="020B0604030504040204" pitchFamily="34" charset="0"/>
              <a:ea typeface="Verdana" panose="020B0604030504040204" pitchFamily="34" charset="0"/>
              <a:cs typeface="Arial" pitchFamily="34" charset="0"/>
            </a:rPr>
            <a:t>/ Green Erasmus</a:t>
          </a:r>
          <a:endParaRPr lang="el-GR" sz="1800" b="1" dirty="0">
            <a:latin typeface="Verdana" panose="020B0604030504040204" pitchFamily="34" charset="0"/>
            <a:ea typeface="Verdana" panose="020B0604030504040204" pitchFamily="34" charset="0"/>
            <a:cs typeface="Arial" pitchFamily="34" charset="0"/>
          </a:endParaRPr>
        </a:p>
      </dgm:t>
    </dgm:pt>
    <dgm:pt modelId="{DBE094BC-1363-48FB-A320-85AE8D12A11B}" type="parTrans" cxnId="{336D7BF5-2DD1-4E5E-9E96-BE6D732D5257}">
      <dgm:prSet/>
      <dgm:spPr/>
      <dgm:t>
        <a:bodyPr/>
        <a:lstStyle/>
        <a:p>
          <a:endParaRPr lang="en-US" sz="1800"/>
        </a:p>
      </dgm:t>
    </dgm:pt>
    <dgm:pt modelId="{AF2D9248-B315-453B-A40A-8A6C92282F12}" type="sibTrans" cxnId="{336D7BF5-2DD1-4E5E-9E96-BE6D732D5257}">
      <dgm:prSet/>
      <dgm:spPr/>
      <dgm:t>
        <a:bodyPr/>
        <a:lstStyle/>
        <a:p>
          <a:endParaRPr lang="en-US" sz="1800"/>
        </a:p>
      </dgm:t>
    </dgm:pt>
    <dgm:pt modelId="{511B0065-5922-49E0-B192-2FFF8DCCE65B}">
      <dgm:prSet custT="1"/>
      <dgm:spPr>
        <a:solidFill>
          <a:srgbClr val="53A194"/>
        </a:solidFill>
      </dgm:spPr>
      <dgm:t>
        <a:bodyPr/>
        <a:lstStyle/>
        <a:p>
          <a:r>
            <a:rPr lang="el-GR" sz="1800" b="1" dirty="0">
              <a:latin typeface="Verdana" panose="020B0604030504040204" pitchFamily="34" charset="0"/>
              <a:ea typeface="Verdana" panose="020B0604030504040204" pitchFamily="34" charset="0"/>
              <a:cs typeface="Arial" pitchFamily="34" charset="0"/>
            </a:rPr>
            <a:t>Συμμετοχή στη Δημοκρατική </a:t>
          </a:r>
          <a:r>
            <a:rPr lang="el-GR" sz="1800" b="1" dirty="0" err="1" smtClean="0">
              <a:latin typeface="Verdana" panose="020B0604030504040204" pitchFamily="34" charset="0"/>
              <a:ea typeface="Verdana" panose="020B0604030504040204" pitchFamily="34" charset="0"/>
              <a:cs typeface="Arial" pitchFamily="34" charset="0"/>
            </a:rPr>
            <a:t>Πολιτότητα</a:t>
          </a:r>
          <a:endParaRPr lang="en-US" sz="1800" dirty="0"/>
        </a:p>
      </dgm:t>
    </dgm:pt>
    <dgm:pt modelId="{1462EF78-3C6C-41CC-9FEB-2A767BBC39F3}" type="parTrans" cxnId="{5C0780E3-751F-4D90-B7FD-CDC6AFF2AF45}">
      <dgm:prSet/>
      <dgm:spPr/>
      <dgm:t>
        <a:bodyPr/>
        <a:lstStyle/>
        <a:p>
          <a:endParaRPr lang="en-US" sz="1800"/>
        </a:p>
      </dgm:t>
    </dgm:pt>
    <dgm:pt modelId="{91FA34E3-36D1-49E1-ACFB-04E16A4239DE}" type="sibTrans" cxnId="{5C0780E3-751F-4D90-B7FD-CDC6AFF2AF45}">
      <dgm:prSet/>
      <dgm:spPr/>
      <dgm:t>
        <a:bodyPr/>
        <a:lstStyle/>
        <a:p>
          <a:endParaRPr lang="en-US" sz="1800"/>
        </a:p>
      </dgm:t>
    </dgm:pt>
    <dgm:pt modelId="{A9FEB8AA-AA9C-4684-85A6-1C2198D7B810}" type="pres">
      <dgm:prSet presAssocID="{574B1FC9-DF32-4AF7-98FD-A9F1BC630518}" presName="linear" presStyleCnt="0">
        <dgm:presLayoutVars>
          <dgm:dir/>
          <dgm:animLvl val="lvl"/>
          <dgm:resizeHandles val="exact"/>
        </dgm:presLayoutVars>
      </dgm:prSet>
      <dgm:spPr/>
      <dgm:t>
        <a:bodyPr/>
        <a:lstStyle/>
        <a:p>
          <a:endParaRPr lang="en-US"/>
        </a:p>
      </dgm:t>
    </dgm:pt>
    <dgm:pt modelId="{F33FA2D4-8AD9-4C7D-AAA8-6B5056F7C6D8}" type="pres">
      <dgm:prSet presAssocID="{5BE47B7F-2449-440D-81C7-D7C154E5611B}" presName="parentLin" presStyleCnt="0"/>
      <dgm:spPr/>
    </dgm:pt>
    <dgm:pt modelId="{8FF631FF-6D0E-4871-AFBE-D5642751B340}" type="pres">
      <dgm:prSet presAssocID="{5BE47B7F-2449-440D-81C7-D7C154E5611B}" presName="parentLeftMargin" presStyleLbl="node1" presStyleIdx="0" presStyleCnt="4"/>
      <dgm:spPr/>
      <dgm:t>
        <a:bodyPr/>
        <a:lstStyle/>
        <a:p>
          <a:endParaRPr lang="en-US"/>
        </a:p>
      </dgm:t>
    </dgm:pt>
    <dgm:pt modelId="{BB3D6BF5-5095-4117-97EA-E27AEB987679}" type="pres">
      <dgm:prSet presAssocID="{5BE47B7F-2449-440D-81C7-D7C154E5611B}" presName="parentText" presStyleLbl="node1" presStyleIdx="0" presStyleCnt="4">
        <dgm:presLayoutVars>
          <dgm:chMax val="0"/>
          <dgm:bulletEnabled val="1"/>
        </dgm:presLayoutVars>
      </dgm:prSet>
      <dgm:spPr/>
      <dgm:t>
        <a:bodyPr/>
        <a:lstStyle/>
        <a:p>
          <a:endParaRPr lang="en-US"/>
        </a:p>
      </dgm:t>
    </dgm:pt>
    <dgm:pt modelId="{1DB1D516-E5D8-4A46-B21F-B9E43818BB26}" type="pres">
      <dgm:prSet presAssocID="{5BE47B7F-2449-440D-81C7-D7C154E5611B}" presName="negativeSpace" presStyleCnt="0"/>
      <dgm:spPr/>
    </dgm:pt>
    <dgm:pt modelId="{C896ADA9-B71E-42A5-85E4-D0F809A0FA25}" type="pres">
      <dgm:prSet presAssocID="{5BE47B7F-2449-440D-81C7-D7C154E5611B}" presName="childText" presStyleLbl="conFgAcc1" presStyleIdx="0" presStyleCnt="4">
        <dgm:presLayoutVars>
          <dgm:bulletEnabled val="1"/>
        </dgm:presLayoutVars>
      </dgm:prSet>
      <dgm:spPr/>
    </dgm:pt>
    <dgm:pt modelId="{84DD4735-59EF-4700-A272-E5922A284CCB}" type="pres">
      <dgm:prSet presAssocID="{1B154CAA-7A9D-47AB-AD7A-65E6F1E751FC}" presName="spaceBetweenRectangles" presStyleCnt="0"/>
      <dgm:spPr/>
    </dgm:pt>
    <dgm:pt modelId="{19A82433-6365-476F-AA3D-19C2B01D2691}" type="pres">
      <dgm:prSet presAssocID="{A6186291-684B-4365-AF4B-3611BB08DCF0}" presName="parentLin" presStyleCnt="0"/>
      <dgm:spPr/>
    </dgm:pt>
    <dgm:pt modelId="{78DE2607-2811-41DC-8DFA-DC9FCD477DE3}" type="pres">
      <dgm:prSet presAssocID="{A6186291-684B-4365-AF4B-3611BB08DCF0}" presName="parentLeftMargin" presStyleLbl="node1" presStyleIdx="0" presStyleCnt="4"/>
      <dgm:spPr/>
      <dgm:t>
        <a:bodyPr/>
        <a:lstStyle/>
        <a:p>
          <a:endParaRPr lang="en-US"/>
        </a:p>
      </dgm:t>
    </dgm:pt>
    <dgm:pt modelId="{349B9609-3D08-4721-B732-B985BC4B8A7D}" type="pres">
      <dgm:prSet presAssocID="{A6186291-684B-4365-AF4B-3611BB08DCF0}" presName="parentText" presStyleLbl="node1" presStyleIdx="1" presStyleCnt="4">
        <dgm:presLayoutVars>
          <dgm:chMax val="0"/>
          <dgm:bulletEnabled val="1"/>
        </dgm:presLayoutVars>
      </dgm:prSet>
      <dgm:spPr/>
      <dgm:t>
        <a:bodyPr/>
        <a:lstStyle/>
        <a:p>
          <a:endParaRPr lang="en-US"/>
        </a:p>
      </dgm:t>
    </dgm:pt>
    <dgm:pt modelId="{06CB9487-7ECD-43FF-BE3D-9E68E188022B}" type="pres">
      <dgm:prSet presAssocID="{A6186291-684B-4365-AF4B-3611BB08DCF0}" presName="negativeSpace" presStyleCnt="0"/>
      <dgm:spPr/>
    </dgm:pt>
    <dgm:pt modelId="{5D6E09D1-2D7E-4DE6-9C1F-77FDAA5C2C49}" type="pres">
      <dgm:prSet presAssocID="{A6186291-684B-4365-AF4B-3611BB08DCF0}" presName="childText" presStyleLbl="conFgAcc1" presStyleIdx="1" presStyleCnt="4">
        <dgm:presLayoutVars>
          <dgm:bulletEnabled val="1"/>
        </dgm:presLayoutVars>
      </dgm:prSet>
      <dgm:spPr/>
    </dgm:pt>
    <dgm:pt modelId="{A3B37951-856B-407E-B6AE-BDA7D35EA779}" type="pres">
      <dgm:prSet presAssocID="{68FBA14E-7897-42D9-B5F2-2B1123A5E5F1}" presName="spaceBetweenRectangles" presStyleCnt="0"/>
      <dgm:spPr/>
    </dgm:pt>
    <dgm:pt modelId="{28E38481-0968-4A93-91EB-1E912BB5FA3B}" type="pres">
      <dgm:prSet presAssocID="{173C97C0-0631-4052-AB9E-886C984C138E}" presName="parentLin" presStyleCnt="0"/>
      <dgm:spPr/>
    </dgm:pt>
    <dgm:pt modelId="{C012E63D-2B37-470E-BBA1-C6D021C3601D}" type="pres">
      <dgm:prSet presAssocID="{173C97C0-0631-4052-AB9E-886C984C138E}" presName="parentLeftMargin" presStyleLbl="node1" presStyleIdx="1" presStyleCnt="4"/>
      <dgm:spPr/>
      <dgm:t>
        <a:bodyPr/>
        <a:lstStyle/>
        <a:p>
          <a:endParaRPr lang="en-US"/>
        </a:p>
      </dgm:t>
    </dgm:pt>
    <dgm:pt modelId="{61733A07-0E84-466C-9FE7-0CDA941F855A}" type="pres">
      <dgm:prSet presAssocID="{173C97C0-0631-4052-AB9E-886C984C138E}" presName="parentText" presStyleLbl="node1" presStyleIdx="2" presStyleCnt="4">
        <dgm:presLayoutVars>
          <dgm:chMax val="0"/>
          <dgm:bulletEnabled val="1"/>
        </dgm:presLayoutVars>
      </dgm:prSet>
      <dgm:spPr/>
      <dgm:t>
        <a:bodyPr/>
        <a:lstStyle/>
        <a:p>
          <a:endParaRPr lang="en-US"/>
        </a:p>
      </dgm:t>
    </dgm:pt>
    <dgm:pt modelId="{C5249508-8272-4B44-A12A-1C3C58C529CF}" type="pres">
      <dgm:prSet presAssocID="{173C97C0-0631-4052-AB9E-886C984C138E}" presName="negativeSpace" presStyleCnt="0"/>
      <dgm:spPr/>
    </dgm:pt>
    <dgm:pt modelId="{DF0771E4-8011-4FEA-8F2C-FF9E50EBA6B4}" type="pres">
      <dgm:prSet presAssocID="{173C97C0-0631-4052-AB9E-886C984C138E}" presName="childText" presStyleLbl="conFgAcc1" presStyleIdx="2" presStyleCnt="4">
        <dgm:presLayoutVars>
          <dgm:bulletEnabled val="1"/>
        </dgm:presLayoutVars>
      </dgm:prSet>
      <dgm:spPr/>
    </dgm:pt>
    <dgm:pt modelId="{D6FB47EF-F24C-4918-962C-ED8060C7DD3D}" type="pres">
      <dgm:prSet presAssocID="{AF2D9248-B315-453B-A40A-8A6C92282F12}" presName="spaceBetweenRectangles" presStyleCnt="0"/>
      <dgm:spPr/>
    </dgm:pt>
    <dgm:pt modelId="{3F1E4A5B-5A83-4B62-AAD8-EB6E6B9407F5}" type="pres">
      <dgm:prSet presAssocID="{511B0065-5922-49E0-B192-2FFF8DCCE65B}" presName="parentLin" presStyleCnt="0"/>
      <dgm:spPr/>
    </dgm:pt>
    <dgm:pt modelId="{C7C81DFE-C9E1-41E4-A57F-BC37F8475F3B}" type="pres">
      <dgm:prSet presAssocID="{511B0065-5922-49E0-B192-2FFF8DCCE65B}" presName="parentLeftMargin" presStyleLbl="node1" presStyleIdx="2" presStyleCnt="4"/>
      <dgm:spPr/>
      <dgm:t>
        <a:bodyPr/>
        <a:lstStyle/>
        <a:p>
          <a:endParaRPr lang="en-US"/>
        </a:p>
      </dgm:t>
    </dgm:pt>
    <dgm:pt modelId="{4EC71D1C-BA2B-4F69-B1AA-A6B228F1B94A}" type="pres">
      <dgm:prSet presAssocID="{511B0065-5922-49E0-B192-2FFF8DCCE65B}" presName="parentText" presStyleLbl="node1" presStyleIdx="3" presStyleCnt="4">
        <dgm:presLayoutVars>
          <dgm:chMax val="0"/>
          <dgm:bulletEnabled val="1"/>
        </dgm:presLayoutVars>
      </dgm:prSet>
      <dgm:spPr/>
      <dgm:t>
        <a:bodyPr/>
        <a:lstStyle/>
        <a:p>
          <a:endParaRPr lang="en-US"/>
        </a:p>
      </dgm:t>
    </dgm:pt>
    <dgm:pt modelId="{21C4BE07-185B-46DE-9361-01027CC12C53}" type="pres">
      <dgm:prSet presAssocID="{511B0065-5922-49E0-B192-2FFF8DCCE65B}" presName="negativeSpace" presStyleCnt="0"/>
      <dgm:spPr/>
    </dgm:pt>
    <dgm:pt modelId="{F8F184CE-A091-4777-A028-87F2A2B99B03}" type="pres">
      <dgm:prSet presAssocID="{511B0065-5922-49E0-B192-2FFF8DCCE65B}" presName="childText" presStyleLbl="conFgAcc1" presStyleIdx="3" presStyleCnt="4">
        <dgm:presLayoutVars>
          <dgm:bulletEnabled val="1"/>
        </dgm:presLayoutVars>
      </dgm:prSet>
      <dgm:spPr/>
    </dgm:pt>
  </dgm:ptLst>
  <dgm:cxnLst>
    <dgm:cxn modelId="{A8F4E8F0-2302-487B-803D-C1CB1ED9E717}" type="presOf" srcId="{A6186291-684B-4365-AF4B-3611BB08DCF0}" destId="{78DE2607-2811-41DC-8DFA-DC9FCD477DE3}" srcOrd="0" destOrd="0" presId="urn:microsoft.com/office/officeart/2005/8/layout/list1"/>
    <dgm:cxn modelId="{FCD29F57-2CDD-4ABE-B669-C2D5D1FF6BA5}" type="presOf" srcId="{173C97C0-0631-4052-AB9E-886C984C138E}" destId="{C012E63D-2B37-470E-BBA1-C6D021C3601D}" srcOrd="0" destOrd="0" presId="urn:microsoft.com/office/officeart/2005/8/layout/list1"/>
    <dgm:cxn modelId="{F5F497B7-70A5-4AE5-A394-0608B6A0EC29}" type="presOf" srcId="{5BE47B7F-2449-440D-81C7-D7C154E5611B}" destId="{8FF631FF-6D0E-4871-AFBE-D5642751B340}" srcOrd="0" destOrd="0" presId="urn:microsoft.com/office/officeart/2005/8/layout/list1"/>
    <dgm:cxn modelId="{FD730FC2-7B0F-430A-813B-82CD3BA5C777}" type="presOf" srcId="{A6186291-684B-4365-AF4B-3611BB08DCF0}" destId="{349B9609-3D08-4721-B732-B985BC4B8A7D}" srcOrd="1" destOrd="0" presId="urn:microsoft.com/office/officeart/2005/8/layout/list1"/>
    <dgm:cxn modelId="{2D445E27-9B13-4E4B-B25A-F3665A78E48A}" type="presOf" srcId="{574B1FC9-DF32-4AF7-98FD-A9F1BC630518}" destId="{A9FEB8AA-AA9C-4684-85A6-1C2198D7B810}" srcOrd="0" destOrd="0" presId="urn:microsoft.com/office/officeart/2005/8/layout/list1"/>
    <dgm:cxn modelId="{6D83EAC4-B6CA-4390-B304-66E29B429141}" type="presOf" srcId="{511B0065-5922-49E0-B192-2FFF8DCCE65B}" destId="{4EC71D1C-BA2B-4F69-B1AA-A6B228F1B94A}" srcOrd="1" destOrd="0" presId="urn:microsoft.com/office/officeart/2005/8/layout/list1"/>
    <dgm:cxn modelId="{336D7BF5-2DD1-4E5E-9E96-BE6D732D5257}" srcId="{574B1FC9-DF32-4AF7-98FD-A9F1BC630518}" destId="{173C97C0-0631-4052-AB9E-886C984C138E}" srcOrd="2" destOrd="0" parTransId="{DBE094BC-1363-48FB-A320-85AE8D12A11B}" sibTransId="{AF2D9248-B315-453B-A40A-8A6C92282F12}"/>
    <dgm:cxn modelId="{100CC1EC-4903-4CFF-ACED-5A3C3A484775}" type="presOf" srcId="{511B0065-5922-49E0-B192-2FFF8DCCE65B}" destId="{C7C81DFE-C9E1-41E4-A57F-BC37F8475F3B}" srcOrd="0" destOrd="0" presId="urn:microsoft.com/office/officeart/2005/8/layout/list1"/>
    <dgm:cxn modelId="{0854FD85-B05B-4BD8-86CF-19112028E766}" type="presOf" srcId="{173C97C0-0631-4052-AB9E-886C984C138E}" destId="{61733A07-0E84-466C-9FE7-0CDA941F855A}" srcOrd="1" destOrd="0" presId="urn:microsoft.com/office/officeart/2005/8/layout/list1"/>
    <dgm:cxn modelId="{54C2B928-262F-4D0E-A98C-9A0DB91A24A6}" srcId="{574B1FC9-DF32-4AF7-98FD-A9F1BC630518}" destId="{A6186291-684B-4365-AF4B-3611BB08DCF0}" srcOrd="1" destOrd="0" parTransId="{2FA6684E-F780-400B-8F17-A2ACB1C2F157}" sibTransId="{68FBA14E-7897-42D9-B5F2-2B1123A5E5F1}"/>
    <dgm:cxn modelId="{24A5C83D-32FB-49AB-8080-B8B2F9996A05}" srcId="{574B1FC9-DF32-4AF7-98FD-A9F1BC630518}" destId="{5BE47B7F-2449-440D-81C7-D7C154E5611B}" srcOrd="0" destOrd="0" parTransId="{608CED0F-BDA6-4522-9004-82BBD6C5703F}" sibTransId="{1B154CAA-7A9D-47AB-AD7A-65E6F1E751FC}"/>
    <dgm:cxn modelId="{3BC740B7-00EF-4903-B870-138D139AD77D}" type="presOf" srcId="{5BE47B7F-2449-440D-81C7-D7C154E5611B}" destId="{BB3D6BF5-5095-4117-97EA-E27AEB987679}" srcOrd="1" destOrd="0" presId="urn:microsoft.com/office/officeart/2005/8/layout/list1"/>
    <dgm:cxn modelId="{5C0780E3-751F-4D90-B7FD-CDC6AFF2AF45}" srcId="{574B1FC9-DF32-4AF7-98FD-A9F1BC630518}" destId="{511B0065-5922-49E0-B192-2FFF8DCCE65B}" srcOrd="3" destOrd="0" parTransId="{1462EF78-3C6C-41CC-9FEB-2A767BBC39F3}" sibTransId="{91FA34E3-36D1-49E1-ACFB-04E16A4239DE}"/>
    <dgm:cxn modelId="{6ABDA537-879A-446C-8048-ACD5D7D335E7}" type="presParOf" srcId="{A9FEB8AA-AA9C-4684-85A6-1C2198D7B810}" destId="{F33FA2D4-8AD9-4C7D-AAA8-6B5056F7C6D8}" srcOrd="0" destOrd="0" presId="urn:microsoft.com/office/officeart/2005/8/layout/list1"/>
    <dgm:cxn modelId="{3139946D-10FA-4FEA-8008-59C89D8C3C08}" type="presParOf" srcId="{F33FA2D4-8AD9-4C7D-AAA8-6B5056F7C6D8}" destId="{8FF631FF-6D0E-4871-AFBE-D5642751B340}" srcOrd="0" destOrd="0" presId="urn:microsoft.com/office/officeart/2005/8/layout/list1"/>
    <dgm:cxn modelId="{2ADA0E33-0181-4C47-85CF-7DBF16BDD7D1}" type="presParOf" srcId="{F33FA2D4-8AD9-4C7D-AAA8-6B5056F7C6D8}" destId="{BB3D6BF5-5095-4117-97EA-E27AEB987679}" srcOrd="1" destOrd="0" presId="urn:microsoft.com/office/officeart/2005/8/layout/list1"/>
    <dgm:cxn modelId="{CE161A9B-9ACE-4F61-8A69-D9E8AA6D17AA}" type="presParOf" srcId="{A9FEB8AA-AA9C-4684-85A6-1C2198D7B810}" destId="{1DB1D516-E5D8-4A46-B21F-B9E43818BB26}" srcOrd="1" destOrd="0" presId="urn:microsoft.com/office/officeart/2005/8/layout/list1"/>
    <dgm:cxn modelId="{17F2A462-4CE1-4048-B14E-507EACE8D843}" type="presParOf" srcId="{A9FEB8AA-AA9C-4684-85A6-1C2198D7B810}" destId="{C896ADA9-B71E-42A5-85E4-D0F809A0FA25}" srcOrd="2" destOrd="0" presId="urn:microsoft.com/office/officeart/2005/8/layout/list1"/>
    <dgm:cxn modelId="{7D14CCAA-E710-4D97-B74B-1A7100D3A726}" type="presParOf" srcId="{A9FEB8AA-AA9C-4684-85A6-1C2198D7B810}" destId="{84DD4735-59EF-4700-A272-E5922A284CCB}" srcOrd="3" destOrd="0" presId="urn:microsoft.com/office/officeart/2005/8/layout/list1"/>
    <dgm:cxn modelId="{35394EC2-A7F6-4C5B-AEF7-011D4C9700A0}" type="presParOf" srcId="{A9FEB8AA-AA9C-4684-85A6-1C2198D7B810}" destId="{19A82433-6365-476F-AA3D-19C2B01D2691}" srcOrd="4" destOrd="0" presId="urn:microsoft.com/office/officeart/2005/8/layout/list1"/>
    <dgm:cxn modelId="{78724996-5E87-4A3A-9AA8-30489A0B87F6}" type="presParOf" srcId="{19A82433-6365-476F-AA3D-19C2B01D2691}" destId="{78DE2607-2811-41DC-8DFA-DC9FCD477DE3}" srcOrd="0" destOrd="0" presId="urn:microsoft.com/office/officeart/2005/8/layout/list1"/>
    <dgm:cxn modelId="{C7F7326C-ED7E-4FAA-86C1-0CA02EFC2086}" type="presParOf" srcId="{19A82433-6365-476F-AA3D-19C2B01D2691}" destId="{349B9609-3D08-4721-B732-B985BC4B8A7D}" srcOrd="1" destOrd="0" presId="urn:microsoft.com/office/officeart/2005/8/layout/list1"/>
    <dgm:cxn modelId="{D8CDDBD7-CD55-480F-ACA4-56B7A3C3110B}" type="presParOf" srcId="{A9FEB8AA-AA9C-4684-85A6-1C2198D7B810}" destId="{06CB9487-7ECD-43FF-BE3D-9E68E188022B}" srcOrd="5" destOrd="0" presId="urn:microsoft.com/office/officeart/2005/8/layout/list1"/>
    <dgm:cxn modelId="{71C28081-00E0-4F3D-B15F-A99F6A60A808}" type="presParOf" srcId="{A9FEB8AA-AA9C-4684-85A6-1C2198D7B810}" destId="{5D6E09D1-2D7E-4DE6-9C1F-77FDAA5C2C49}" srcOrd="6" destOrd="0" presId="urn:microsoft.com/office/officeart/2005/8/layout/list1"/>
    <dgm:cxn modelId="{D49BF1BB-2FD7-4841-9DF6-A4B5E370DC5B}" type="presParOf" srcId="{A9FEB8AA-AA9C-4684-85A6-1C2198D7B810}" destId="{A3B37951-856B-407E-B6AE-BDA7D35EA779}" srcOrd="7" destOrd="0" presId="urn:microsoft.com/office/officeart/2005/8/layout/list1"/>
    <dgm:cxn modelId="{D6349ED3-5366-4D61-88AB-9370AFB3F0B6}" type="presParOf" srcId="{A9FEB8AA-AA9C-4684-85A6-1C2198D7B810}" destId="{28E38481-0968-4A93-91EB-1E912BB5FA3B}" srcOrd="8" destOrd="0" presId="urn:microsoft.com/office/officeart/2005/8/layout/list1"/>
    <dgm:cxn modelId="{2DDF5ED1-A95E-41DD-85CB-A49401E2F5F5}" type="presParOf" srcId="{28E38481-0968-4A93-91EB-1E912BB5FA3B}" destId="{C012E63D-2B37-470E-BBA1-C6D021C3601D}" srcOrd="0" destOrd="0" presId="urn:microsoft.com/office/officeart/2005/8/layout/list1"/>
    <dgm:cxn modelId="{4DF37359-297B-4589-B970-FE5DD126DB35}" type="presParOf" srcId="{28E38481-0968-4A93-91EB-1E912BB5FA3B}" destId="{61733A07-0E84-466C-9FE7-0CDA941F855A}" srcOrd="1" destOrd="0" presId="urn:microsoft.com/office/officeart/2005/8/layout/list1"/>
    <dgm:cxn modelId="{3493B498-E164-4FE4-9026-5EDD253BB169}" type="presParOf" srcId="{A9FEB8AA-AA9C-4684-85A6-1C2198D7B810}" destId="{C5249508-8272-4B44-A12A-1C3C58C529CF}" srcOrd="9" destOrd="0" presId="urn:microsoft.com/office/officeart/2005/8/layout/list1"/>
    <dgm:cxn modelId="{EA8CFFE1-3921-4CBD-8A21-FA5E01CA9BE6}" type="presParOf" srcId="{A9FEB8AA-AA9C-4684-85A6-1C2198D7B810}" destId="{DF0771E4-8011-4FEA-8F2C-FF9E50EBA6B4}" srcOrd="10" destOrd="0" presId="urn:microsoft.com/office/officeart/2005/8/layout/list1"/>
    <dgm:cxn modelId="{0EBC048B-727D-45BA-A1EE-21C11B14FDE8}" type="presParOf" srcId="{A9FEB8AA-AA9C-4684-85A6-1C2198D7B810}" destId="{D6FB47EF-F24C-4918-962C-ED8060C7DD3D}" srcOrd="11" destOrd="0" presId="urn:microsoft.com/office/officeart/2005/8/layout/list1"/>
    <dgm:cxn modelId="{3B67F2B3-45FA-4B40-AEC9-F56FF2CA9D20}" type="presParOf" srcId="{A9FEB8AA-AA9C-4684-85A6-1C2198D7B810}" destId="{3F1E4A5B-5A83-4B62-AAD8-EB6E6B9407F5}" srcOrd="12" destOrd="0" presId="urn:microsoft.com/office/officeart/2005/8/layout/list1"/>
    <dgm:cxn modelId="{8BBB3D15-1AEF-4B81-8465-3A3594B4D5A0}" type="presParOf" srcId="{3F1E4A5B-5A83-4B62-AAD8-EB6E6B9407F5}" destId="{C7C81DFE-C9E1-41E4-A57F-BC37F8475F3B}" srcOrd="0" destOrd="0" presId="urn:microsoft.com/office/officeart/2005/8/layout/list1"/>
    <dgm:cxn modelId="{3602C2A1-C936-4CA3-B2DE-AE212CD939C8}" type="presParOf" srcId="{3F1E4A5B-5A83-4B62-AAD8-EB6E6B9407F5}" destId="{4EC71D1C-BA2B-4F69-B1AA-A6B228F1B94A}" srcOrd="1" destOrd="0" presId="urn:microsoft.com/office/officeart/2005/8/layout/list1"/>
    <dgm:cxn modelId="{05AACC3F-E78B-4078-A619-030A80872C32}" type="presParOf" srcId="{A9FEB8AA-AA9C-4684-85A6-1C2198D7B810}" destId="{21C4BE07-185B-46DE-9361-01027CC12C53}" srcOrd="13" destOrd="0" presId="urn:microsoft.com/office/officeart/2005/8/layout/list1"/>
    <dgm:cxn modelId="{E2C88369-70AF-4E6F-9F57-9F19D42F23F1}" type="presParOf" srcId="{A9FEB8AA-AA9C-4684-85A6-1C2198D7B810}" destId="{F8F184CE-A091-4777-A028-87F2A2B99B0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621D2D9B-E391-41B2-A236-64AA4C9BB975}">
      <dgm:prSet phldrT="[Text]" custT="1"/>
      <dgm:spPr/>
      <dgm:t>
        <a:bodyPr/>
        <a:lstStyle/>
        <a:p>
          <a:r>
            <a:rPr lang="el-GR" sz="2200" dirty="0">
              <a:latin typeface="Verdana" panose="020B0604030504040204" pitchFamily="34" charset="0"/>
              <a:ea typeface="Verdana" panose="020B0604030504040204" pitchFamily="34" charset="0"/>
            </a:rPr>
            <a:t>Φυσικές </a:t>
          </a:r>
        </a:p>
        <a:p>
          <a:r>
            <a:rPr lang="el-GR" sz="1600" dirty="0">
              <a:latin typeface="Verdana" panose="020B0604030504040204" pitchFamily="34" charset="0"/>
              <a:ea typeface="Verdana" panose="020B0604030504040204" pitchFamily="34" charset="0"/>
            </a:rPr>
            <a:t>(Κινητικότητες)</a:t>
          </a:r>
          <a:endParaRPr lang="en-US" sz="1600" dirty="0">
            <a:latin typeface="Verdana" panose="020B0604030504040204" pitchFamily="34" charset="0"/>
            <a:ea typeface="Verdana" panose="020B060403050404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a:latin typeface="Verdana" panose="020B0604030504040204" pitchFamily="34" charset="0"/>
              <a:ea typeface="Verdana" panose="020B0604030504040204" pitchFamily="34" charset="0"/>
            </a:rPr>
            <a:t>Μεικτές</a:t>
          </a:r>
        </a:p>
        <a:p>
          <a:r>
            <a:rPr lang="el-GR" sz="1600" dirty="0">
              <a:latin typeface="Verdana" panose="020B0604030504040204" pitchFamily="34" charset="0"/>
              <a:ea typeface="Verdana" panose="020B0604030504040204" pitchFamily="34" charset="0"/>
            </a:rPr>
            <a:t>(Κινητικότητες)</a:t>
          </a:r>
          <a:endParaRPr lang="en-US" sz="1600" dirty="0">
            <a:latin typeface="Verdana" panose="020B0604030504040204" pitchFamily="34" charset="0"/>
            <a:ea typeface="Verdana" panose="020B060403050404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800" dirty="0">
              <a:latin typeface="Verdana" panose="020B0604030504040204" pitchFamily="34" charset="0"/>
              <a:ea typeface="Verdana" panose="020B0604030504040204" pitchFamily="34" charset="0"/>
            </a:rPr>
            <a:t>Συνδυασμός Φυσικής και </a:t>
          </a:r>
          <a:r>
            <a:rPr lang="el-GR" sz="1800" dirty="0" err="1" smtClean="0">
              <a:latin typeface="Verdana" panose="020B0604030504040204" pitchFamily="34" charset="0"/>
              <a:ea typeface="Verdana" panose="020B0604030504040204" pitchFamily="34" charset="0"/>
            </a:rPr>
            <a:t>Διαδυκτιακή</a:t>
          </a:r>
          <a:r>
            <a:rPr lang="el-GR" sz="1800" dirty="0" smtClean="0">
              <a:latin typeface="Verdana" panose="020B0604030504040204" pitchFamily="34" charset="0"/>
              <a:ea typeface="Verdana" panose="020B0604030504040204" pitchFamily="34" charset="0"/>
            </a:rPr>
            <a:t> Κινητικότητας</a:t>
          </a:r>
          <a:endParaRPr lang="en-US" sz="1800" dirty="0">
            <a:latin typeface="Verdana" panose="020B0604030504040204" pitchFamily="34" charset="0"/>
            <a:ea typeface="Verdana" panose="020B060403050404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800" dirty="0">
              <a:latin typeface="Verdana" panose="020B0604030504040204" pitchFamily="34" charset="0"/>
              <a:ea typeface="Verdana" panose="020B0604030504040204" pitchFamily="34" charset="0"/>
            </a:rPr>
            <a:t>Πραγματοποιούνται με φυσική παρουσία των συμμετεχόντων</a:t>
          </a:r>
          <a:endParaRPr lang="en-US" sz="1800" dirty="0">
            <a:latin typeface="Verdana" panose="020B0604030504040204" pitchFamily="34" charset="0"/>
            <a:ea typeface="Verdana" panose="020B060403050404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t>
        <a:bodyPr/>
        <a:lstStyle/>
        <a:p>
          <a:endParaRPr lang="en-US"/>
        </a:p>
      </dgm:t>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LinFactNeighborX="-2034" custLinFactNeighborY="-14471">
        <dgm:presLayoutVars>
          <dgm:bulletEnabled val="1"/>
        </dgm:presLayoutVars>
      </dgm:prSet>
      <dgm:spPr/>
      <dgm:t>
        <a:bodyPr/>
        <a:lstStyle/>
        <a:p>
          <a:endParaRPr lang="en-US"/>
        </a:p>
      </dgm:t>
    </dgm:pt>
    <dgm:pt modelId="{389C5F37-04DF-4B76-9539-FB49DD5037E7}" type="pres">
      <dgm:prSet presAssocID="{621D2D9B-E391-41B2-A236-64AA4C9BB975}" presName="childShp" presStyleLbl="bgAccFollowNode1" presStyleIdx="0" presStyleCnt="2" custScaleX="95931" custScaleY="73756" custLinFactNeighborX="3052" custLinFactNeighborY="-1702">
        <dgm:presLayoutVars>
          <dgm:bulletEnabled val="1"/>
        </dgm:presLayoutVars>
      </dgm:prSet>
      <dgm:spPr/>
      <dgm:t>
        <a:bodyPr/>
        <a:lstStyle/>
        <a:p>
          <a:endParaRPr lang="en-US"/>
        </a:p>
      </dgm:t>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LinFactY="25681" custLinFactNeighborX="-2520" custLinFactNeighborY="100000">
        <dgm:presLayoutVars>
          <dgm:bulletEnabled val="1"/>
        </dgm:presLayoutVars>
      </dgm:prSet>
      <dgm:spPr/>
      <dgm:t>
        <a:bodyPr/>
        <a:lstStyle/>
        <a:p>
          <a:endParaRPr lang="en-US"/>
        </a:p>
      </dgm:t>
    </dgm:pt>
    <dgm:pt modelId="{B6F61BA7-A624-4B4C-A7DB-BE39D6A23DFC}" type="pres">
      <dgm:prSet presAssocID="{27F33C87-F19A-4F30-82EB-5C01299924D1}" presName="childShp" presStyleLbl="bgAccFollowNode1" presStyleIdx="1" presStyleCnt="2" custScaleX="94959" custScaleY="76515" custLinFactNeighborX="3781" custLinFactNeighborY="-8961">
        <dgm:presLayoutVars>
          <dgm:bulletEnabled val="1"/>
        </dgm:presLayoutVars>
      </dgm:prSet>
      <dgm:spPr/>
      <dgm:t>
        <a:bodyPr/>
        <a:lstStyle/>
        <a:p>
          <a:endParaRPr lang="en-US"/>
        </a:p>
      </dgm:t>
    </dgm:pt>
  </dgm:ptLst>
  <dgm:cxnLst>
    <dgm:cxn modelId="{C1A675CC-AADC-40BD-B8A1-B359708333BD}" srcId="{049EC77D-C327-4E15-84D5-244E600E47E9}" destId="{621D2D9B-E391-41B2-A236-64AA4C9BB975}" srcOrd="0" destOrd="0" parTransId="{CA082D55-2E4E-41FE-B3AB-75E581AD1DEB}" sibTransId="{FC34C4F1-B620-4F71-A0D8-E36E8BD695BF}"/>
    <dgm:cxn modelId="{B6910CA3-B8CE-495E-A19C-880AC4253EBA}" srcId="{621D2D9B-E391-41B2-A236-64AA4C9BB975}" destId="{D271BF79-DD18-489F-992C-A4A4D9820968}" srcOrd="0" destOrd="0" parTransId="{CEFD8A1D-EE66-4253-B4CE-1354C1FEDC4B}" sibTransId="{30EB069A-ED91-4FE3-A380-F98CFDB7257E}"/>
    <dgm:cxn modelId="{CC476259-F240-49D5-A0D9-85524EEA96DD}" srcId="{27F33C87-F19A-4F30-82EB-5C01299924D1}" destId="{1877B1F8-9438-47B7-8498-3E70F0CE13E3}" srcOrd="0" destOrd="0" parTransId="{0FCAD481-5683-4608-9551-14EEB3C6E54F}" sibTransId="{83E1B5EF-813B-4DC3-A451-DEAD859EE5C2}"/>
    <dgm:cxn modelId="{413CD303-467F-4797-8EEC-EB9D40CACEEA}" type="presOf" srcId="{049EC77D-C327-4E15-84D5-244E600E47E9}" destId="{CCF4B011-F0AF-4D98-8BCB-DE3D4F280953}"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F6568F0A-82CB-4B44-AE58-3774EF9A12C8}" type="presOf" srcId="{27F33C87-F19A-4F30-82EB-5C01299924D1}" destId="{3DE9BD8E-84BE-4CA1-B097-DDB9BAA33252}"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89F7F379-33B5-4757-B9E8-5EF62D102738}" type="presOf" srcId="{D271BF79-DD18-489F-992C-A4A4D9820968}" destId="{389C5F37-04DF-4B76-9539-FB49DD5037E7}" srcOrd="0" destOrd="0" presId="urn:microsoft.com/office/officeart/2005/8/layout/vList6"/>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6ADA9-B71E-42A5-85E4-D0F809A0FA25}">
      <dsp:nvSpPr>
        <dsp:cNvPr id="0" name=""/>
        <dsp:cNvSpPr/>
      </dsp:nvSpPr>
      <dsp:spPr>
        <a:xfrm>
          <a:off x="0" y="511533"/>
          <a:ext cx="8128000"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D6BF5-5095-4117-97EA-E27AEB987679}">
      <dsp:nvSpPr>
        <dsp:cNvPr id="0" name=""/>
        <dsp:cNvSpPr/>
      </dsp:nvSpPr>
      <dsp:spPr>
        <a:xfrm>
          <a:off x="406400" y="68733"/>
          <a:ext cx="5689600" cy="885600"/>
        </a:xfrm>
        <a:prstGeom prst="roundRect">
          <a:avLst/>
        </a:prstGeom>
        <a:solidFill>
          <a:srgbClr val="E853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l-GR" sz="1800" b="1" kern="1200" dirty="0" smtClean="0">
              <a:latin typeface="Verdana" panose="020B0604030504040204" pitchFamily="34" charset="0"/>
              <a:ea typeface="Verdana" panose="020B0604030504040204" pitchFamily="34" charset="0"/>
              <a:cs typeface="Arial" pitchFamily="34" charset="0"/>
            </a:rPr>
            <a:t>Συμπερίληψη</a:t>
          </a:r>
          <a:r>
            <a:rPr lang="en-GB" sz="1800" b="1" kern="1200" dirty="0" smtClean="0">
              <a:latin typeface="Verdana" panose="020B0604030504040204" pitchFamily="34" charset="0"/>
              <a:ea typeface="Verdana" panose="020B0604030504040204" pitchFamily="34" charset="0"/>
              <a:cs typeface="Arial" pitchFamily="34" charset="0"/>
            </a:rPr>
            <a:t> </a:t>
          </a:r>
          <a:r>
            <a:rPr lang="el-GR" sz="1800" b="1" kern="1200" dirty="0" smtClean="0">
              <a:latin typeface="Verdana" panose="020B0604030504040204" pitchFamily="34" charset="0"/>
              <a:ea typeface="Verdana" panose="020B0604030504040204" pitchFamily="34" charset="0"/>
              <a:cs typeface="Arial" pitchFamily="34" charset="0"/>
            </a:rPr>
            <a:t>και Πολυμορφία</a:t>
          </a:r>
          <a:r>
            <a:rPr lang="en-GB" sz="1800" b="1" kern="1200" dirty="0" smtClean="0">
              <a:latin typeface="Verdana" panose="020B0604030504040204" pitchFamily="34" charset="0"/>
              <a:ea typeface="Verdana" panose="020B0604030504040204" pitchFamily="34" charset="0"/>
              <a:cs typeface="Arial" pitchFamily="34" charset="0"/>
            </a:rPr>
            <a:t>/Inclusion </a:t>
          </a:r>
          <a:r>
            <a:rPr lang="el-GR" sz="1800" b="1" kern="1200" dirty="0" smtClean="0">
              <a:latin typeface="Verdana" panose="020B0604030504040204" pitchFamily="34" charset="0"/>
              <a:ea typeface="Verdana" panose="020B0604030504040204" pitchFamily="34" charset="0"/>
              <a:cs typeface="Arial" pitchFamily="34" charset="0"/>
            </a:rPr>
            <a:t> </a:t>
          </a:r>
          <a:endParaRPr lang="en-US" sz="1800" kern="1200" dirty="0"/>
        </a:p>
      </dsp:txBody>
      <dsp:txXfrm>
        <a:off x="449631" y="111964"/>
        <a:ext cx="5603138" cy="799138"/>
      </dsp:txXfrm>
    </dsp:sp>
    <dsp:sp modelId="{5D6E09D1-2D7E-4DE6-9C1F-77FDAA5C2C49}">
      <dsp:nvSpPr>
        <dsp:cNvPr id="0" name=""/>
        <dsp:cNvSpPr/>
      </dsp:nvSpPr>
      <dsp:spPr>
        <a:xfrm>
          <a:off x="0" y="1872333"/>
          <a:ext cx="8128000" cy="7560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9B9609-3D08-4721-B732-B985BC4B8A7D}">
      <dsp:nvSpPr>
        <dsp:cNvPr id="0" name=""/>
        <dsp:cNvSpPr/>
      </dsp:nvSpPr>
      <dsp:spPr>
        <a:xfrm>
          <a:off x="406400" y="1429533"/>
          <a:ext cx="5689600" cy="88560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l-GR" sz="1800" b="1" kern="1200" dirty="0">
              <a:latin typeface="Verdana" panose="020B0604030504040204" pitchFamily="34" charset="0"/>
              <a:ea typeface="Verdana" panose="020B0604030504040204" pitchFamily="34" charset="0"/>
              <a:cs typeface="Arial" pitchFamily="34" charset="0"/>
            </a:rPr>
            <a:t>Ψηφιακή </a:t>
          </a:r>
          <a:r>
            <a:rPr lang="el-GR" sz="1800" b="1" kern="1200" dirty="0" smtClean="0">
              <a:latin typeface="Verdana" panose="020B0604030504040204" pitchFamily="34" charset="0"/>
              <a:ea typeface="Verdana" panose="020B0604030504040204" pitchFamily="34" charset="0"/>
              <a:cs typeface="Arial" pitchFamily="34" charset="0"/>
            </a:rPr>
            <a:t>Μεταρρύθμιση</a:t>
          </a:r>
          <a:r>
            <a:rPr lang="en-GB" sz="1800" b="1" kern="1200" dirty="0" smtClean="0">
              <a:latin typeface="Verdana" panose="020B0604030504040204" pitchFamily="34" charset="0"/>
              <a:ea typeface="Verdana" panose="020B0604030504040204" pitchFamily="34" charset="0"/>
              <a:cs typeface="Arial" pitchFamily="34" charset="0"/>
            </a:rPr>
            <a:t>/Digitalization </a:t>
          </a:r>
          <a:endParaRPr lang="el-GR" sz="1800" b="1" kern="1200" dirty="0">
            <a:latin typeface="Verdana" panose="020B0604030504040204" pitchFamily="34" charset="0"/>
            <a:ea typeface="Verdana" panose="020B0604030504040204" pitchFamily="34" charset="0"/>
            <a:cs typeface="Arial" pitchFamily="34" charset="0"/>
          </a:endParaRPr>
        </a:p>
      </dsp:txBody>
      <dsp:txXfrm>
        <a:off x="449631" y="1472764"/>
        <a:ext cx="5603138" cy="799138"/>
      </dsp:txXfrm>
    </dsp:sp>
    <dsp:sp modelId="{DF0771E4-8011-4FEA-8F2C-FF9E50EBA6B4}">
      <dsp:nvSpPr>
        <dsp:cNvPr id="0" name=""/>
        <dsp:cNvSpPr/>
      </dsp:nvSpPr>
      <dsp:spPr>
        <a:xfrm>
          <a:off x="0" y="3233133"/>
          <a:ext cx="8128000" cy="7560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33A07-0E84-466C-9FE7-0CDA941F855A}">
      <dsp:nvSpPr>
        <dsp:cNvPr id="0" name=""/>
        <dsp:cNvSpPr/>
      </dsp:nvSpPr>
      <dsp:spPr>
        <a:xfrm>
          <a:off x="406400" y="2790333"/>
          <a:ext cx="5689600" cy="885600"/>
        </a:xfrm>
        <a:prstGeom prst="roundRect">
          <a:avLst/>
        </a:prstGeom>
        <a:solidFill>
          <a:srgbClr val="9C5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l-GR" sz="1800" b="1" kern="1200" dirty="0">
              <a:latin typeface="Verdana" panose="020B0604030504040204" pitchFamily="34" charset="0"/>
              <a:ea typeface="Verdana" panose="020B0604030504040204" pitchFamily="34" charset="0"/>
              <a:cs typeface="Arial" pitchFamily="34" charset="0"/>
            </a:rPr>
            <a:t>Περιβάλλον και καταπολέμηση της Κλιματικής </a:t>
          </a:r>
          <a:r>
            <a:rPr lang="el-GR" sz="1800" b="1" kern="1200" dirty="0" smtClean="0">
              <a:latin typeface="Verdana" panose="020B0604030504040204" pitchFamily="34" charset="0"/>
              <a:ea typeface="Verdana" panose="020B0604030504040204" pitchFamily="34" charset="0"/>
              <a:cs typeface="Arial" pitchFamily="34" charset="0"/>
            </a:rPr>
            <a:t>Αλλαγής</a:t>
          </a:r>
          <a:r>
            <a:rPr lang="en-GB" sz="1800" b="1" kern="1200" dirty="0" smtClean="0">
              <a:latin typeface="Verdana" panose="020B0604030504040204" pitchFamily="34" charset="0"/>
              <a:ea typeface="Verdana" panose="020B0604030504040204" pitchFamily="34" charset="0"/>
              <a:cs typeface="Arial" pitchFamily="34" charset="0"/>
            </a:rPr>
            <a:t>/ Green Erasmus</a:t>
          </a:r>
          <a:endParaRPr lang="el-GR" sz="1800" b="1" kern="1200" dirty="0">
            <a:latin typeface="Verdana" panose="020B0604030504040204" pitchFamily="34" charset="0"/>
            <a:ea typeface="Verdana" panose="020B0604030504040204" pitchFamily="34" charset="0"/>
            <a:cs typeface="Arial" pitchFamily="34" charset="0"/>
          </a:endParaRPr>
        </a:p>
      </dsp:txBody>
      <dsp:txXfrm>
        <a:off x="449631" y="2833564"/>
        <a:ext cx="5603138" cy="799138"/>
      </dsp:txXfrm>
    </dsp:sp>
    <dsp:sp modelId="{F8F184CE-A091-4777-A028-87F2A2B99B03}">
      <dsp:nvSpPr>
        <dsp:cNvPr id="0" name=""/>
        <dsp:cNvSpPr/>
      </dsp:nvSpPr>
      <dsp:spPr>
        <a:xfrm>
          <a:off x="0" y="4593933"/>
          <a:ext cx="8128000" cy="756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C71D1C-BA2B-4F69-B1AA-A6B228F1B94A}">
      <dsp:nvSpPr>
        <dsp:cNvPr id="0" name=""/>
        <dsp:cNvSpPr/>
      </dsp:nvSpPr>
      <dsp:spPr>
        <a:xfrm>
          <a:off x="406400" y="4151133"/>
          <a:ext cx="5689600" cy="885600"/>
        </a:xfrm>
        <a:prstGeom prst="roundRect">
          <a:avLst/>
        </a:prstGeom>
        <a:solidFill>
          <a:srgbClr val="53A1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00100">
            <a:lnSpc>
              <a:spcPct val="90000"/>
            </a:lnSpc>
            <a:spcBef>
              <a:spcPct val="0"/>
            </a:spcBef>
            <a:spcAft>
              <a:spcPct val="35000"/>
            </a:spcAft>
          </a:pPr>
          <a:r>
            <a:rPr lang="el-GR" sz="1800" b="1" kern="1200" dirty="0">
              <a:latin typeface="Verdana" panose="020B0604030504040204" pitchFamily="34" charset="0"/>
              <a:ea typeface="Verdana" panose="020B0604030504040204" pitchFamily="34" charset="0"/>
              <a:cs typeface="Arial" pitchFamily="34" charset="0"/>
            </a:rPr>
            <a:t>Συμμετοχή στη Δημοκρατική </a:t>
          </a:r>
          <a:r>
            <a:rPr lang="el-GR" sz="1800" b="1" kern="1200" dirty="0" err="1" smtClean="0">
              <a:latin typeface="Verdana" panose="020B0604030504040204" pitchFamily="34" charset="0"/>
              <a:ea typeface="Verdana" panose="020B0604030504040204" pitchFamily="34" charset="0"/>
              <a:cs typeface="Arial" pitchFamily="34" charset="0"/>
            </a:rPr>
            <a:t>Πολιτότητα</a:t>
          </a:r>
          <a:endParaRPr lang="en-US" sz="1800" kern="1200" dirty="0"/>
        </a:p>
      </dsp:txBody>
      <dsp:txXfrm>
        <a:off x="449631" y="4194364"/>
        <a:ext cx="560313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3414958" y="186884"/>
          <a:ext cx="4631333" cy="120428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Verdana" panose="020B0604030504040204" pitchFamily="34" charset="0"/>
              <a:ea typeface="Verdana" panose="020B0604030504040204" pitchFamily="34" charset="0"/>
            </a:rPr>
            <a:t>Πραγματοποιούνται με φυσική παρουσία των συμμετεχόντων</a:t>
          </a:r>
          <a:endParaRPr lang="en-US" sz="1800" kern="1200" dirty="0">
            <a:latin typeface="Verdana" panose="020B0604030504040204" pitchFamily="34" charset="0"/>
            <a:ea typeface="Verdana" panose="020B0604030504040204" pitchFamily="34" charset="0"/>
          </a:endParaRPr>
        </a:p>
      </dsp:txBody>
      <dsp:txXfrm>
        <a:off x="3414958" y="337420"/>
        <a:ext cx="4179725" cy="903215"/>
      </dsp:txXfrm>
    </dsp:sp>
    <dsp:sp modelId="{A1BCDEA2-9AA4-4DE4-B9B8-810C15EC9601}">
      <dsp:nvSpPr>
        <dsp:cNvPr id="0" name=""/>
        <dsp:cNvSpPr/>
      </dsp:nvSpPr>
      <dsp:spPr>
        <a:xfrm>
          <a:off x="24" y="0"/>
          <a:ext cx="3218516" cy="16327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a:latin typeface="Verdana" panose="020B0604030504040204" pitchFamily="34" charset="0"/>
              <a:ea typeface="Verdana" panose="020B0604030504040204" pitchFamily="34" charset="0"/>
            </a:rPr>
            <a:t>Φυσικές </a:t>
          </a:r>
        </a:p>
        <a:p>
          <a:pPr lvl="0" algn="ctr" defTabSz="977900">
            <a:lnSpc>
              <a:spcPct val="90000"/>
            </a:lnSpc>
            <a:spcBef>
              <a:spcPct val="0"/>
            </a:spcBef>
            <a:spcAft>
              <a:spcPct val="35000"/>
            </a:spcAft>
          </a:pPr>
          <a:r>
            <a:rPr lang="el-GR" sz="1600" kern="1200" dirty="0">
              <a:latin typeface="Verdana" panose="020B0604030504040204" pitchFamily="34" charset="0"/>
              <a:ea typeface="Verdana" panose="020B0604030504040204" pitchFamily="34" charset="0"/>
            </a:rPr>
            <a:t>(Κινητικότητες)</a:t>
          </a:r>
          <a:endParaRPr lang="en-US" sz="1600" kern="1200" dirty="0">
            <a:latin typeface="Verdana" panose="020B0604030504040204" pitchFamily="34" charset="0"/>
            <a:ea typeface="Verdana" panose="020B0604030504040204" pitchFamily="34" charset="0"/>
          </a:endParaRPr>
        </a:p>
      </dsp:txBody>
      <dsp:txXfrm>
        <a:off x="79731" y="79707"/>
        <a:ext cx="3059102" cy="1473384"/>
      </dsp:txXfrm>
    </dsp:sp>
    <dsp:sp modelId="{B6F61BA7-A624-4B4C-A7DB-BE39D6A23DFC}">
      <dsp:nvSpPr>
        <dsp:cNvPr id="0" name=""/>
        <dsp:cNvSpPr/>
      </dsp:nvSpPr>
      <dsp:spPr>
        <a:xfrm>
          <a:off x="3461884" y="1841913"/>
          <a:ext cx="4584407" cy="1249336"/>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Verdana" panose="020B0604030504040204" pitchFamily="34" charset="0"/>
              <a:ea typeface="Verdana" panose="020B0604030504040204" pitchFamily="34" charset="0"/>
            </a:rPr>
            <a:t>Συνδυασμός Φυσικής και </a:t>
          </a:r>
          <a:r>
            <a:rPr lang="el-GR" sz="1800" kern="1200" dirty="0" err="1" smtClean="0">
              <a:latin typeface="Verdana" panose="020B0604030504040204" pitchFamily="34" charset="0"/>
              <a:ea typeface="Verdana" panose="020B0604030504040204" pitchFamily="34" charset="0"/>
            </a:rPr>
            <a:t>Διαδυκτιακή</a:t>
          </a:r>
          <a:r>
            <a:rPr lang="el-GR" sz="1800" kern="1200" dirty="0" smtClean="0">
              <a:latin typeface="Verdana" panose="020B0604030504040204" pitchFamily="34" charset="0"/>
              <a:ea typeface="Verdana" panose="020B0604030504040204" pitchFamily="34" charset="0"/>
            </a:rPr>
            <a:t> Κινητικότητας</a:t>
          </a:r>
          <a:endParaRPr lang="en-US" sz="1800" kern="1200" dirty="0">
            <a:latin typeface="Verdana" panose="020B0604030504040204" pitchFamily="34" charset="0"/>
            <a:ea typeface="Verdana" panose="020B0604030504040204" pitchFamily="34" charset="0"/>
          </a:endParaRPr>
        </a:p>
      </dsp:txBody>
      <dsp:txXfrm>
        <a:off x="3461884" y="1998080"/>
        <a:ext cx="4115906" cy="937002"/>
      </dsp:txXfrm>
    </dsp:sp>
    <dsp:sp modelId="{3DE9BD8E-84BE-4CA1-B097-DDB9BAA33252}">
      <dsp:nvSpPr>
        <dsp:cNvPr id="0" name=""/>
        <dsp:cNvSpPr/>
      </dsp:nvSpPr>
      <dsp:spPr>
        <a:xfrm>
          <a:off x="24" y="1796916"/>
          <a:ext cx="3218516" cy="16327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a:latin typeface="Verdana" panose="020B0604030504040204" pitchFamily="34" charset="0"/>
              <a:ea typeface="Verdana" panose="020B0604030504040204" pitchFamily="34" charset="0"/>
            </a:rPr>
            <a:t>Μεικτές</a:t>
          </a:r>
        </a:p>
        <a:p>
          <a:pPr lvl="0" algn="ctr" defTabSz="977900">
            <a:lnSpc>
              <a:spcPct val="90000"/>
            </a:lnSpc>
            <a:spcBef>
              <a:spcPct val="0"/>
            </a:spcBef>
            <a:spcAft>
              <a:spcPct val="35000"/>
            </a:spcAft>
          </a:pPr>
          <a:r>
            <a:rPr lang="el-GR" sz="1600" kern="1200" dirty="0">
              <a:latin typeface="Verdana" panose="020B0604030504040204" pitchFamily="34" charset="0"/>
              <a:ea typeface="Verdana" panose="020B0604030504040204" pitchFamily="34" charset="0"/>
            </a:rPr>
            <a:t>(Κινητικότητες)</a:t>
          </a:r>
          <a:endParaRPr lang="en-US" sz="1600" kern="1200" dirty="0">
            <a:latin typeface="Verdana" panose="020B0604030504040204" pitchFamily="34" charset="0"/>
            <a:ea typeface="Verdana" panose="020B0604030504040204" pitchFamily="34" charset="0"/>
          </a:endParaRPr>
        </a:p>
      </dsp:txBody>
      <dsp:txXfrm>
        <a:off x="79731" y="1876623"/>
        <a:ext cx="3059102" cy="14733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5AB6D2-0EC7-41FA-82BC-343726EE8E93}" type="datetimeFigureOut">
              <a:rPr lang="en-GB" smtClean="0"/>
              <a:t>08/12/2022</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88419F-9657-4D23-BA10-ED39C05145D8}" type="slidenum">
              <a:rPr lang="en-GB" smtClean="0"/>
              <a:t>‹#›</a:t>
            </a:fld>
            <a:endParaRPr lang="en-GB"/>
          </a:p>
        </p:txBody>
      </p:sp>
    </p:spTree>
    <p:extLst>
      <p:ext uri="{BB962C8B-B14F-4D97-AF65-F5344CB8AC3E}">
        <p14:creationId xmlns:p14="http://schemas.microsoft.com/office/powerpoint/2010/main" val="236564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A288419F-9657-4D23-BA10-ED39C05145D8}" type="slidenum">
              <a:rPr lang="en-GB" smtClean="0"/>
              <a:t>1</a:t>
            </a:fld>
            <a:endParaRPr lang="en-GB"/>
          </a:p>
        </p:txBody>
      </p:sp>
    </p:spTree>
    <p:extLst>
      <p:ext uri="{BB962C8B-B14F-4D97-AF65-F5344CB8AC3E}">
        <p14:creationId xmlns:p14="http://schemas.microsoft.com/office/powerpoint/2010/main" val="244530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endParaRPr lang="en-GB"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11</a:t>
            </a:fld>
            <a:endParaRPr lang="en-US"/>
          </a:p>
        </p:txBody>
      </p:sp>
    </p:spTree>
    <p:extLst>
      <p:ext uri="{BB962C8B-B14F-4D97-AF65-F5344CB8AC3E}">
        <p14:creationId xmlns:p14="http://schemas.microsoft.com/office/powerpoint/2010/main" val="180524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endParaRPr lang="en-GB"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12</a:t>
            </a:fld>
            <a:endParaRPr lang="en-US"/>
          </a:p>
        </p:txBody>
      </p:sp>
    </p:spTree>
    <p:extLst>
      <p:ext uri="{BB962C8B-B14F-4D97-AF65-F5344CB8AC3E}">
        <p14:creationId xmlns:p14="http://schemas.microsoft.com/office/powerpoint/2010/main" val="383664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a:t>
            </a: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13</a:t>
            </a:fld>
            <a:endParaRPr lang="en-GB"/>
          </a:p>
        </p:txBody>
      </p:sp>
    </p:spTree>
    <p:extLst>
      <p:ext uri="{BB962C8B-B14F-4D97-AF65-F5344CB8AC3E}">
        <p14:creationId xmlns:p14="http://schemas.microsoft.com/office/powerpoint/2010/main" val="2815793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14</a:t>
            </a:fld>
            <a:endParaRPr lang="en-GB"/>
          </a:p>
        </p:txBody>
      </p:sp>
    </p:spTree>
    <p:extLst>
      <p:ext uri="{BB962C8B-B14F-4D97-AF65-F5344CB8AC3E}">
        <p14:creationId xmlns:p14="http://schemas.microsoft.com/office/powerpoint/2010/main" val="3590266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15</a:t>
            </a:fld>
            <a:endParaRPr lang="en-GB"/>
          </a:p>
        </p:txBody>
      </p:sp>
    </p:spTree>
    <p:extLst>
      <p:ext uri="{BB962C8B-B14F-4D97-AF65-F5344CB8AC3E}">
        <p14:creationId xmlns:p14="http://schemas.microsoft.com/office/powerpoint/2010/main" val="3133032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16</a:t>
            </a:fld>
            <a:endParaRPr lang="en-GB"/>
          </a:p>
        </p:txBody>
      </p:sp>
    </p:spTree>
    <p:extLst>
      <p:ext uri="{BB962C8B-B14F-4D97-AF65-F5344CB8AC3E}">
        <p14:creationId xmlns:p14="http://schemas.microsoft.com/office/powerpoint/2010/main" val="207940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17</a:t>
            </a:fld>
            <a:endParaRPr lang="en-GB"/>
          </a:p>
        </p:txBody>
      </p:sp>
    </p:spTree>
    <p:extLst>
      <p:ext uri="{BB962C8B-B14F-4D97-AF65-F5344CB8AC3E}">
        <p14:creationId xmlns:p14="http://schemas.microsoft.com/office/powerpoint/2010/main" val="80557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18</a:t>
            </a:fld>
            <a:endParaRPr lang="en-GB"/>
          </a:p>
        </p:txBody>
      </p:sp>
    </p:spTree>
    <p:extLst>
      <p:ext uri="{BB962C8B-B14F-4D97-AF65-F5344CB8AC3E}">
        <p14:creationId xmlns:p14="http://schemas.microsoft.com/office/powerpoint/2010/main" val="311138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19</a:t>
            </a:fld>
            <a:endParaRPr lang="en-GB"/>
          </a:p>
        </p:txBody>
      </p:sp>
    </p:spTree>
    <p:extLst>
      <p:ext uri="{BB962C8B-B14F-4D97-AF65-F5344CB8AC3E}">
        <p14:creationId xmlns:p14="http://schemas.microsoft.com/office/powerpoint/2010/main" val="258475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20</a:t>
            </a:fld>
            <a:endParaRPr lang="en-GB"/>
          </a:p>
        </p:txBody>
      </p:sp>
    </p:spTree>
    <p:extLst>
      <p:ext uri="{BB962C8B-B14F-4D97-AF65-F5344CB8AC3E}">
        <p14:creationId xmlns:p14="http://schemas.microsoft.com/office/powerpoint/2010/main" val="299127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8FF9942-0603-4D91-B2C9-BD9F464AC4BE}" type="slidenum">
              <a:rPr lang="en-US" smtClean="0"/>
              <a:t>3</a:t>
            </a:fld>
            <a:endParaRPr lang="en-US"/>
          </a:p>
        </p:txBody>
      </p:sp>
    </p:spTree>
    <p:extLst>
      <p:ext uri="{BB962C8B-B14F-4D97-AF65-F5344CB8AC3E}">
        <p14:creationId xmlns:p14="http://schemas.microsoft.com/office/powerpoint/2010/main" val="738462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21</a:t>
            </a:fld>
            <a:endParaRPr lang="en-GB"/>
          </a:p>
        </p:txBody>
      </p:sp>
    </p:spTree>
    <p:extLst>
      <p:ext uri="{BB962C8B-B14F-4D97-AF65-F5344CB8AC3E}">
        <p14:creationId xmlns:p14="http://schemas.microsoft.com/office/powerpoint/2010/main" val="189861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22</a:t>
            </a:fld>
            <a:endParaRPr lang="en-US"/>
          </a:p>
        </p:txBody>
      </p:sp>
    </p:spTree>
    <p:extLst>
      <p:ext uri="{BB962C8B-B14F-4D97-AF65-F5344CB8AC3E}">
        <p14:creationId xmlns:p14="http://schemas.microsoft.com/office/powerpoint/2010/main" val="2120029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24</a:t>
            </a:fld>
            <a:endParaRPr lang="en-US"/>
          </a:p>
        </p:txBody>
      </p:sp>
    </p:spTree>
    <p:extLst>
      <p:ext uri="{BB962C8B-B14F-4D97-AF65-F5344CB8AC3E}">
        <p14:creationId xmlns:p14="http://schemas.microsoft.com/office/powerpoint/2010/main" val="2848176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25</a:t>
            </a:fld>
            <a:endParaRPr lang="en-US"/>
          </a:p>
        </p:txBody>
      </p:sp>
    </p:spTree>
    <p:extLst>
      <p:ext uri="{BB962C8B-B14F-4D97-AF65-F5344CB8AC3E}">
        <p14:creationId xmlns:p14="http://schemas.microsoft.com/office/powerpoint/2010/main" val="296473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26</a:t>
            </a:fld>
            <a:endParaRPr lang="en-US"/>
          </a:p>
        </p:txBody>
      </p:sp>
    </p:spTree>
    <p:extLst>
      <p:ext uri="{BB962C8B-B14F-4D97-AF65-F5344CB8AC3E}">
        <p14:creationId xmlns:p14="http://schemas.microsoft.com/office/powerpoint/2010/main" val="1231633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27</a:t>
            </a:fld>
            <a:endParaRPr lang="en-US"/>
          </a:p>
        </p:txBody>
      </p:sp>
    </p:spTree>
    <p:extLst>
      <p:ext uri="{BB962C8B-B14F-4D97-AF65-F5344CB8AC3E}">
        <p14:creationId xmlns:p14="http://schemas.microsoft.com/office/powerpoint/2010/main" val="70147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28</a:t>
            </a:fld>
            <a:endParaRPr lang="en-US"/>
          </a:p>
        </p:txBody>
      </p:sp>
    </p:spTree>
    <p:extLst>
      <p:ext uri="{BB962C8B-B14F-4D97-AF65-F5344CB8AC3E}">
        <p14:creationId xmlns:p14="http://schemas.microsoft.com/office/powerpoint/2010/main" val="1235342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29</a:t>
            </a:fld>
            <a:endParaRPr lang="en-US"/>
          </a:p>
        </p:txBody>
      </p:sp>
    </p:spTree>
    <p:extLst>
      <p:ext uri="{BB962C8B-B14F-4D97-AF65-F5344CB8AC3E}">
        <p14:creationId xmlns:p14="http://schemas.microsoft.com/office/powerpoint/2010/main" val="407217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30</a:t>
            </a:fld>
            <a:endParaRPr lang="en-US"/>
          </a:p>
        </p:txBody>
      </p:sp>
    </p:spTree>
    <p:extLst>
      <p:ext uri="{BB962C8B-B14F-4D97-AF65-F5344CB8AC3E}">
        <p14:creationId xmlns:p14="http://schemas.microsoft.com/office/powerpoint/2010/main" val="2960319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dirty="0"/>
          </a:p>
        </p:txBody>
      </p:sp>
      <p:sp>
        <p:nvSpPr>
          <p:cNvPr id="4" name="Slide Number Placeholder 3"/>
          <p:cNvSpPr>
            <a:spLocks noGrp="1"/>
          </p:cNvSpPr>
          <p:nvPr>
            <p:ph type="sldNum" sz="quarter" idx="10"/>
          </p:nvPr>
        </p:nvSpPr>
        <p:spPr/>
        <p:txBody>
          <a:bodyPr/>
          <a:lstStyle/>
          <a:p>
            <a:fld id="{4EDA589F-84CA-4069-B718-FA6F2CB8EE53}" type="slidenum">
              <a:rPr lang="en-US" smtClean="0"/>
              <a:t>31</a:t>
            </a:fld>
            <a:endParaRPr lang="en-US"/>
          </a:p>
        </p:txBody>
      </p:sp>
    </p:spTree>
    <p:extLst>
      <p:ext uri="{BB962C8B-B14F-4D97-AF65-F5344CB8AC3E}">
        <p14:creationId xmlns:p14="http://schemas.microsoft.com/office/powerpoint/2010/main" val="117273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4</a:t>
            </a:fld>
            <a:endParaRPr lang="en-US"/>
          </a:p>
        </p:txBody>
      </p:sp>
    </p:spTree>
    <p:extLst>
      <p:ext uri="{BB962C8B-B14F-4D97-AF65-F5344CB8AC3E}">
        <p14:creationId xmlns:p14="http://schemas.microsoft.com/office/powerpoint/2010/main" val="2785732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32</a:t>
            </a:fld>
            <a:endParaRPr lang="en-US"/>
          </a:p>
        </p:txBody>
      </p:sp>
    </p:spTree>
    <p:extLst>
      <p:ext uri="{BB962C8B-B14F-4D97-AF65-F5344CB8AC3E}">
        <p14:creationId xmlns:p14="http://schemas.microsoft.com/office/powerpoint/2010/main" val="1844389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35</a:t>
            </a:fld>
            <a:endParaRPr lang="en-US"/>
          </a:p>
        </p:txBody>
      </p:sp>
    </p:spTree>
    <p:extLst>
      <p:ext uri="{BB962C8B-B14F-4D97-AF65-F5344CB8AC3E}">
        <p14:creationId xmlns:p14="http://schemas.microsoft.com/office/powerpoint/2010/main" val="3027503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36</a:t>
            </a:fld>
            <a:endParaRPr lang="en-US"/>
          </a:p>
        </p:txBody>
      </p:sp>
    </p:spTree>
    <p:extLst>
      <p:ext uri="{BB962C8B-B14F-4D97-AF65-F5344CB8AC3E}">
        <p14:creationId xmlns:p14="http://schemas.microsoft.com/office/powerpoint/2010/main" val="600075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37</a:t>
            </a:fld>
            <a:endParaRPr lang="en-US"/>
          </a:p>
        </p:txBody>
      </p:sp>
    </p:spTree>
    <p:extLst>
      <p:ext uri="{BB962C8B-B14F-4D97-AF65-F5344CB8AC3E}">
        <p14:creationId xmlns:p14="http://schemas.microsoft.com/office/powerpoint/2010/main" val="2886728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38</a:t>
            </a:fld>
            <a:endParaRPr lang="en-US"/>
          </a:p>
        </p:txBody>
      </p:sp>
    </p:spTree>
    <p:extLst>
      <p:ext uri="{BB962C8B-B14F-4D97-AF65-F5344CB8AC3E}">
        <p14:creationId xmlns:p14="http://schemas.microsoft.com/office/powerpoint/2010/main" val="1169203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39</a:t>
            </a:fld>
            <a:endParaRPr lang="en-GB"/>
          </a:p>
        </p:txBody>
      </p:sp>
    </p:spTree>
    <p:extLst>
      <p:ext uri="{BB962C8B-B14F-4D97-AF65-F5344CB8AC3E}">
        <p14:creationId xmlns:p14="http://schemas.microsoft.com/office/powerpoint/2010/main" val="60868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F9942-0603-4D91-B2C9-BD9F464AC4BE}" type="slidenum">
              <a:rPr lang="en-US" smtClean="0"/>
              <a:t>5</a:t>
            </a:fld>
            <a:endParaRPr lang="en-US"/>
          </a:p>
        </p:txBody>
      </p:sp>
    </p:spTree>
    <p:extLst>
      <p:ext uri="{BB962C8B-B14F-4D97-AF65-F5344CB8AC3E}">
        <p14:creationId xmlns:p14="http://schemas.microsoft.com/office/powerpoint/2010/main" val="98004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6</a:t>
            </a:fld>
            <a:endParaRPr lang="en-GB"/>
          </a:p>
        </p:txBody>
      </p:sp>
    </p:spTree>
    <p:extLst>
      <p:ext uri="{BB962C8B-B14F-4D97-AF65-F5344CB8AC3E}">
        <p14:creationId xmlns:p14="http://schemas.microsoft.com/office/powerpoint/2010/main" val="73001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0" cap="none" spc="0" normalizeH="0" baseline="0" noProof="0" dirty="0">
              <a:ln>
                <a:noFill/>
              </a:ln>
              <a:solidFill>
                <a:schemeClr val="accent2">
                  <a:lumMod val="75000"/>
                </a:schemeClr>
              </a:solidFill>
              <a:effectLst/>
              <a:uLnTx/>
              <a:uFillTx/>
              <a:ea typeface="Verdan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1200" b="0" i="1" u="none" strike="noStrike" kern="0" cap="none" spc="0" normalizeH="0" baseline="0" noProof="0" dirty="0">
                <a:ln>
                  <a:noFill/>
                </a:ln>
                <a:solidFill>
                  <a:schemeClr val="accent2">
                    <a:lumMod val="75000"/>
                  </a:schemeClr>
                </a:solidFill>
                <a:effectLst/>
                <a:uLnTx/>
                <a:uFillTx/>
                <a:ea typeface="Verdana" panose="020B0604030504040204" pitchFamily="34" charset="0"/>
              </a:rPr>
              <a:t>Σημείωση: </a:t>
            </a:r>
            <a:r>
              <a:rPr lang="el-GR" i="1" dirty="0">
                <a:solidFill>
                  <a:schemeClr val="accent2">
                    <a:lumMod val="75000"/>
                  </a:schemeClr>
                </a:solidFill>
              </a:rPr>
              <a:t>Οι Τρίτες Χώρες περιλαμβάνονται αναλυτικά στον Ελληνικό Οδηγό του Προγράμματος</a:t>
            </a:r>
            <a:r>
              <a:rPr lang="en-GB" i="1" dirty="0">
                <a:solidFill>
                  <a:schemeClr val="accent2">
                    <a:lumMod val="75000"/>
                  </a:schemeClr>
                </a:solidFill>
              </a:rPr>
              <a:t>,</a:t>
            </a:r>
            <a:r>
              <a:rPr lang="el-GR" i="1" dirty="0">
                <a:solidFill>
                  <a:schemeClr val="accent2">
                    <a:lumMod val="75000"/>
                  </a:schemeClr>
                </a:solidFill>
              </a:rPr>
              <a:t> στις σελίδες 38-41. </a:t>
            </a:r>
            <a:endParaRPr kumimoji="0" lang="el-GR" sz="1600" b="1" i="1" u="none" strike="noStrike" kern="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i="1"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F9942-0603-4D91-B2C9-BD9F464AC4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46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108850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352744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10</a:t>
            </a:fld>
            <a:endParaRPr lang="en-GB"/>
          </a:p>
        </p:txBody>
      </p:sp>
    </p:spTree>
    <p:extLst>
      <p:ext uri="{BB962C8B-B14F-4D97-AF65-F5344CB8AC3E}">
        <p14:creationId xmlns:p14="http://schemas.microsoft.com/office/powerpoint/2010/main" val="370625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MPPS0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00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MPPS00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08001" y="974041"/>
            <a:ext cx="11157817" cy="231007"/>
          </a:xfrm>
          <a:prstGeom prst="rect">
            <a:avLst/>
          </a:prstGeom>
        </p:spPr>
        <p:txBody>
          <a:bodyPr wrap="none" lIns="0" tIns="0" rIns="0" bIns="0" anchor="ctr">
            <a:noAutofit/>
          </a:bodyPr>
          <a:lstStyle>
            <a:lvl1pPr marL="0" indent="0" algn="ctr">
              <a:buNone/>
              <a:defRPr sz="1467"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08001" y="376816"/>
            <a:ext cx="11157817" cy="545945"/>
          </a:xfrm>
          <a:prstGeom prst="rect">
            <a:avLst/>
          </a:prstGeom>
        </p:spPr>
        <p:txBody>
          <a:bodyPr lIns="0" tIns="0" rIns="0" bIns="0" anchor="ctr"/>
          <a:lstStyle>
            <a:lvl1pPr algn="ctr">
              <a:defRPr sz="4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33899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901888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MPPS004">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l">
              <a:defRPr sz="3733">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648742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MPPS005">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ctr">
              <a:buNone/>
              <a:defRPr sz="1467"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ctr">
              <a:defRPr sz="3733">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95377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MPPS007">
    <p:spTree>
      <p:nvGrpSpPr>
        <p:cNvPr id="1" name=""/>
        <p:cNvGrpSpPr/>
        <p:nvPr/>
      </p:nvGrpSpPr>
      <p:grpSpPr>
        <a:xfrm>
          <a:off x="0" y="0"/>
          <a:ext cx="0" cy="0"/>
          <a:chOff x="0" y="0"/>
          <a:chExt cx="0" cy="0"/>
        </a:xfrm>
      </p:grpSpPr>
      <p:sp>
        <p:nvSpPr>
          <p:cNvPr id="4" name="Title 2"/>
          <p:cNvSpPr>
            <a:spLocks noGrp="1"/>
          </p:cNvSpPr>
          <p:nvPr>
            <p:ph type="title"/>
          </p:nvPr>
        </p:nvSpPr>
        <p:spPr>
          <a:xfrm>
            <a:off x="517093" y="376815"/>
            <a:ext cx="11157817" cy="828232"/>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108275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MPPS008">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637659" y="376815"/>
            <a:ext cx="5037251" cy="828232"/>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title</a:t>
            </a:r>
          </a:p>
        </p:txBody>
      </p:sp>
    </p:spTree>
    <p:extLst>
      <p:ext uri="{BB962C8B-B14F-4D97-AF65-F5344CB8AC3E}">
        <p14:creationId xmlns:p14="http://schemas.microsoft.com/office/powerpoint/2010/main" val="3592451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MPPS009">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1572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MPPS0010">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7718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MPPS001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77104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MPPS0012">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19472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MPPS0013">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27300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MPPS0014">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2165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MPPS0015">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426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55544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MPPS0016">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0">
                <a:srgbClr val="FFBA4F"/>
              </a:gs>
              <a:gs pos="37000">
                <a:srgbClr val="F9514A"/>
              </a:gs>
              <a:gs pos="100000">
                <a:srgbClr val="7248C5"/>
              </a:gs>
              <a:gs pos="69000">
                <a:srgbClr val="CA3D8B"/>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70424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MPPS0017">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55A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37912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MPPS0018">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46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16396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MPPS0019">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ED1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078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MPPS0020">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EE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443944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29842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0" i="0">
                <a:solidFill>
                  <a:srgbClr val="40404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6864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6082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0022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752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12/08/2022</a:t>
            </a:fld>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33.xml"/><Relationship Id="rId7" Type="http://schemas.openxmlformats.org/officeDocument/2006/relationships/image" Target="../media/image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image" Target="../media/image6.png"/><Relationship Id="rId4" Type="http://schemas.openxmlformats.org/officeDocument/2006/relationships/slideLayout" Target="../slideLayouts/slideLayout3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29633" y="6346327"/>
            <a:ext cx="518587" cy="366183"/>
          </a:xfrm>
          <a:prstGeom prst="rect">
            <a:avLst/>
          </a:prstGeom>
        </p:spPr>
        <p:txBody>
          <a:bodyPr vert="horz" lIns="121920" tIns="60960" rIns="121920" bIns="60960" rtlCol="0" anchor="ctr"/>
          <a:lstStyle>
            <a:lvl1pPr algn="r">
              <a:defRPr sz="1200">
                <a:solidFill>
                  <a:schemeClr val="tx1">
                    <a:tint val="75000"/>
                  </a:schemeClr>
                </a:solidFill>
              </a:defRPr>
            </a:lvl1pPr>
          </a:lstStyle>
          <a:p>
            <a:pPr marL="0" marR="0" lvl="0" indent="0" algn="ctr" defTabSz="1375467" rtl="0" eaLnBrk="1" fontAlgn="auto" latinLnBrk="0" hangingPunct="1">
              <a:lnSpc>
                <a:spcPct val="100000"/>
              </a:lnSpc>
              <a:spcBef>
                <a:spcPts val="0"/>
              </a:spcBef>
              <a:spcAft>
                <a:spcPts val="0"/>
              </a:spcAft>
              <a:buClrTx/>
              <a:buSzTx/>
              <a:buFontTx/>
              <a:buNone/>
              <a:tabLst/>
              <a:defRPr/>
            </a:pPr>
            <a:fld id="{FF14B9FE-21E6-4B09-A80A-6ECAFC8A0C01}" type="slidenum">
              <a:rPr kumimoji="0" lang="en-US" sz="1200" b="0" i="0" u="none" strike="noStrike" kern="1200" cap="none" spc="0" normalizeH="0" baseline="0" noProof="0" smtClean="0">
                <a:ln>
                  <a:noFill/>
                </a:ln>
                <a:solidFill>
                  <a:schemeClr val="bg1">
                    <a:lumMod val="75000"/>
                  </a:schemeClr>
                </a:solidFill>
                <a:effectLst/>
                <a:uLnTx/>
                <a:uFillTx/>
                <a:latin typeface="+mn-lt"/>
                <a:ea typeface="+mn-ea"/>
                <a:cs typeface="+mn-cs"/>
              </a:rPr>
              <a:pPr marL="0" marR="0" lvl="0" indent="0" algn="ctr" defTabSz="137546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3" name="Title 2"/>
          <p:cNvSpPr txBox="1">
            <a:spLocks/>
          </p:cNvSpPr>
          <p:nvPr userDrawn="1"/>
        </p:nvSpPr>
        <p:spPr>
          <a:xfrm>
            <a:off x="548220" y="6437085"/>
            <a:ext cx="2436280" cy="184666"/>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0" kern="1500" dirty="0">
                <a:solidFill>
                  <a:schemeClr val="bg1">
                    <a:lumMod val="75000"/>
                  </a:schemeClr>
                </a:solidFill>
              </a:rPr>
              <a:t>| SlideSalad.com</a:t>
            </a:r>
            <a:r>
              <a:rPr lang="en-US" sz="1200" b="0" kern="1500" baseline="0" dirty="0">
                <a:solidFill>
                  <a:schemeClr val="bg1">
                    <a:lumMod val="75000"/>
                  </a:schemeClr>
                </a:solidFill>
              </a:rPr>
              <a:t> | </a:t>
            </a:r>
            <a:r>
              <a:rPr lang="en-US" sz="1200" b="0" kern="1500" dirty="0">
                <a:solidFill>
                  <a:schemeClr val="bg1">
                    <a:lumMod val="75000"/>
                  </a:schemeClr>
                </a:solidFill>
              </a:rPr>
              <a:t>Date 2019</a:t>
            </a:r>
          </a:p>
        </p:txBody>
      </p:sp>
      <p:grpSp>
        <p:nvGrpSpPr>
          <p:cNvPr id="19" name="Group 18"/>
          <p:cNvGrpSpPr/>
          <p:nvPr userDrawn="1"/>
        </p:nvGrpSpPr>
        <p:grpSpPr>
          <a:xfrm>
            <a:off x="10350500" y="6412268"/>
            <a:ext cx="1295992" cy="234299"/>
            <a:chOff x="4336224" y="3127207"/>
            <a:chExt cx="3519553" cy="636288"/>
          </a:xfrm>
          <a:solidFill>
            <a:schemeClr val="bg1">
              <a:lumMod val="85000"/>
            </a:schemeClr>
          </a:solidFill>
        </p:grpSpPr>
        <p:grpSp>
          <p:nvGrpSpPr>
            <p:cNvPr id="20" name="Group 19"/>
            <p:cNvGrpSpPr/>
            <p:nvPr/>
          </p:nvGrpSpPr>
          <p:grpSpPr>
            <a:xfrm>
              <a:off x="6057257" y="3138948"/>
              <a:ext cx="1798520" cy="612809"/>
              <a:chOff x="4542943" y="2354210"/>
              <a:chExt cx="1348890" cy="459607"/>
            </a:xfrm>
            <a:grpFill/>
          </p:grpSpPr>
          <p:sp>
            <p:nvSpPr>
              <p:cNvPr id="28" name="Freeform 10"/>
              <p:cNvSpPr>
                <a:spLocks/>
              </p:cNvSpPr>
              <p:nvPr/>
            </p:nvSpPr>
            <p:spPr bwMode="auto">
              <a:xfrm>
                <a:off x="4542943" y="2486280"/>
                <a:ext cx="234207" cy="327535"/>
              </a:xfrm>
              <a:custGeom>
                <a:avLst/>
                <a:gdLst>
                  <a:gd name="T0" fmla="*/ 56 w 56"/>
                  <a:gd name="T1" fmla="*/ 55 h 77"/>
                  <a:gd name="T2" fmla="*/ 29 w 56"/>
                  <a:gd name="T3" fmla="*/ 77 h 77"/>
                  <a:gd name="T4" fmla="*/ 2 w 56"/>
                  <a:gd name="T5" fmla="*/ 70 h 77"/>
                  <a:gd name="T6" fmla="*/ 0 w 56"/>
                  <a:gd name="T7" fmla="*/ 66 h 77"/>
                  <a:gd name="T8" fmla="*/ 5 w 56"/>
                  <a:gd name="T9" fmla="*/ 60 h 77"/>
                  <a:gd name="T10" fmla="*/ 8 w 56"/>
                  <a:gd name="T11" fmla="*/ 60 h 77"/>
                  <a:gd name="T12" fmla="*/ 28 w 56"/>
                  <a:gd name="T13" fmla="*/ 65 h 77"/>
                  <a:gd name="T14" fmla="*/ 44 w 56"/>
                  <a:gd name="T15" fmla="*/ 54 h 77"/>
                  <a:gd name="T16" fmla="*/ 0 w 56"/>
                  <a:gd name="T17" fmla="*/ 23 h 77"/>
                  <a:gd name="T18" fmla="*/ 29 w 56"/>
                  <a:gd name="T19" fmla="*/ 0 h 77"/>
                  <a:gd name="T20" fmla="*/ 49 w 56"/>
                  <a:gd name="T21" fmla="*/ 4 h 77"/>
                  <a:gd name="T22" fmla="*/ 54 w 56"/>
                  <a:gd name="T23" fmla="*/ 9 h 77"/>
                  <a:gd name="T24" fmla="*/ 48 w 56"/>
                  <a:gd name="T25" fmla="*/ 15 h 77"/>
                  <a:gd name="T26" fmla="*/ 46 w 56"/>
                  <a:gd name="T27" fmla="*/ 15 h 77"/>
                  <a:gd name="T28" fmla="*/ 30 w 56"/>
                  <a:gd name="T29" fmla="*/ 12 h 77"/>
                  <a:gd name="T30" fmla="*/ 13 w 56"/>
                  <a:gd name="T31" fmla="*/ 22 h 77"/>
                  <a:gd name="T32" fmla="*/ 56 w 56"/>
                  <a:gd name="T33"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7">
                    <a:moveTo>
                      <a:pt x="56" y="55"/>
                    </a:moveTo>
                    <a:cubicBezTo>
                      <a:pt x="56" y="67"/>
                      <a:pt x="47" y="77"/>
                      <a:pt x="29" y="77"/>
                    </a:cubicBezTo>
                    <a:cubicBezTo>
                      <a:pt x="18" y="77"/>
                      <a:pt x="10" y="74"/>
                      <a:pt x="2" y="70"/>
                    </a:cubicBezTo>
                    <a:cubicBezTo>
                      <a:pt x="1" y="69"/>
                      <a:pt x="0" y="68"/>
                      <a:pt x="0" y="66"/>
                    </a:cubicBezTo>
                    <a:cubicBezTo>
                      <a:pt x="0" y="63"/>
                      <a:pt x="2" y="60"/>
                      <a:pt x="5" y="60"/>
                    </a:cubicBezTo>
                    <a:cubicBezTo>
                      <a:pt x="6" y="60"/>
                      <a:pt x="7" y="60"/>
                      <a:pt x="8" y="60"/>
                    </a:cubicBezTo>
                    <a:cubicBezTo>
                      <a:pt x="13" y="63"/>
                      <a:pt x="19" y="65"/>
                      <a:pt x="28" y="65"/>
                    </a:cubicBezTo>
                    <a:cubicBezTo>
                      <a:pt x="39" y="65"/>
                      <a:pt x="44" y="61"/>
                      <a:pt x="44" y="54"/>
                    </a:cubicBezTo>
                    <a:cubicBezTo>
                      <a:pt x="44" y="42"/>
                      <a:pt x="0" y="49"/>
                      <a:pt x="0" y="23"/>
                    </a:cubicBezTo>
                    <a:cubicBezTo>
                      <a:pt x="0" y="10"/>
                      <a:pt x="10" y="0"/>
                      <a:pt x="29" y="0"/>
                    </a:cubicBezTo>
                    <a:cubicBezTo>
                      <a:pt x="36" y="0"/>
                      <a:pt x="44" y="2"/>
                      <a:pt x="49" y="4"/>
                    </a:cubicBezTo>
                    <a:cubicBezTo>
                      <a:pt x="52" y="5"/>
                      <a:pt x="54" y="7"/>
                      <a:pt x="54" y="9"/>
                    </a:cubicBezTo>
                    <a:cubicBezTo>
                      <a:pt x="54" y="12"/>
                      <a:pt x="51" y="15"/>
                      <a:pt x="48" y="15"/>
                    </a:cubicBezTo>
                    <a:cubicBezTo>
                      <a:pt x="47" y="15"/>
                      <a:pt x="47" y="15"/>
                      <a:pt x="46" y="15"/>
                    </a:cubicBezTo>
                    <a:cubicBezTo>
                      <a:pt x="41" y="13"/>
                      <a:pt x="36" y="12"/>
                      <a:pt x="30" y="12"/>
                    </a:cubicBezTo>
                    <a:cubicBezTo>
                      <a:pt x="19" y="12"/>
                      <a:pt x="13" y="17"/>
                      <a:pt x="13" y="22"/>
                    </a:cubicBezTo>
                    <a:cubicBezTo>
                      <a:pt x="13" y="37"/>
                      <a:pt x="56" y="27"/>
                      <a:pt x="5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9" name="Freeform 11"/>
              <p:cNvSpPr>
                <a:spLocks noEditPoints="1"/>
              </p:cNvSpPr>
              <p:nvPr/>
            </p:nvSpPr>
            <p:spPr bwMode="auto">
              <a:xfrm>
                <a:off x="4814130" y="2486280"/>
                <a:ext cx="267665" cy="327535"/>
              </a:xfrm>
              <a:custGeom>
                <a:avLst/>
                <a:gdLst>
                  <a:gd name="T0" fmla="*/ 64 w 64"/>
                  <a:gd name="T1" fmla="*/ 29 h 77"/>
                  <a:gd name="T2" fmla="*/ 64 w 64"/>
                  <a:gd name="T3" fmla="*/ 70 h 77"/>
                  <a:gd name="T4" fmla="*/ 58 w 64"/>
                  <a:gd name="T5" fmla="*/ 76 h 77"/>
                  <a:gd name="T6" fmla="*/ 51 w 64"/>
                  <a:gd name="T7" fmla="*/ 70 h 77"/>
                  <a:gd name="T8" fmla="*/ 51 w 64"/>
                  <a:gd name="T9" fmla="*/ 66 h 77"/>
                  <a:gd name="T10" fmla="*/ 24 w 64"/>
                  <a:gd name="T11" fmla="*/ 77 h 77"/>
                  <a:gd name="T12" fmla="*/ 0 w 64"/>
                  <a:gd name="T13" fmla="*/ 55 h 77"/>
                  <a:gd name="T14" fmla="*/ 34 w 64"/>
                  <a:gd name="T15" fmla="*/ 32 h 77"/>
                  <a:gd name="T16" fmla="*/ 51 w 64"/>
                  <a:gd name="T17" fmla="*/ 32 h 77"/>
                  <a:gd name="T18" fmla="*/ 51 w 64"/>
                  <a:gd name="T19" fmla="*/ 31 h 77"/>
                  <a:gd name="T20" fmla="*/ 32 w 64"/>
                  <a:gd name="T21" fmla="*/ 13 h 77"/>
                  <a:gd name="T22" fmla="*/ 13 w 64"/>
                  <a:gd name="T23" fmla="*/ 16 h 77"/>
                  <a:gd name="T24" fmla="*/ 11 w 64"/>
                  <a:gd name="T25" fmla="*/ 16 h 77"/>
                  <a:gd name="T26" fmla="*/ 5 w 64"/>
                  <a:gd name="T27" fmla="*/ 11 h 77"/>
                  <a:gd name="T28" fmla="*/ 9 w 64"/>
                  <a:gd name="T29" fmla="*/ 5 h 77"/>
                  <a:gd name="T30" fmla="*/ 34 w 64"/>
                  <a:gd name="T31" fmla="*/ 0 h 77"/>
                  <a:gd name="T32" fmla="*/ 64 w 64"/>
                  <a:gd name="T33" fmla="*/ 29 h 77"/>
                  <a:gd name="T34" fmla="*/ 51 w 64"/>
                  <a:gd name="T35" fmla="*/ 54 h 77"/>
                  <a:gd name="T36" fmla="*/ 51 w 64"/>
                  <a:gd name="T37" fmla="*/ 42 h 77"/>
                  <a:gd name="T38" fmla="*/ 35 w 64"/>
                  <a:gd name="T39" fmla="*/ 42 h 77"/>
                  <a:gd name="T40" fmla="*/ 14 w 64"/>
                  <a:gd name="T41" fmla="*/ 54 h 77"/>
                  <a:gd name="T42" fmla="*/ 29 w 64"/>
                  <a:gd name="T43" fmla="*/ 65 h 77"/>
                  <a:gd name="T44" fmla="*/ 51 w 64"/>
                  <a:gd name="T4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7">
                    <a:moveTo>
                      <a:pt x="64" y="29"/>
                    </a:moveTo>
                    <a:cubicBezTo>
                      <a:pt x="64" y="70"/>
                      <a:pt x="64" y="70"/>
                      <a:pt x="64" y="70"/>
                    </a:cubicBezTo>
                    <a:cubicBezTo>
                      <a:pt x="64" y="73"/>
                      <a:pt x="61" y="76"/>
                      <a:pt x="58" y="76"/>
                    </a:cubicBezTo>
                    <a:cubicBezTo>
                      <a:pt x="54" y="76"/>
                      <a:pt x="51" y="73"/>
                      <a:pt x="51" y="70"/>
                    </a:cubicBezTo>
                    <a:cubicBezTo>
                      <a:pt x="51" y="66"/>
                      <a:pt x="51" y="66"/>
                      <a:pt x="51" y="66"/>
                    </a:cubicBezTo>
                    <a:cubicBezTo>
                      <a:pt x="46" y="71"/>
                      <a:pt x="38" y="77"/>
                      <a:pt x="24" y="77"/>
                    </a:cubicBezTo>
                    <a:cubicBezTo>
                      <a:pt x="11" y="77"/>
                      <a:pt x="0" y="69"/>
                      <a:pt x="0" y="55"/>
                    </a:cubicBezTo>
                    <a:cubicBezTo>
                      <a:pt x="0" y="42"/>
                      <a:pt x="11" y="32"/>
                      <a:pt x="34" y="32"/>
                    </a:cubicBezTo>
                    <a:cubicBezTo>
                      <a:pt x="51" y="32"/>
                      <a:pt x="51" y="32"/>
                      <a:pt x="51" y="32"/>
                    </a:cubicBezTo>
                    <a:cubicBezTo>
                      <a:pt x="51" y="31"/>
                      <a:pt x="51" y="31"/>
                      <a:pt x="51" y="31"/>
                    </a:cubicBezTo>
                    <a:cubicBezTo>
                      <a:pt x="51" y="18"/>
                      <a:pt x="45" y="13"/>
                      <a:pt x="32" y="13"/>
                    </a:cubicBezTo>
                    <a:cubicBezTo>
                      <a:pt x="24" y="13"/>
                      <a:pt x="18" y="14"/>
                      <a:pt x="13" y="16"/>
                    </a:cubicBezTo>
                    <a:cubicBezTo>
                      <a:pt x="12" y="16"/>
                      <a:pt x="11" y="16"/>
                      <a:pt x="11" y="16"/>
                    </a:cubicBezTo>
                    <a:cubicBezTo>
                      <a:pt x="8" y="16"/>
                      <a:pt x="5" y="14"/>
                      <a:pt x="5" y="11"/>
                    </a:cubicBezTo>
                    <a:cubicBezTo>
                      <a:pt x="5" y="8"/>
                      <a:pt x="7" y="6"/>
                      <a:pt x="9" y="5"/>
                    </a:cubicBezTo>
                    <a:cubicBezTo>
                      <a:pt x="16" y="3"/>
                      <a:pt x="24" y="0"/>
                      <a:pt x="34" y="0"/>
                    </a:cubicBezTo>
                    <a:cubicBezTo>
                      <a:pt x="55" y="0"/>
                      <a:pt x="64" y="15"/>
                      <a:pt x="64" y="29"/>
                    </a:cubicBezTo>
                    <a:close/>
                    <a:moveTo>
                      <a:pt x="51" y="54"/>
                    </a:moveTo>
                    <a:cubicBezTo>
                      <a:pt x="51" y="42"/>
                      <a:pt x="51" y="42"/>
                      <a:pt x="51" y="42"/>
                    </a:cubicBezTo>
                    <a:cubicBezTo>
                      <a:pt x="35" y="42"/>
                      <a:pt x="35" y="42"/>
                      <a:pt x="35" y="42"/>
                    </a:cubicBezTo>
                    <a:cubicBezTo>
                      <a:pt x="22" y="42"/>
                      <a:pt x="14" y="45"/>
                      <a:pt x="14" y="54"/>
                    </a:cubicBezTo>
                    <a:cubicBezTo>
                      <a:pt x="14" y="60"/>
                      <a:pt x="17" y="65"/>
                      <a:pt x="29" y="65"/>
                    </a:cubicBezTo>
                    <a:cubicBezTo>
                      <a:pt x="38" y="65"/>
                      <a:pt x="46" y="60"/>
                      <a:pt x="5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0" name="Freeform 12"/>
              <p:cNvSpPr>
                <a:spLocks/>
              </p:cNvSpPr>
              <p:nvPr/>
            </p:nvSpPr>
            <p:spPr bwMode="auto">
              <a:xfrm>
                <a:off x="5145189" y="2354210"/>
                <a:ext cx="52829" cy="456085"/>
              </a:xfrm>
              <a:custGeom>
                <a:avLst/>
                <a:gdLst>
                  <a:gd name="T0" fmla="*/ 13 w 13"/>
                  <a:gd name="T1" fmla="*/ 7 h 107"/>
                  <a:gd name="T2" fmla="*/ 13 w 13"/>
                  <a:gd name="T3" fmla="*/ 101 h 107"/>
                  <a:gd name="T4" fmla="*/ 7 w 13"/>
                  <a:gd name="T5" fmla="*/ 107 h 107"/>
                  <a:gd name="T6" fmla="*/ 0 w 13"/>
                  <a:gd name="T7" fmla="*/ 101 h 107"/>
                  <a:gd name="T8" fmla="*/ 0 w 13"/>
                  <a:gd name="T9" fmla="*/ 7 h 107"/>
                  <a:gd name="T10" fmla="*/ 7 w 13"/>
                  <a:gd name="T11" fmla="*/ 0 h 107"/>
                  <a:gd name="T12" fmla="*/ 13 w 13"/>
                  <a:gd name="T13" fmla="*/ 7 h 107"/>
                </a:gdLst>
                <a:ahLst/>
                <a:cxnLst>
                  <a:cxn ang="0">
                    <a:pos x="T0" y="T1"/>
                  </a:cxn>
                  <a:cxn ang="0">
                    <a:pos x="T2" y="T3"/>
                  </a:cxn>
                  <a:cxn ang="0">
                    <a:pos x="T4" y="T5"/>
                  </a:cxn>
                  <a:cxn ang="0">
                    <a:pos x="T6" y="T7"/>
                  </a:cxn>
                  <a:cxn ang="0">
                    <a:pos x="T8" y="T9"/>
                  </a:cxn>
                  <a:cxn ang="0">
                    <a:pos x="T10" y="T11"/>
                  </a:cxn>
                  <a:cxn ang="0">
                    <a:pos x="T12" y="T13"/>
                  </a:cxn>
                </a:cxnLst>
                <a:rect l="0" t="0" r="r" b="b"/>
                <a:pathLst>
                  <a:path w="13" h="107">
                    <a:moveTo>
                      <a:pt x="13" y="7"/>
                    </a:moveTo>
                    <a:cubicBezTo>
                      <a:pt x="13" y="101"/>
                      <a:pt x="13" y="101"/>
                      <a:pt x="13" y="101"/>
                    </a:cubicBezTo>
                    <a:cubicBezTo>
                      <a:pt x="13" y="104"/>
                      <a:pt x="10" y="107"/>
                      <a:pt x="7" y="107"/>
                    </a:cubicBezTo>
                    <a:cubicBezTo>
                      <a:pt x="3" y="107"/>
                      <a:pt x="0" y="104"/>
                      <a:pt x="0" y="101"/>
                    </a:cubicBezTo>
                    <a:cubicBezTo>
                      <a:pt x="0" y="7"/>
                      <a:pt x="0" y="7"/>
                      <a:pt x="0" y="7"/>
                    </a:cubicBezTo>
                    <a:cubicBezTo>
                      <a:pt x="0" y="3"/>
                      <a:pt x="3" y="0"/>
                      <a:pt x="7" y="0"/>
                    </a:cubicBezTo>
                    <a:cubicBezTo>
                      <a:pt x="10" y="0"/>
                      <a:pt x="13" y="3"/>
                      <a:pt x="1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1" name="Freeform 13"/>
              <p:cNvSpPr>
                <a:spLocks noEditPoints="1"/>
              </p:cNvSpPr>
              <p:nvPr/>
            </p:nvSpPr>
            <p:spPr bwMode="auto">
              <a:xfrm>
                <a:off x="5257890" y="2486280"/>
                <a:ext cx="265904" cy="327535"/>
              </a:xfrm>
              <a:custGeom>
                <a:avLst/>
                <a:gdLst>
                  <a:gd name="T0" fmla="*/ 64 w 64"/>
                  <a:gd name="T1" fmla="*/ 29 h 77"/>
                  <a:gd name="T2" fmla="*/ 64 w 64"/>
                  <a:gd name="T3" fmla="*/ 70 h 77"/>
                  <a:gd name="T4" fmla="*/ 57 w 64"/>
                  <a:gd name="T5" fmla="*/ 76 h 77"/>
                  <a:gd name="T6" fmla="*/ 51 w 64"/>
                  <a:gd name="T7" fmla="*/ 70 h 77"/>
                  <a:gd name="T8" fmla="*/ 51 w 64"/>
                  <a:gd name="T9" fmla="*/ 66 h 77"/>
                  <a:gd name="T10" fmla="*/ 24 w 64"/>
                  <a:gd name="T11" fmla="*/ 77 h 77"/>
                  <a:gd name="T12" fmla="*/ 0 w 64"/>
                  <a:gd name="T13" fmla="*/ 55 h 77"/>
                  <a:gd name="T14" fmla="*/ 33 w 64"/>
                  <a:gd name="T15" fmla="*/ 32 h 77"/>
                  <a:gd name="T16" fmla="*/ 51 w 64"/>
                  <a:gd name="T17" fmla="*/ 32 h 77"/>
                  <a:gd name="T18" fmla="*/ 51 w 64"/>
                  <a:gd name="T19" fmla="*/ 31 h 77"/>
                  <a:gd name="T20" fmla="*/ 31 w 64"/>
                  <a:gd name="T21" fmla="*/ 13 h 77"/>
                  <a:gd name="T22" fmla="*/ 12 w 64"/>
                  <a:gd name="T23" fmla="*/ 16 h 77"/>
                  <a:gd name="T24" fmla="*/ 10 w 64"/>
                  <a:gd name="T25" fmla="*/ 16 h 77"/>
                  <a:gd name="T26" fmla="*/ 5 w 64"/>
                  <a:gd name="T27" fmla="*/ 11 h 77"/>
                  <a:gd name="T28" fmla="*/ 9 w 64"/>
                  <a:gd name="T29" fmla="*/ 5 h 77"/>
                  <a:gd name="T30" fmla="*/ 34 w 64"/>
                  <a:gd name="T31" fmla="*/ 0 h 77"/>
                  <a:gd name="T32" fmla="*/ 64 w 64"/>
                  <a:gd name="T33" fmla="*/ 29 h 77"/>
                  <a:gd name="T34" fmla="*/ 51 w 64"/>
                  <a:gd name="T35" fmla="*/ 54 h 77"/>
                  <a:gd name="T36" fmla="*/ 51 w 64"/>
                  <a:gd name="T37" fmla="*/ 42 h 77"/>
                  <a:gd name="T38" fmla="*/ 35 w 64"/>
                  <a:gd name="T39" fmla="*/ 42 h 77"/>
                  <a:gd name="T40" fmla="*/ 13 w 64"/>
                  <a:gd name="T41" fmla="*/ 54 h 77"/>
                  <a:gd name="T42" fmla="*/ 29 w 64"/>
                  <a:gd name="T43" fmla="*/ 65 h 77"/>
                  <a:gd name="T44" fmla="*/ 51 w 64"/>
                  <a:gd name="T4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7">
                    <a:moveTo>
                      <a:pt x="64" y="29"/>
                    </a:moveTo>
                    <a:cubicBezTo>
                      <a:pt x="64" y="70"/>
                      <a:pt x="64" y="70"/>
                      <a:pt x="64" y="70"/>
                    </a:cubicBezTo>
                    <a:cubicBezTo>
                      <a:pt x="64" y="73"/>
                      <a:pt x="61" y="76"/>
                      <a:pt x="57" y="76"/>
                    </a:cubicBezTo>
                    <a:cubicBezTo>
                      <a:pt x="54" y="76"/>
                      <a:pt x="51" y="73"/>
                      <a:pt x="51" y="70"/>
                    </a:cubicBezTo>
                    <a:cubicBezTo>
                      <a:pt x="51" y="66"/>
                      <a:pt x="51" y="66"/>
                      <a:pt x="51" y="66"/>
                    </a:cubicBezTo>
                    <a:cubicBezTo>
                      <a:pt x="46" y="71"/>
                      <a:pt x="37" y="77"/>
                      <a:pt x="24" y="77"/>
                    </a:cubicBezTo>
                    <a:cubicBezTo>
                      <a:pt x="11" y="77"/>
                      <a:pt x="0" y="69"/>
                      <a:pt x="0" y="55"/>
                    </a:cubicBezTo>
                    <a:cubicBezTo>
                      <a:pt x="0" y="42"/>
                      <a:pt x="11" y="32"/>
                      <a:pt x="33" y="32"/>
                    </a:cubicBezTo>
                    <a:cubicBezTo>
                      <a:pt x="51" y="32"/>
                      <a:pt x="51" y="32"/>
                      <a:pt x="51" y="32"/>
                    </a:cubicBezTo>
                    <a:cubicBezTo>
                      <a:pt x="51" y="31"/>
                      <a:pt x="51" y="31"/>
                      <a:pt x="51" y="31"/>
                    </a:cubicBezTo>
                    <a:cubicBezTo>
                      <a:pt x="51" y="18"/>
                      <a:pt x="44" y="13"/>
                      <a:pt x="31" y="13"/>
                    </a:cubicBezTo>
                    <a:cubicBezTo>
                      <a:pt x="23" y="13"/>
                      <a:pt x="18" y="14"/>
                      <a:pt x="12" y="16"/>
                    </a:cubicBezTo>
                    <a:cubicBezTo>
                      <a:pt x="12" y="16"/>
                      <a:pt x="11" y="16"/>
                      <a:pt x="10" y="16"/>
                    </a:cubicBezTo>
                    <a:cubicBezTo>
                      <a:pt x="7" y="16"/>
                      <a:pt x="5" y="14"/>
                      <a:pt x="5" y="11"/>
                    </a:cubicBezTo>
                    <a:cubicBezTo>
                      <a:pt x="5" y="8"/>
                      <a:pt x="6" y="6"/>
                      <a:pt x="9" y="5"/>
                    </a:cubicBezTo>
                    <a:cubicBezTo>
                      <a:pt x="16" y="3"/>
                      <a:pt x="24" y="0"/>
                      <a:pt x="34" y="0"/>
                    </a:cubicBezTo>
                    <a:cubicBezTo>
                      <a:pt x="55" y="0"/>
                      <a:pt x="64" y="15"/>
                      <a:pt x="64" y="29"/>
                    </a:cubicBezTo>
                    <a:close/>
                    <a:moveTo>
                      <a:pt x="51" y="54"/>
                    </a:moveTo>
                    <a:cubicBezTo>
                      <a:pt x="51" y="42"/>
                      <a:pt x="51" y="42"/>
                      <a:pt x="51" y="42"/>
                    </a:cubicBezTo>
                    <a:cubicBezTo>
                      <a:pt x="35" y="42"/>
                      <a:pt x="35" y="42"/>
                      <a:pt x="35" y="42"/>
                    </a:cubicBezTo>
                    <a:cubicBezTo>
                      <a:pt x="21" y="42"/>
                      <a:pt x="13" y="45"/>
                      <a:pt x="13" y="54"/>
                    </a:cubicBezTo>
                    <a:cubicBezTo>
                      <a:pt x="13" y="60"/>
                      <a:pt x="17" y="65"/>
                      <a:pt x="29" y="65"/>
                    </a:cubicBezTo>
                    <a:cubicBezTo>
                      <a:pt x="38" y="65"/>
                      <a:pt x="46" y="60"/>
                      <a:pt x="5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2" name="Freeform 14"/>
              <p:cNvSpPr>
                <a:spLocks noEditPoints="1"/>
              </p:cNvSpPr>
              <p:nvPr/>
            </p:nvSpPr>
            <p:spPr bwMode="auto">
              <a:xfrm>
                <a:off x="5587188" y="2354210"/>
                <a:ext cx="304645" cy="459607"/>
              </a:xfrm>
              <a:custGeom>
                <a:avLst/>
                <a:gdLst>
                  <a:gd name="T0" fmla="*/ 60 w 73"/>
                  <a:gd name="T1" fmla="*/ 42 h 108"/>
                  <a:gd name="T2" fmla="*/ 60 w 73"/>
                  <a:gd name="T3" fmla="*/ 7 h 108"/>
                  <a:gd name="T4" fmla="*/ 67 w 73"/>
                  <a:gd name="T5" fmla="*/ 0 h 108"/>
                  <a:gd name="T6" fmla="*/ 73 w 73"/>
                  <a:gd name="T7" fmla="*/ 7 h 108"/>
                  <a:gd name="T8" fmla="*/ 73 w 73"/>
                  <a:gd name="T9" fmla="*/ 101 h 108"/>
                  <a:gd name="T10" fmla="*/ 67 w 73"/>
                  <a:gd name="T11" fmla="*/ 107 h 108"/>
                  <a:gd name="T12" fmla="*/ 60 w 73"/>
                  <a:gd name="T13" fmla="*/ 101 h 108"/>
                  <a:gd name="T14" fmla="*/ 60 w 73"/>
                  <a:gd name="T15" fmla="*/ 97 h 108"/>
                  <a:gd name="T16" fmla="*/ 35 w 73"/>
                  <a:gd name="T17" fmla="*/ 108 h 108"/>
                  <a:gd name="T18" fmla="*/ 0 w 73"/>
                  <a:gd name="T19" fmla="*/ 70 h 108"/>
                  <a:gd name="T20" fmla="*/ 35 w 73"/>
                  <a:gd name="T21" fmla="*/ 31 h 108"/>
                  <a:gd name="T22" fmla="*/ 60 w 73"/>
                  <a:gd name="T23" fmla="*/ 42 h 108"/>
                  <a:gd name="T24" fmla="*/ 60 w 73"/>
                  <a:gd name="T25" fmla="*/ 85 h 108"/>
                  <a:gd name="T26" fmla="*/ 60 w 73"/>
                  <a:gd name="T27" fmla="*/ 54 h 108"/>
                  <a:gd name="T28" fmla="*/ 37 w 73"/>
                  <a:gd name="T29" fmla="*/ 44 h 108"/>
                  <a:gd name="T30" fmla="*/ 14 w 73"/>
                  <a:gd name="T31" fmla="*/ 70 h 108"/>
                  <a:gd name="T32" fmla="*/ 37 w 73"/>
                  <a:gd name="T33" fmla="*/ 96 h 108"/>
                  <a:gd name="T34" fmla="*/ 60 w 73"/>
                  <a:gd name="T35"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8">
                    <a:moveTo>
                      <a:pt x="60" y="42"/>
                    </a:moveTo>
                    <a:cubicBezTo>
                      <a:pt x="60" y="7"/>
                      <a:pt x="60" y="7"/>
                      <a:pt x="60" y="7"/>
                    </a:cubicBezTo>
                    <a:cubicBezTo>
                      <a:pt x="60" y="3"/>
                      <a:pt x="63" y="0"/>
                      <a:pt x="67" y="0"/>
                    </a:cubicBezTo>
                    <a:cubicBezTo>
                      <a:pt x="70" y="0"/>
                      <a:pt x="73" y="3"/>
                      <a:pt x="73" y="7"/>
                    </a:cubicBezTo>
                    <a:cubicBezTo>
                      <a:pt x="73" y="101"/>
                      <a:pt x="73" y="101"/>
                      <a:pt x="73" y="101"/>
                    </a:cubicBezTo>
                    <a:cubicBezTo>
                      <a:pt x="73" y="104"/>
                      <a:pt x="70" y="107"/>
                      <a:pt x="67" y="107"/>
                    </a:cubicBezTo>
                    <a:cubicBezTo>
                      <a:pt x="63" y="107"/>
                      <a:pt x="60" y="104"/>
                      <a:pt x="60" y="101"/>
                    </a:cubicBezTo>
                    <a:cubicBezTo>
                      <a:pt x="60" y="97"/>
                      <a:pt x="60" y="97"/>
                      <a:pt x="60" y="97"/>
                    </a:cubicBezTo>
                    <a:cubicBezTo>
                      <a:pt x="53" y="104"/>
                      <a:pt x="46" y="108"/>
                      <a:pt x="35" y="108"/>
                    </a:cubicBezTo>
                    <a:cubicBezTo>
                      <a:pt x="18" y="108"/>
                      <a:pt x="0" y="94"/>
                      <a:pt x="0" y="70"/>
                    </a:cubicBezTo>
                    <a:cubicBezTo>
                      <a:pt x="0" y="45"/>
                      <a:pt x="18" y="31"/>
                      <a:pt x="35" y="31"/>
                    </a:cubicBezTo>
                    <a:cubicBezTo>
                      <a:pt x="46" y="31"/>
                      <a:pt x="53" y="35"/>
                      <a:pt x="60" y="42"/>
                    </a:cubicBezTo>
                    <a:close/>
                    <a:moveTo>
                      <a:pt x="60" y="85"/>
                    </a:moveTo>
                    <a:cubicBezTo>
                      <a:pt x="60" y="54"/>
                      <a:pt x="60" y="54"/>
                      <a:pt x="60" y="54"/>
                    </a:cubicBezTo>
                    <a:cubicBezTo>
                      <a:pt x="54" y="48"/>
                      <a:pt x="47" y="44"/>
                      <a:pt x="37" y="44"/>
                    </a:cubicBezTo>
                    <a:cubicBezTo>
                      <a:pt x="24" y="44"/>
                      <a:pt x="14" y="52"/>
                      <a:pt x="14" y="70"/>
                    </a:cubicBezTo>
                    <a:cubicBezTo>
                      <a:pt x="14" y="87"/>
                      <a:pt x="24" y="96"/>
                      <a:pt x="37" y="96"/>
                    </a:cubicBezTo>
                    <a:cubicBezTo>
                      <a:pt x="47" y="96"/>
                      <a:pt x="54" y="91"/>
                      <a:pt x="6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1" name="Group 20"/>
            <p:cNvGrpSpPr/>
            <p:nvPr/>
          </p:nvGrpSpPr>
          <p:grpSpPr>
            <a:xfrm>
              <a:off x="4336224" y="3127207"/>
              <a:ext cx="1671729" cy="636288"/>
              <a:chOff x="3252167" y="2345405"/>
              <a:chExt cx="1253797" cy="477216"/>
            </a:xfrm>
            <a:grpFill/>
          </p:grpSpPr>
          <p:sp>
            <p:nvSpPr>
              <p:cNvPr id="22" name="Freeform 5"/>
              <p:cNvSpPr>
                <a:spLocks/>
              </p:cNvSpPr>
              <p:nvPr/>
            </p:nvSpPr>
            <p:spPr bwMode="auto">
              <a:xfrm>
                <a:off x="3252167" y="2477476"/>
                <a:ext cx="255338" cy="345145"/>
              </a:xfrm>
              <a:custGeom>
                <a:avLst/>
                <a:gdLst>
                  <a:gd name="T0" fmla="*/ 32 w 61"/>
                  <a:gd name="T1" fmla="*/ 33 h 81"/>
                  <a:gd name="T2" fmla="*/ 17 w 61"/>
                  <a:gd name="T3" fmla="*/ 24 h 81"/>
                  <a:gd name="T4" fmla="*/ 32 w 61"/>
                  <a:gd name="T5" fmla="*/ 16 h 81"/>
                  <a:gd name="T6" fmla="*/ 48 w 61"/>
                  <a:gd name="T7" fmla="*/ 19 h 81"/>
                  <a:gd name="T8" fmla="*/ 50 w 61"/>
                  <a:gd name="T9" fmla="*/ 19 h 81"/>
                  <a:gd name="T10" fmla="*/ 58 w 61"/>
                  <a:gd name="T11" fmla="*/ 11 h 81"/>
                  <a:gd name="T12" fmla="*/ 52 w 61"/>
                  <a:gd name="T13" fmla="*/ 4 h 81"/>
                  <a:gd name="T14" fmla="*/ 31 w 61"/>
                  <a:gd name="T15" fmla="*/ 0 h 81"/>
                  <a:gd name="T16" fmla="*/ 1 w 61"/>
                  <a:gd name="T17" fmla="*/ 25 h 81"/>
                  <a:gd name="T18" fmla="*/ 30 w 61"/>
                  <a:gd name="T19" fmla="*/ 49 h 81"/>
                  <a:gd name="T20" fmla="*/ 44 w 61"/>
                  <a:gd name="T21" fmla="*/ 56 h 81"/>
                  <a:gd name="T22" fmla="*/ 30 w 61"/>
                  <a:gd name="T23" fmla="*/ 65 h 81"/>
                  <a:gd name="T24" fmla="*/ 11 w 61"/>
                  <a:gd name="T25" fmla="*/ 61 h 81"/>
                  <a:gd name="T26" fmla="*/ 8 w 61"/>
                  <a:gd name="T27" fmla="*/ 60 h 81"/>
                  <a:gd name="T28" fmla="*/ 0 w 61"/>
                  <a:gd name="T29" fmla="*/ 68 h 81"/>
                  <a:gd name="T30" fmla="*/ 3 w 61"/>
                  <a:gd name="T31" fmla="*/ 74 h 81"/>
                  <a:gd name="T32" fmla="*/ 4 w 61"/>
                  <a:gd name="T33" fmla="*/ 74 h 81"/>
                  <a:gd name="T34" fmla="*/ 31 w 61"/>
                  <a:gd name="T35" fmla="*/ 81 h 81"/>
                  <a:gd name="T36" fmla="*/ 61 w 61"/>
                  <a:gd name="T37" fmla="*/ 57 h 81"/>
                  <a:gd name="T38" fmla="*/ 32 w 61"/>
                  <a:gd name="T3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81">
                    <a:moveTo>
                      <a:pt x="32" y="33"/>
                    </a:moveTo>
                    <a:cubicBezTo>
                      <a:pt x="23" y="31"/>
                      <a:pt x="17" y="29"/>
                      <a:pt x="17" y="24"/>
                    </a:cubicBezTo>
                    <a:cubicBezTo>
                      <a:pt x="17" y="19"/>
                      <a:pt x="23" y="16"/>
                      <a:pt x="32" y="16"/>
                    </a:cubicBezTo>
                    <a:cubicBezTo>
                      <a:pt x="37" y="16"/>
                      <a:pt x="42" y="17"/>
                      <a:pt x="48" y="19"/>
                    </a:cubicBezTo>
                    <a:cubicBezTo>
                      <a:pt x="48" y="19"/>
                      <a:pt x="49" y="19"/>
                      <a:pt x="50" y="19"/>
                    </a:cubicBezTo>
                    <a:cubicBezTo>
                      <a:pt x="54" y="19"/>
                      <a:pt x="58" y="16"/>
                      <a:pt x="58" y="11"/>
                    </a:cubicBezTo>
                    <a:cubicBezTo>
                      <a:pt x="58" y="8"/>
                      <a:pt x="56" y="5"/>
                      <a:pt x="52" y="4"/>
                    </a:cubicBezTo>
                    <a:cubicBezTo>
                      <a:pt x="46" y="2"/>
                      <a:pt x="38" y="0"/>
                      <a:pt x="31" y="0"/>
                    </a:cubicBezTo>
                    <a:cubicBezTo>
                      <a:pt x="12" y="0"/>
                      <a:pt x="1" y="10"/>
                      <a:pt x="1" y="25"/>
                    </a:cubicBezTo>
                    <a:cubicBezTo>
                      <a:pt x="1" y="42"/>
                      <a:pt x="17" y="46"/>
                      <a:pt x="30" y="49"/>
                    </a:cubicBezTo>
                    <a:cubicBezTo>
                      <a:pt x="37" y="51"/>
                      <a:pt x="44" y="53"/>
                      <a:pt x="44" y="56"/>
                    </a:cubicBezTo>
                    <a:cubicBezTo>
                      <a:pt x="44" y="58"/>
                      <a:pt x="44" y="65"/>
                      <a:pt x="30" y="65"/>
                    </a:cubicBezTo>
                    <a:cubicBezTo>
                      <a:pt x="22" y="65"/>
                      <a:pt x="16" y="63"/>
                      <a:pt x="11" y="61"/>
                    </a:cubicBezTo>
                    <a:cubicBezTo>
                      <a:pt x="10" y="60"/>
                      <a:pt x="9" y="60"/>
                      <a:pt x="8" y="60"/>
                    </a:cubicBezTo>
                    <a:cubicBezTo>
                      <a:pt x="3" y="60"/>
                      <a:pt x="0" y="64"/>
                      <a:pt x="0" y="68"/>
                    </a:cubicBezTo>
                    <a:cubicBezTo>
                      <a:pt x="0" y="70"/>
                      <a:pt x="1" y="72"/>
                      <a:pt x="3" y="74"/>
                    </a:cubicBezTo>
                    <a:cubicBezTo>
                      <a:pt x="4" y="74"/>
                      <a:pt x="4" y="74"/>
                      <a:pt x="4" y="74"/>
                    </a:cubicBezTo>
                    <a:cubicBezTo>
                      <a:pt x="12" y="79"/>
                      <a:pt x="21" y="81"/>
                      <a:pt x="31" y="81"/>
                    </a:cubicBezTo>
                    <a:cubicBezTo>
                      <a:pt x="53" y="81"/>
                      <a:pt x="61" y="68"/>
                      <a:pt x="61" y="57"/>
                    </a:cubicBezTo>
                    <a:cubicBezTo>
                      <a:pt x="61" y="40"/>
                      <a:pt x="45" y="36"/>
                      <a:pt x="3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6"/>
              <p:cNvSpPr>
                <a:spLocks/>
              </p:cNvSpPr>
              <p:nvPr/>
            </p:nvSpPr>
            <p:spPr bwMode="auto">
              <a:xfrm>
                <a:off x="3558572" y="2345405"/>
                <a:ext cx="70438" cy="471933"/>
              </a:xfrm>
              <a:custGeom>
                <a:avLst/>
                <a:gdLst>
                  <a:gd name="T0" fmla="*/ 8 w 17"/>
                  <a:gd name="T1" fmla="*/ 0 h 111"/>
                  <a:gd name="T2" fmla="*/ 0 w 17"/>
                  <a:gd name="T3" fmla="*/ 9 h 111"/>
                  <a:gd name="T4" fmla="*/ 0 w 17"/>
                  <a:gd name="T5" fmla="*/ 103 h 111"/>
                  <a:gd name="T6" fmla="*/ 8 w 17"/>
                  <a:gd name="T7" fmla="*/ 111 h 111"/>
                  <a:gd name="T8" fmla="*/ 17 w 17"/>
                  <a:gd name="T9" fmla="*/ 103 h 111"/>
                  <a:gd name="T10" fmla="*/ 17 w 17"/>
                  <a:gd name="T11" fmla="*/ 9 h 111"/>
                  <a:gd name="T12" fmla="*/ 8 w 17"/>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7" h="111">
                    <a:moveTo>
                      <a:pt x="8" y="0"/>
                    </a:moveTo>
                    <a:cubicBezTo>
                      <a:pt x="3" y="0"/>
                      <a:pt x="0" y="4"/>
                      <a:pt x="0" y="9"/>
                    </a:cubicBezTo>
                    <a:cubicBezTo>
                      <a:pt x="0" y="103"/>
                      <a:pt x="0" y="103"/>
                      <a:pt x="0" y="103"/>
                    </a:cubicBezTo>
                    <a:cubicBezTo>
                      <a:pt x="0" y="107"/>
                      <a:pt x="4" y="111"/>
                      <a:pt x="8" y="111"/>
                    </a:cubicBezTo>
                    <a:cubicBezTo>
                      <a:pt x="13" y="111"/>
                      <a:pt x="17" y="107"/>
                      <a:pt x="17" y="103"/>
                    </a:cubicBezTo>
                    <a:cubicBezTo>
                      <a:pt x="17" y="9"/>
                      <a:pt x="17" y="9"/>
                      <a:pt x="17" y="9"/>
                    </a:cubicBezTo>
                    <a:cubicBezTo>
                      <a:pt x="17"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4" name="Freeform 7"/>
              <p:cNvSpPr>
                <a:spLocks/>
              </p:cNvSpPr>
              <p:nvPr/>
            </p:nvSpPr>
            <p:spPr bwMode="auto">
              <a:xfrm>
                <a:off x="3704731" y="2480998"/>
                <a:ext cx="70438" cy="336341"/>
              </a:xfrm>
              <a:custGeom>
                <a:avLst/>
                <a:gdLst>
                  <a:gd name="T0" fmla="*/ 9 w 17"/>
                  <a:gd name="T1" fmla="*/ 0 h 79"/>
                  <a:gd name="T2" fmla="*/ 0 w 17"/>
                  <a:gd name="T3" fmla="*/ 9 h 79"/>
                  <a:gd name="T4" fmla="*/ 0 w 17"/>
                  <a:gd name="T5" fmla="*/ 71 h 79"/>
                  <a:gd name="T6" fmla="*/ 9 w 17"/>
                  <a:gd name="T7" fmla="*/ 79 h 79"/>
                  <a:gd name="T8" fmla="*/ 17 w 17"/>
                  <a:gd name="T9" fmla="*/ 71 h 79"/>
                  <a:gd name="T10" fmla="*/ 17 w 17"/>
                  <a:gd name="T11" fmla="*/ 9 h 79"/>
                  <a:gd name="T12" fmla="*/ 9 w 17"/>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7" h="79">
                    <a:moveTo>
                      <a:pt x="9" y="0"/>
                    </a:moveTo>
                    <a:cubicBezTo>
                      <a:pt x="4" y="0"/>
                      <a:pt x="0" y="4"/>
                      <a:pt x="0" y="9"/>
                    </a:cubicBezTo>
                    <a:cubicBezTo>
                      <a:pt x="0" y="71"/>
                      <a:pt x="0" y="71"/>
                      <a:pt x="0" y="71"/>
                    </a:cubicBezTo>
                    <a:cubicBezTo>
                      <a:pt x="0" y="75"/>
                      <a:pt x="4" y="79"/>
                      <a:pt x="9" y="79"/>
                    </a:cubicBezTo>
                    <a:cubicBezTo>
                      <a:pt x="13" y="79"/>
                      <a:pt x="17" y="75"/>
                      <a:pt x="17" y="71"/>
                    </a:cubicBezTo>
                    <a:cubicBezTo>
                      <a:pt x="17" y="9"/>
                      <a:pt x="17" y="9"/>
                      <a:pt x="17" y="9"/>
                    </a:cubicBezTo>
                    <a:cubicBezTo>
                      <a:pt x="17" y="4"/>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5" name="Freeform 8"/>
              <p:cNvSpPr>
                <a:spLocks/>
              </p:cNvSpPr>
              <p:nvPr/>
            </p:nvSpPr>
            <p:spPr bwMode="auto">
              <a:xfrm>
                <a:off x="3699449" y="2354210"/>
                <a:ext cx="79243" cy="84525"/>
              </a:xfrm>
              <a:custGeom>
                <a:avLst/>
                <a:gdLst>
                  <a:gd name="T0" fmla="*/ 10 w 19"/>
                  <a:gd name="T1" fmla="*/ 0 h 20"/>
                  <a:gd name="T2" fmla="*/ 9 w 19"/>
                  <a:gd name="T3" fmla="*/ 0 h 20"/>
                  <a:gd name="T4" fmla="*/ 0 w 19"/>
                  <a:gd name="T5" fmla="*/ 10 h 20"/>
                  <a:gd name="T6" fmla="*/ 0 w 19"/>
                  <a:gd name="T7" fmla="*/ 10 h 20"/>
                  <a:gd name="T8" fmla="*/ 9 w 19"/>
                  <a:gd name="T9" fmla="*/ 20 h 20"/>
                  <a:gd name="T10" fmla="*/ 10 w 19"/>
                  <a:gd name="T11" fmla="*/ 20 h 20"/>
                  <a:gd name="T12" fmla="*/ 19 w 19"/>
                  <a:gd name="T13" fmla="*/ 10 h 20"/>
                  <a:gd name="T14" fmla="*/ 19 w 19"/>
                  <a:gd name="T15" fmla="*/ 10 h 20"/>
                  <a:gd name="T16" fmla="*/ 10 w 1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0" y="0"/>
                    </a:moveTo>
                    <a:cubicBezTo>
                      <a:pt x="9" y="0"/>
                      <a:pt x="9" y="0"/>
                      <a:pt x="9" y="0"/>
                    </a:cubicBezTo>
                    <a:cubicBezTo>
                      <a:pt x="4" y="0"/>
                      <a:pt x="0" y="5"/>
                      <a:pt x="0" y="10"/>
                    </a:cubicBezTo>
                    <a:cubicBezTo>
                      <a:pt x="0" y="10"/>
                      <a:pt x="0" y="10"/>
                      <a:pt x="0" y="10"/>
                    </a:cubicBezTo>
                    <a:cubicBezTo>
                      <a:pt x="0" y="15"/>
                      <a:pt x="4" y="20"/>
                      <a:pt x="9" y="20"/>
                    </a:cubicBezTo>
                    <a:cubicBezTo>
                      <a:pt x="10" y="20"/>
                      <a:pt x="10" y="20"/>
                      <a:pt x="10" y="20"/>
                    </a:cubicBezTo>
                    <a:cubicBezTo>
                      <a:pt x="15" y="20"/>
                      <a:pt x="19" y="15"/>
                      <a:pt x="19" y="10"/>
                    </a:cubicBezTo>
                    <a:cubicBezTo>
                      <a:pt x="19" y="10"/>
                      <a:pt x="19" y="10"/>
                      <a:pt x="19" y="10"/>
                    </a:cubicBezTo>
                    <a:cubicBezTo>
                      <a:pt x="19" y="5"/>
                      <a:pt x="1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6" name="Freeform 9"/>
              <p:cNvSpPr>
                <a:spLocks noEditPoints="1"/>
              </p:cNvSpPr>
              <p:nvPr/>
            </p:nvSpPr>
            <p:spPr bwMode="auto">
              <a:xfrm>
                <a:off x="4201319" y="2477476"/>
                <a:ext cx="304645" cy="345145"/>
              </a:xfrm>
              <a:custGeom>
                <a:avLst/>
                <a:gdLst>
                  <a:gd name="T0" fmla="*/ 73 w 73"/>
                  <a:gd name="T1" fmla="*/ 39 h 81"/>
                  <a:gd name="T2" fmla="*/ 36 w 73"/>
                  <a:gd name="T3" fmla="*/ 0 h 81"/>
                  <a:gd name="T4" fmla="*/ 0 w 73"/>
                  <a:gd name="T5" fmla="*/ 41 h 81"/>
                  <a:gd name="T6" fmla="*/ 39 w 73"/>
                  <a:gd name="T7" fmla="*/ 81 h 81"/>
                  <a:gd name="T8" fmla="*/ 66 w 73"/>
                  <a:gd name="T9" fmla="*/ 74 h 81"/>
                  <a:gd name="T10" fmla="*/ 70 w 73"/>
                  <a:gd name="T11" fmla="*/ 67 h 81"/>
                  <a:gd name="T12" fmla="*/ 63 w 73"/>
                  <a:gd name="T13" fmla="*/ 60 h 81"/>
                  <a:gd name="T14" fmla="*/ 59 w 73"/>
                  <a:gd name="T15" fmla="*/ 60 h 81"/>
                  <a:gd name="T16" fmla="*/ 40 w 73"/>
                  <a:gd name="T17" fmla="*/ 65 h 81"/>
                  <a:gd name="T18" fmla="*/ 17 w 73"/>
                  <a:gd name="T19" fmla="*/ 47 h 81"/>
                  <a:gd name="T20" fmla="*/ 64 w 73"/>
                  <a:gd name="T21" fmla="*/ 47 h 81"/>
                  <a:gd name="T22" fmla="*/ 73 w 73"/>
                  <a:gd name="T23" fmla="*/ 39 h 81"/>
                  <a:gd name="T24" fmla="*/ 36 w 73"/>
                  <a:gd name="T25" fmla="*/ 15 h 81"/>
                  <a:gd name="T26" fmla="*/ 56 w 73"/>
                  <a:gd name="T27" fmla="*/ 33 h 81"/>
                  <a:gd name="T28" fmla="*/ 17 w 73"/>
                  <a:gd name="T29" fmla="*/ 33 h 81"/>
                  <a:gd name="T30" fmla="*/ 36 w 73"/>
                  <a:gd name="T31"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81">
                    <a:moveTo>
                      <a:pt x="73" y="39"/>
                    </a:moveTo>
                    <a:cubicBezTo>
                      <a:pt x="73" y="20"/>
                      <a:pt x="61" y="0"/>
                      <a:pt x="36" y="0"/>
                    </a:cubicBezTo>
                    <a:cubicBezTo>
                      <a:pt x="9" y="0"/>
                      <a:pt x="0" y="22"/>
                      <a:pt x="0" y="41"/>
                    </a:cubicBezTo>
                    <a:cubicBezTo>
                      <a:pt x="0" y="66"/>
                      <a:pt x="15" y="81"/>
                      <a:pt x="39" y="81"/>
                    </a:cubicBezTo>
                    <a:cubicBezTo>
                      <a:pt x="53" y="81"/>
                      <a:pt x="59" y="78"/>
                      <a:pt x="66" y="74"/>
                    </a:cubicBezTo>
                    <a:cubicBezTo>
                      <a:pt x="69" y="72"/>
                      <a:pt x="70" y="70"/>
                      <a:pt x="70" y="67"/>
                    </a:cubicBezTo>
                    <a:cubicBezTo>
                      <a:pt x="70" y="63"/>
                      <a:pt x="67" y="60"/>
                      <a:pt x="63" y="60"/>
                    </a:cubicBezTo>
                    <a:cubicBezTo>
                      <a:pt x="61" y="60"/>
                      <a:pt x="60" y="60"/>
                      <a:pt x="59" y="60"/>
                    </a:cubicBezTo>
                    <a:cubicBezTo>
                      <a:pt x="55" y="63"/>
                      <a:pt x="50" y="65"/>
                      <a:pt x="40" y="65"/>
                    </a:cubicBezTo>
                    <a:cubicBezTo>
                      <a:pt x="27" y="65"/>
                      <a:pt x="19" y="59"/>
                      <a:pt x="17" y="47"/>
                    </a:cubicBezTo>
                    <a:cubicBezTo>
                      <a:pt x="64" y="47"/>
                      <a:pt x="64" y="47"/>
                      <a:pt x="64" y="47"/>
                    </a:cubicBezTo>
                    <a:cubicBezTo>
                      <a:pt x="69" y="47"/>
                      <a:pt x="73" y="44"/>
                      <a:pt x="73" y="39"/>
                    </a:cubicBezTo>
                    <a:close/>
                    <a:moveTo>
                      <a:pt x="36" y="15"/>
                    </a:moveTo>
                    <a:cubicBezTo>
                      <a:pt x="43" y="15"/>
                      <a:pt x="54" y="19"/>
                      <a:pt x="56" y="33"/>
                    </a:cubicBezTo>
                    <a:cubicBezTo>
                      <a:pt x="17" y="33"/>
                      <a:pt x="17" y="33"/>
                      <a:pt x="17" y="33"/>
                    </a:cubicBezTo>
                    <a:cubicBezTo>
                      <a:pt x="19" y="21"/>
                      <a:pt x="28" y="15"/>
                      <a:pt x="3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7" name="Freeform 15"/>
              <p:cNvSpPr>
                <a:spLocks noEditPoints="1"/>
              </p:cNvSpPr>
              <p:nvPr/>
            </p:nvSpPr>
            <p:spPr bwMode="auto">
              <a:xfrm>
                <a:off x="3829759" y="2345405"/>
                <a:ext cx="320493" cy="477216"/>
              </a:xfrm>
              <a:custGeom>
                <a:avLst/>
                <a:gdLst>
                  <a:gd name="T0" fmla="*/ 68 w 77"/>
                  <a:gd name="T1" fmla="*/ 0 h 112"/>
                  <a:gd name="T2" fmla="*/ 60 w 77"/>
                  <a:gd name="T3" fmla="*/ 9 h 112"/>
                  <a:gd name="T4" fmla="*/ 60 w 77"/>
                  <a:gd name="T5" fmla="*/ 40 h 112"/>
                  <a:gd name="T6" fmla="*/ 37 w 77"/>
                  <a:gd name="T7" fmla="*/ 31 h 112"/>
                  <a:gd name="T8" fmla="*/ 0 w 77"/>
                  <a:gd name="T9" fmla="*/ 72 h 112"/>
                  <a:gd name="T10" fmla="*/ 37 w 77"/>
                  <a:gd name="T11" fmla="*/ 112 h 112"/>
                  <a:gd name="T12" fmla="*/ 60 w 77"/>
                  <a:gd name="T13" fmla="*/ 103 h 112"/>
                  <a:gd name="T14" fmla="*/ 68 w 77"/>
                  <a:gd name="T15" fmla="*/ 111 h 112"/>
                  <a:gd name="T16" fmla="*/ 77 w 77"/>
                  <a:gd name="T17" fmla="*/ 103 h 112"/>
                  <a:gd name="T18" fmla="*/ 77 w 77"/>
                  <a:gd name="T19" fmla="*/ 9 h 112"/>
                  <a:gd name="T20" fmla="*/ 68 w 77"/>
                  <a:gd name="T21" fmla="*/ 0 h 112"/>
                  <a:gd name="T22" fmla="*/ 39 w 77"/>
                  <a:gd name="T23" fmla="*/ 96 h 112"/>
                  <a:gd name="T24" fmla="*/ 17 w 77"/>
                  <a:gd name="T25" fmla="*/ 72 h 112"/>
                  <a:gd name="T26" fmla="*/ 39 w 77"/>
                  <a:gd name="T27" fmla="*/ 47 h 112"/>
                  <a:gd name="T28" fmla="*/ 60 w 77"/>
                  <a:gd name="T29" fmla="*/ 57 h 112"/>
                  <a:gd name="T30" fmla="*/ 60 w 77"/>
                  <a:gd name="T31" fmla="*/ 86 h 112"/>
                  <a:gd name="T32" fmla="*/ 39 w 77"/>
                  <a:gd name="T3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12">
                    <a:moveTo>
                      <a:pt x="68" y="0"/>
                    </a:moveTo>
                    <a:cubicBezTo>
                      <a:pt x="63" y="0"/>
                      <a:pt x="60" y="4"/>
                      <a:pt x="60" y="9"/>
                    </a:cubicBezTo>
                    <a:cubicBezTo>
                      <a:pt x="60" y="40"/>
                      <a:pt x="60" y="40"/>
                      <a:pt x="60" y="40"/>
                    </a:cubicBezTo>
                    <a:cubicBezTo>
                      <a:pt x="53" y="34"/>
                      <a:pt x="45" y="31"/>
                      <a:pt x="37" y="31"/>
                    </a:cubicBezTo>
                    <a:cubicBezTo>
                      <a:pt x="19" y="31"/>
                      <a:pt x="0" y="45"/>
                      <a:pt x="0" y="72"/>
                    </a:cubicBezTo>
                    <a:cubicBezTo>
                      <a:pt x="0" y="98"/>
                      <a:pt x="19" y="112"/>
                      <a:pt x="37" y="112"/>
                    </a:cubicBezTo>
                    <a:cubicBezTo>
                      <a:pt x="45" y="112"/>
                      <a:pt x="53" y="109"/>
                      <a:pt x="60" y="103"/>
                    </a:cubicBezTo>
                    <a:cubicBezTo>
                      <a:pt x="60" y="108"/>
                      <a:pt x="64" y="111"/>
                      <a:pt x="68" y="111"/>
                    </a:cubicBezTo>
                    <a:cubicBezTo>
                      <a:pt x="73" y="111"/>
                      <a:pt x="77" y="107"/>
                      <a:pt x="77" y="103"/>
                    </a:cubicBezTo>
                    <a:cubicBezTo>
                      <a:pt x="77" y="9"/>
                      <a:pt x="77" y="9"/>
                      <a:pt x="77" y="9"/>
                    </a:cubicBezTo>
                    <a:cubicBezTo>
                      <a:pt x="77" y="4"/>
                      <a:pt x="73" y="0"/>
                      <a:pt x="68" y="0"/>
                    </a:cubicBezTo>
                    <a:close/>
                    <a:moveTo>
                      <a:pt x="39" y="96"/>
                    </a:moveTo>
                    <a:cubicBezTo>
                      <a:pt x="25" y="96"/>
                      <a:pt x="17" y="87"/>
                      <a:pt x="17" y="72"/>
                    </a:cubicBezTo>
                    <a:cubicBezTo>
                      <a:pt x="17" y="56"/>
                      <a:pt x="25" y="47"/>
                      <a:pt x="39" y="47"/>
                    </a:cubicBezTo>
                    <a:cubicBezTo>
                      <a:pt x="48" y="47"/>
                      <a:pt x="55" y="53"/>
                      <a:pt x="60" y="57"/>
                    </a:cubicBezTo>
                    <a:cubicBezTo>
                      <a:pt x="60" y="86"/>
                      <a:pt x="60" y="86"/>
                      <a:pt x="60" y="86"/>
                    </a:cubicBezTo>
                    <a:cubicBezTo>
                      <a:pt x="55" y="91"/>
                      <a:pt x="48" y="96"/>
                      <a:pt x="39"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spTree>
    <p:extLst>
      <p:ext uri="{BB962C8B-B14F-4D97-AF65-F5344CB8AC3E}">
        <p14:creationId xmlns:p14="http://schemas.microsoft.com/office/powerpoint/2010/main" val="1981736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 y="6147815"/>
            <a:ext cx="12191999" cy="301752"/>
          </a:xfrm>
          <a:prstGeom prst="rect">
            <a:avLst/>
          </a:prstGeom>
        </p:spPr>
      </p:pic>
      <p:pic>
        <p:nvPicPr>
          <p:cNvPr id="17" name="bg object 17"/>
          <p:cNvPicPr/>
          <p:nvPr/>
        </p:nvPicPr>
        <p:blipFill>
          <a:blip r:embed="rId8" cstate="print"/>
          <a:stretch>
            <a:fillRect/>
          </a:stretch>
        </p:blipFill>
        <p:spPr>
          <a:xfrm>
            <a:off x="10907775" y="0"/>
            <a:ext cx="1282192" cy="818388"/>
          </a:xfrm>
          <a:prstGeom prst="rect">
            <a:avLst/>
          </a:prstGeom>
        </p:spPr>
      </p:pic>
      <p:pic>
        <p:nvPicPr>
          <p:cNvPr id="18" name="bg object 18"/>
          <p:cNvPicPr/>
          <p:nvPr/>
        </p:nvPicPr>
        <p:blipFill>
          <a:blip r:embed="rId9" cstate="print"/>
          <a:stretch>
            <a:fillRect/>
          </a:stretch>
        </p:blipFill>
        <p:spPr>
          <a:xfrm>
            <a:off x="10659873" y="5862828"/>
            <a:ext cx="1410207" cy="224028"/>
          </a:xfrm>
          <a:prstGeom prst="rect">
            <a:avLst/>
          </a:prstGeom>
        </p:spPr>
      </p:pic>
      <p:pic>
        <p:nvPicPr>
          <p:cNvPr id="19" name="bg object 19"/>
          <p:cNvPicPr/>
          <p:nvPr/>
        </p:nvPicPr>
        <p:blipFill>
          <a:blip r:embed="rId10" cstate="print"/>
          <a:stretch>
            <a:fillRect/>
          </a:stretch>
        </p:blipFill>
        <p:spPr>
          <a:xfrm>
            <a:off x="1" y="1"/>
            <a:ext cx="12191999" cy="6857997"/>
          </a:xfrm>
          <a:prstGeom prst="rect">
            <a:avLst/>
          </a:prstGeom>
        </p:spPr>
      </p:pic>
      <p:sp>
        <p:nvSpPr>
          <p:cNvPr id="2" name="Holder 2"/>
          <p:cNvSpPr>
            <a:spLocks noGrp="1"/>
          </p:cNvSpPr>
          <p:nvPr>
            <p:ph type="title"/>
          </p:nvPr>
        </p:nvSpPr>
        <p:spPr>
          <a:xfrm>
            <a:off x="492693" y="168401"/>
            <a:ext cx="11206615" cy="307777"/>
          </a:xfrm>
          <a:prstGeom prst="rect">
            <a:avLst/>
          </a:prstGeom>
        </p:spPr>
        <p:txBody>
          <a:bodyPr wrap="square" lIns="0" tIns="0" rIns="0" bIns="0">
            <a:spAutoFit/>
          </a:bodyPr>
          <a:lstStyle>
            <a:lvl1pPr>
              <a:defRPr sz="2000" b="0" i="0">
                <a:solidFill>
                  <a:schemeClr val="bg1"/>
                </a:solidFill>
                <a:latin typeface="Verdana"/>
                <a:cs typeface="Verdana"/>
              </a:defRPr>
            </a:lvl1pPr>
          </a:lstStyle>
          <a:p>
            <a:endParaRPr/>
          </a:p>
        </p:txBody>
      </p:sp>
      <p:sp>
        <p:nvSpPr>
          <p:cNvPr id="3" name="Holder 3"/>
          <p:cNvSpPr>
            <a:spLocks noGrp="1"/>
          </p:cNvSpPr>
          <p:nvPr>
            <p:ph type="body" idx="1"/>
          </p:nvPr>
        </p:nvSpPr>
        <p:spPr>
          <a:xfrm>
            <a:off x="458554" y="1531747"/>
            <a:ext cx="11151445" cy="276999"/>
          </a:xfrm>
          <a:prstGeom prst="rect">
            <a:avLst/>
          </a:prstGeom>
        </p:spPr>
        <p:txBody>
          <a:bodyPr wrap="square" lIns="0" tIns="0" rIns="0" bIns="0">
            <a:spAutoFit/>
          </a:bodyPr>
          <a:lstStyle>
            <a:lvl1pPr>
              <a:defRPr sz="1800" b="0" i="0">
                <a:solidFill>
                  <a:srgbClr val="404040"/>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09824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idep.org.cy/wp-content/uploads/protereotites_entaksis_poliomorfias.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hyperlink" Target="http://staffmobility.eu/staff-Week-search"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mailto:tchristodoulidou@idep.org.cy" TargetMode="External"/><Relationship Id="rId4" Type="http://schemas.openxmlformats.org/officeDocument/2006/relationships/hyperlink" Target="mailto:santoniou@idep.org.c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rasmus-plus.ec.europa.eu/sites/default/files/2022-11/Erasmus%2BProgramme%20Guide2023_en.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5542" y="4659085"/>
            <a:ext cx="5500915" cy="2000548"/>
          </a:xfrm>
          <a:prstGeom prst="rect">
            <a:avLst/>
          </a:prstGeom>
        </p:spPr>
        <p:txBody>
          <a:bodyPr wrap="square">
            <a:spAutoFit/>
          </a:bodyPr>
          <a:lstStyle/>
          <a:p>
            <a:pPr algn="ctr"/>
            <a:r>
              <a:rPr lang="en-GB" sz="3100" b="1" dirty="0">
                <a:solidFill>
                  <a:schemeClr val="accent2"/>
                </a:solidFill>
                <a:latin typeface="+mj-lt"/>
                <a:ea typeface="Verdana" panose="020B0604030504040204" pitchFamily="34" charset="0"/>
              </a:rPr>
              <a:t>ERASMUS+ INFO DAY</a:t>
            </a:r>
          </a:p>
          <a:p>
            <a:pPr algn="ctr"/>
            <a:r>
              <a:rPr lang="el-GR" sz="3100" b="1" dirty="0">
                <a:solidFill>
                  <a:srgbClr val="92D050"/>
                </a:solidFill>
                <a:latin typeface="+mj-lt"/>
                <a:ea typeface="Verdana" panose="020B0604030504040204" pitchFamily="34" charset="0"/>
              </a:rPr>
              <a:t>Τομέας Τριτοβάθμιας Εκπαίδευσης - Βασική Δράση </a:t>
            </a:r>
            <a:r>
              <a:rPr lang="el-GR" sz="3100" b="1" dirty="0" smtClean="0">
                <a:solidFill>
                  <a:srgbClr val="92D050"/>
                </a:solidFill>
                <a:latin typeface="+mj-lt"/>
                <a:ea typeface="Verdana" panose="020B0604030504040204" pitchFamily="34" charset="0"/>
              </a:rPr>
              <a:t>1</a:t>
            </a:r>
            <a:endParaRPr lang="en-GB" sz="3100" b="1" dirty="0" smtClean="0">
              <a:solidFill>
                <a:srgbClr val="92D050"/>
              </a:solidFill>
              <a:latin typeface="+mj-lt"/>
              <a:ea typeface="Verdana" panose="020B0604030504040204" pitchFamily="34" charset="0"/>
            </a:endParaRPr>
          </a:p>
          <a:p>
            <a:pPr algn="ctr"/>
            <a:r>
              <a:rPr lang="en-GB" sz="3100" b="1" dirty="0" smtClean="0">
                <a:solidFill>
                  <a:srgbClr val="92D050"/>
                </a:solidFill>
                <a:latin typeface="+mj-lt"/>
                <a:ea typeface="Verdana" panose="020B0604030504040204" pitchFamily="34" charset="0"/>
              </a:rPr>
              <a:t>KA130,KA131 &amp; KA171</a:t>
            </a:r>
            <a:r>
              <a:rPr lang="el-GR" sz="3100" b="1" dirty="0" smtClean="0">
                <a:solidFill>
                  <a:srgbClr val="92D050"/>
                </a:solidFill>
                <a:latin typeface="+mj-lt"/>
                <a:ea typeface="Verdana" panose="020B0604030504040204" pitchFamily="34" charset="0"/>
              </a:rPr>
              <a:t> </a:t>
            </a:r>
            <a:endParaRPr lang="en-GB" sz="3100" b="1" dirty="0">
              <a:solidFill>
                <a:srgbClr val="92D050"/>
              </a:solidFill>
              <a:latin typeface="+mj-lt"/>
              <a:ea typeface="Verdana" panose="020B0604030504040204" pitchFamily="34" charset="0"/>
            </a:endParaRPr>
          </a:p>
        </p:txBody>
      </p:sp>
    </p:spTree>
    <p:extLst>
      <p:ext uri="{BB962C8B-B14F-4D97-AF65-F5344CB8AC3E}">
        <p14:creationId xmlns:p14="http://schemas.microsoft.com/office/powerpoint/2010/main" val="173619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8819839" y="-937439"/>
            <a:ext cx="4781013" cy="7058214"/>
          </a:xfrm>
          <a:prstGeom prst="rect">
            <a:avLst/>
          </a:prstGeom>
        </p:spPr>
        <p:txBody>
          <a:bodyPr wrap="square" lIns="0" tIns="0" rIns="0" bIns="0" anchor="ctr">
            <a:spAutoFit/>
          </a:bodyPr>
          <a:lstStyle/>
          <a:p>
            <a:pPr defTabSz="914377"/>
            <a:r>
              <a:rPr lang="ar-IQ" sz="45866" b="1" dirty="0">
                <a:solidFill>
                  <a:srgbClr val="FFFFFF">
                    <a:alpha val="25000"/>
                  </a:srgbClr>
                </a:solidFill>
                <a:latin typeface="Roboto"/>
              </a:rPr>
              <a:t>1</a:t>
            </a:r>
            <a:endParaRPr lang="en-US" sz="45866" b="1" dirty="0">
              <a:solidFill>
                <a:srgbClr val="FFFFFF">
                  <a:alpha val="25000"/>
                </a:srgbClr>
              </a:solidFill>
              <a:latin typeface="Roboto"/>
            </a:endParaRPr>
          </a:p>
        </p:txBody>
      </p:sp>
      <p:grpSp>
        <p:nvGrpSpPr>
          <p:cNvPr id="59" name="Group 58">
            <a:extLst>
              <a:ext uri="{FF2B5EF4-FFF2-40B4-BE49-F238E27FC236}">
                <a16:creationId xmlns:a16="http://schemas.microsoft.com/office/drawing/2014/main" id="{CB1564A8-F735-403F-9083-A8B8F6F5AF51}"/>
              </a:ext>
            </a:extLst>
          </p:cNvPr>
          <p:cNvGrpSpPr/>
          <p:nvPr/>
        </p:nvGrpSpPr>
        <p:grpSpPr>
          <a:xfrm flipH="1">
            <a:off x="752005" y="1449244"/>
            <a:ext cx="3657435" cy="3959512"/>
            <a:chOff x="2949576" y="3421062"/>
            <a:chExt cx="711199" cy="769938"/>
          </a:xfrm>
          <a:solidFill>
            <a:schemeClr val="bg1"/>
          </a:solidFill>
        </p:grpSpPr>
        <p:sp>
          <p:nvSpPr>
            <p:cNvPr id="60" name="Freeform 56">
              <a:extLst>
                <a:ext uri="{FF2B5EF4-FFF2-40B4-BE49-F238E27FC236}">
                  <a16:creationId xmlns:a16="http://schemas.microsoft.com/office/drawing/2014/main" id="{45979A06-6BE6-4798-91E8-0E43BA2B7CC4}"/>
                </a:ext>
              </a:extLst>
            </p:cNvPr>
            <p:cNvSpPr>
              <a:spLocks noEditPoints="1"/>
            </p:cNvSpPr>
            <p:nvPr/>
          </p:nvSpPr>
          <p:spPr bwMode="auto">
            <a:xfrm>
              <a:off x="2949576" y="3421062"/>
              <a:ext cx="646112" cy="769938"/>
            </a:xfrm>
            <a:custGeom>
              <a:avLst/>
              <a:gdLst>
                <a:gd name="T0" fmla="*/ 707 w 712"/>
                <a:gd name="T1" fmla="*/ 156 h 852"/>
                <a:gd name="T2" fmla="*/ 556 w 712"/>
                <a:gd name="T3" fmla="*/ 5 h 852"/>
                <a:gd name="T4" fmla="*/ 544 w 712"/>
                <a:gd name="T5" fmla="*/ 0 h 852"/>
                <a:gd name="T6" fmla="*/ 50 w 712"/>
                <a:gd name="T7" fmla="*/ 0 h 852"/>
                <a:gd name="T8" fmla="*/ 0 w 712"/>
                <a:gd name="T9" fmla="*/ 50 h 852"/>
                <a:gd name="T10" fmla="*/ 0 w 712"/>
                <a:gd name="T11" fmla="*/ 802 h 852"/>
                <a:gd name="T12" fmla="*/ 50 w 712"/>
                <a:gd name="T13" fmla="*/ 852 h 852"/>
                <a:gd name="T14" fmla="*/ 569 w 712"/>
                <a:gd name="T15" fmla="*/ 852 h 852"/>
                <a:gd name="T16" fmla="*/ 586 w 712"/>
                <a:gd name="T17" fmla="*/ 835 h 852"/>
                <a:gd name="T18" fmla="*/ 569 w 712"/>
                <a:gd name="T19" fmla="*/ 819 h 852"/>
                <a:gd name="T20" fmla="*/ 50 w 712"/>
                <a:gd name="T21" fmla="*/ 819 h 852"/>
                <a:gd name="T22" fmla="*/ 33 w 712"/>
                <a:gd name="T23" fmla="*/ 802 h 852"/>
                <a:gd name="T24" fmla="*/ 33 w 712"/>
                <a:gd name="T25" fmla="*/ 113 h 852"/>
                <a:gd name="T26" fmla="*/ 149 w 712"/>
                <a:gd name="T27" fmla="*/ 113 h 852"/>
                <a:gd name="T28" fmla="*/ 166 w 712"/>
                <a:gd name="T29" fmla="*/ 97 h 852"/>
                <a:gd name="T30" fmla="*/ 149 w 712"/>
                <a:gd name="T31" fmla="*/ 80 h 852"/>
                <a:gd name="T32" fmla="*/ 33 w 712"/>
                <a:gd name="T33" fmla="*/ 80 h 852"/>
                <a:gd name="T34" fmla="*/ 33 w 712"/>
                <a:gd name="T35" fmla="*/ 50 h 852"/>
                <a:gd name="T36" fmla="*/ 50 w 712"/>
                <a:gd name="T37" fmla="*/ 33 h 852"/>
                <a:gd name="T38" fmla="*/ 527 w 712"/>
                <a:gd name="T39" fmla="*/ 33 h 852"/>
                <a:gd name="T40" fmla="*/ 527 w 712"/>
                <a:gd name="T41" fmla="*/ 135 h 852"/>
                <a:gd name="T42" fmla="*/ 577 w 712"/>
                <a:gd name="T43" fmla="*/ 185 h 852"/>
                <a:gd name="T44" fmla="*/ 679 w 712"/>
                <a:gd name="T45" fmla="*/ 185 h 852"/>
                <a:gd name="T46" fmla="*/ 679 w 712"/>
                <a:gd name="T47" fmla="*/ 504 h 852"/>
                <a:gd name="T48" fmla="*/ 695 w 712"/>
                <a:gd name="T49" fmla="*/ 521 h 852"/>
                <a:gd name="T50" fmla="*/ 712 w 712"/>
                <a:gd name="T51" fmla="*/ 504 h 852"/>
                <a:gd name="T52" fmla="*/ 712 w 712"/>
                <a:gd name="T53" fmla="*/ 168 h 852"/>
                <a:gd name="T54" fmla="*/ 707 w 712"/>
                <a:gd name="T55" fmla="*/ 156 h 852"/>
                <a:gd name="T56" fmla="*/ 577 w 712"/>
                <a:gd name="T57" fmla="*/ 151 h 852"/>
                <a:gd name="T58" fmla="*/ 561 w 712"/>
                <a:gd name="T59" fmla="*/ 135 h 852"/>
                <a:gd name="T60" fmla="*/ 561 w 712"/>
                <a:gd name="T61" fmla="*/ 57 h 852"/>
                <a:gd name="T62" fmla="*/ 655 w 712"/>
                <a:gd name="T63" fmla="*/ 151 h 852"/>
                <a:gd name="T64" fmla="*/ 577 w 712"/>
                <a:gd name="T65" fmla="*/ 15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852">
                  <a:moveTo>
                    <a:pt x="707" y="156"/>
                  </a:moveTo>
                  <a:cubicBezTo>
                    <a:pt x="556" y="5"/>
                    <a:pt x="556" y="5"/>
                    <a:pt x="556" y="5"/>
                  </a:cubicBezTo>
                  <a:cubicBezTo>
                    <a:pt x="553" y="2"/>
                    <a:pt x="548" y="0"/>
                    <a:pt x="544" y="0"/>
                  </a:cubicBezTo>
                  <a:cubicBezTo>
                    <a:pt x="50" y="0"/>
                    <a:pt x="50" y="0"/>
                    <a:pt x="50" y="0"/>
                  </a:cubicBezTo>
                  <a:cubicBezTo>
                    <a:pt x="22" y="0"/>
                    <a:pt x="0" y="22"/>
                    <a:pt x="0" y="50"/>
                  </a:cubicBezTo>
                  <a:cubicBezTo>
                    <a:pt x="0" y="802"/>
                    <a:pt x="0" y="802"/>
                    <a:pt x="0" y="802"/>
                  </a:cubicBezTo>
                  <a:cubicBezTo>
                    <a:pt x="0" y="830"/>
                    <a:pt x="22" y="852"/>
                    <a:pt x="50" y="852"/>
                  </a:cubicBezTo>
                  <a:cubicBezTo>
                    <a:pt x="569" y="852"/>
                    <a:pt x="569" y="852"/>
                    <a:pt x="569" y="852"/>
                  </a:cubicBezTo>
                  <a:cubicBezTo>
                    <a:pt x="578" y="852"/>
                    <a:pt x="586" y="844"/>
                    <a:pt x="586" y="835"/>
                  </a:cubicBezTo>
                  <a:cubicBezTo>
                    <a:pt x="586" y="826"/>
                    <a:pt x="578" y="819"/>
                    <a:pt x="569" y="819"/>
                  </a:cubicBezTo>
                  <a:cubicBezTo>
                    <a:pt x="50" y="819"/>
                    <a:pt x="50" y="819"/>
                    <a:pt x="50" y="819"/>
                  </a:cubicBezTo>
                  <a:cubicBezTo>
                    <a:pt x="41" y="819"/>
                    <a:pt x="33" y="811"/>
                    <a:pt x="33" y="802"/>
                  </a:cubicBezTo>
                  <a:cubicBezTo>
                    <a:pt x="33" y="113"/>
                    <a:pt x="33" y="113"/>
                    <a:pt x="33" y="113"/>
                  </a:cubicBezTo>
                  <a:cubicBezTo>
                    <a:pt x="149" y="113"/>
                    <a:pt x="149" y="113"/>
                    <a:pt x="149" y="113"/>
                  </a:cubicBezTo>
                  <a:cubicBezTo>
                    <a:pt x="158" y="113"/>
                    <a:pt x="166" y="106"/>
                    <a:pt x="166" y="97"/>
                  </a:cubicBezTo>
                  <a:cubicBezTo>
                    <a:pt x="166" y="87"/>
                    <a:pt x="158" y="80"/>
                    <a:pt x="149" y="80"/>
                  </a:cubicBezTo>
                  <a:cubicBezTo>
                    <a:pt x="33" y="80"/>
                    <a:pt x="33" y="80"/>
                    <a:pt x="33" y="80"/>
                  </a:cubicBezTo>
                  <a:cubicBezTo>
                    <a:pt x="33" y="50"/>
                    <a:pt x="33" y="50"/>
                    <a:pt x="33" y="50"/>
                  </a:cubicBezTo>
                  <a:cubicBezTo>
                    <a:pt x="33" y="41"/>
                    <a:pt x="41" y="33"/>
                    <a:pt x="50" y="33"/>
                  </a:cubicBezTo>
                  <a:cubicBezTo>
                    <a:pt x="527" y="33"/>
                    <a:pt x="527" y="33"/>
                    <a:pt x="527" y="33"/>
                  </a:cubicBezTo>
                  <a:cubicBezTo>
                    <a:pt x="527" y="135"/>
                    <a:pt x="527" y="135"/>
                    <a:pt x="527" y="135"/>
                  </a:cubicBezTo>
                  <a:cubicBezTo>
                    <a:pt x="527" y="162"/>
                    <a:pt x="550" y="185"/>
                    <a:pt x="577" y="185"/>
                  </a:cubicBezTo>
                  <a:cubicBezTo>
                    <a:pt x="679" y="185"/>
                    <a:pt x="679" y="185"/>
                    <a:pt x="679" y="185"/>
                  </a:cubicBezTo>
                  <a:cubicBezTo>
                    <a:pt x="679" y="504"/>
                    <a:pt x="679" y="504"/>
                    <a:pt x="679" y="504"/>
                  </a:cubicBezTo>
                  <a:cubicBezTo>
                    <a:pt x="679" y="513"/>
                    <a:pt x="686" y="521"/>
                    <a:pt x="695" y="521"/>
                  </a:cubicBezTo>
                  <a:cubicBezTo>
                    <a:pt x="705" y="521"/>
                    <a:pt x="712" y="513"/>
                    <a:pt x="712" y="504"/>
                  </a:cubicBezTo>
                  <a:cubicBezTo>
                    <a:pt x="712" y="168"/>
                    <a:pt x="712" y="168"/>
                    <a:pt x="712" y="168"/>
                  </a:cubicBezTo>
                  <a:cubicBezTo>
                    <a:pt x="712" y="164"/>
                    <a:pt x="710" y="159"/>
                    <a:pt x="707" y="156"/>
                  </a:cubicBezTo>
                  <a:close/>
                  <a:moveTo>
                    <a:pt x="577" y="151"/>
                  </a:moveTo>
                  <a:cubicBezTo>
                    <a:pt x="568" y="151"/>
                    <a:pt x="561" y="144"/>
                    <a:pt x="561" y="135"/>
                  </a:cubicBezTo>
                  <a:cubicBezTo>
                    <a:pt x="561" y="57"/>
                    <a:pt x="561" y="57"/>
                    <a:pt x="561" y="57"/>
                  </a:cubicBezTo>
                  <a:cubicBezTo>
                    <a:pt x="655" y="151"/>
                    <a:pt x="655" y="151"/>
                    <a:pt x="655" y="151"/>
                  </a:cubicBezTo>
                  <a:lnTo>
                    <a:pt x="57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262626"/>
                </a:solidFill>
                <a:latin typeface="Roboto"/>
              </a:endParaRPr>
            </a:p>
          </p:txBody>
        </p:sp>
        <p:sp>
          <p:nvSpPr>
            <p:cNvPr id="61" name="Freeform 57">
              <a:extLst>
                <a:ext uri="{FF2B5EF4-FFF2-40B4-BE49-F238E27FC236}">
                  <a16:creationId xmlns:a16="http://schemas.microsoft.com/office/drawing/2014/main" id="{DC293199-03E4-415E-B49F-65FC41B918DC}"/>
                </a:ext>
              </a:extLst>
            </p:cNvPr>
            <p:cNvSpPr>
              <a:spLocks/>
            </p:cNvSpPr>
            <p:nvPr/>
          </p:nvSpPr>
          <p:spPr bwMode="auto">
            <a:xfrm>
              <a:off x="3565525" y="3919538"/>
              <a:ext cx="30162" cy="28575"/>
            </a:xfrm>
            <a:custGeom>
              <a:avLst/>
              <a:gdLst>
                <a:gd name="T0" fmla="*/ 28 w 33"/>
                <a:gd name="T1" fmla="*/ 5 h 33"/>
                <a:gd name="T2" fmla="*/ 16 w 33"/>
                <a:gd name="T3" fmla="*/ 0 h 33"/>
                <a:gd name="T4" fmla="*/ 5 w 33"/>
                <a:gd name="T5" fmla="*/ 5 h 33"/>
                <a:gd name="T6" fmla="*/ 0 w 33"/>
                <a:gd name="T7" fmla="*/ 17 h 33"/>
                <a:gd name="T8" fmla="*/ 5 w 33"/>
                <a:gd name="T9" fmla="*/ 28 h 33"/>
                <a:gd name="T10" fmla="*/ 16 w 33"/>
                <a:gd name="T11" fmla="*/ 33 h 33"/>
                <a:gd name="T12" fmla="*/ 28 w 33"/>
                <a:gd name="T13" fmla="*/ 28 h 33"/>
                <a:gd name="T14" fmla="*/ 33 w 33"/>
                <a:gd name="T15" fmla="*/ 17 h 33"/>
                <a:gd name="T16" fmla="*/ 28 w 33"/>
                <a:gd name="T1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8" y="5"/>
                  </a:moveTo>
                  <a:cubicBezTo>
                    <a:pt x="25" y="2"/>
                    <a:pt x="21" y="0"/>
                    <a:pt x="16" y="0"/>
                  </a:cubicBezTo>
                  <a:cubicBezTo>
                    <a:pt x="12" y="0"/>
                    <a:pt x="8" y="2"/>
                    <a:pt x="5" y="5"/>
                  </a:cubicBezTo>
                  <a:cubicBezTo>
                    <a:pt x="2" y="8"/>
                    <a:pt x="0" y="12"/>
                    <a:pt x="0" y="17"/>
                  </a:cubicBezTo>
                  <a:cubicBezTo>
                    <a:pt x="0" y="21"/>
                    <a:pt x="2" y="25"/>
                    <a:pt x="5" y="28"/>
                  </a:cubicBezTo>
                  <a:cubicBezTo>
                    <a:pt x="8" y="31"/>
                    <a:pt x="12" y="33"/>
                    <a:pt x="16" y="33"/>
                  </a:cubicBezTo>
                  <a:cubicBezTo>
                    <a:pt x="21" y="33"/>
                    <a:pt x="25" y="31"/>
                    <a:pt x="28" y="28"/>
                  </a:cubicBezTo>
                  <a:cubicBezTo>
                    <a:pt x="31" y="25"/>
                    <a:pt x="33" y="21"/>
                    <a:pt x="33" y="17"/>
                  </a:cubicBezTo>
                  <a:cubicBezTo>
                    <a:pt x="33" y="12"/>
                    <a:pt x="31" y="8"/>
                    <a:pt x="2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262626"/>
                </a:solidFill>
                <a:latin typeface="Roboto"/>
              </a:endParaRPr>
            </a:p>
          </p:txBody>
        </p:sp>
        <p:sp>
          <p:nvSpPr>
            <p:cNvPr id="62" name="Freeform 58">
              <a:extLst>
                <a:ext uri="{FF2B5EF4-FFF2-40B4-BE49-F238E27FC236}">
                  <a16:creationId xmlns:a16="http://schemas.microsoft.com/office/drawing/2014/main" id="{1A2E4D3E-4FDB-4E8A-8CED-6CF830006257}"/>
                </a:ext>
              </a:extLst>
            </p:cNvPr>
            <p:cNvSpPr>
              <a:spLocks noEditPoints="1"/>
            </p:cNvSpPr>
            <p:nvPr/>
          </p:nvSpPr>
          <p:spPr bwMode="auto">
            <a:xfrm>
              <a:off x="2995613" y="3530600"/>
              <a:ext cx="665162" cy="660400"/>
            </a:xfrm>
            <a:custGeom>
              <a:avLst/>
              <a:gdLst>
                <a:gd name="T0" fmla="*/ 646 w 735"/>
                <a:gd name="T1" fmla="*/ 512 h 732"/>
                <a:gd name="T2" fmla="*/ 530 w 735"/>
                <a:gd name="T3" fmla="*/ 507 h 732"/>
                <a:gd name="T4" fmla="*/ 580 w 735"/>
                <a:gd name="T5" fmla="*/ 323 h 732"/>
                <a:gd name="T6" fmla="*/ 612 w 735"/>
                <a:gd name="T7" fmla="*/ 306 h 732"/>
                <a:gd name="T8" fmla="*/ 580 w 735"/>
                <a:gd name="T9" fmla="*/ 289 h 732"/>
                <a:gd name="T10" fmla="*/ 323 w 735"/>
                <a:gd name="T11" fmla="*/ 17 h 732"/>
                <a:gd name="T12" fmla="*/ 289 w 735"/>
                <a:gd name="T13" fmla="*/ 17 h 732"/>
                <a:gd name="T14" fmla="*/ 32 w 735"/>
                <a:gd name="T15" fmla="*/ 289 h 732"/>
                <a:gd name="T16" fmla="*/ 0 w 735"/>
                <a:gd name="T17" fmla="*/ 306 h 732"/>
                <a:gd name="T18" fmla="*/ 32 w 735"/>
                <a:gd name="T19" fmla="*/ 323 h 732"/>
                <a:gd name="T20" fmla="*/ 289 w 735"/>
                <a:gd name="T21" fmla="*/ 595 h 732"/>
                <a:gd name="T22" fmla="*/ 323 w 735"/>
                <a:gd name="T23" fmla="*/ 595 h 732"/>
                <a:gd name="T24" fmla="*/ 486 w 735"/>
                <a:gd name="T25" fmla="*/ 509 h 732"/>
                <a:gd name="T26" fmla="*/ 507 w 735"/>
                <a:gd name="T27" fmla="*/ 634 h 732"/>
                <a:gd name="T28" fmla="*/ 588 w 735"/>
                <a:gd name="T29" fmla="*/ 722 h 732"/>
                <a:gd name="T30" fmla="*/ 625 w 735"/>
                <a:gd name="T31" fmla="*/ 729 h 732"/>
                <a:gd name="T32" fmla="*/ 647 w 735"/>
                <a:gd name="T33" fmla="*/ 647 h 732"/>
                <a:gd name="T34" fmla="*/ 698 w 735"/>
                <a:gd name="T35" fmla="*/ 647 h 732"/>
                <a:gd name="T36" fmla="*/ 722 w 735"/>
                <a:gd name="T37" fmla="*/ 588 h 732"/>
                <a:gd name="T38" fmla="*/ 547 w 735"/>
                <a:gd name="T39" fmla="*/ 289 h 732"/>
                <a:gd name="T40" fmla="*/ 323 w 735"/>
                <a:gd name="T41" fmla="*/ 117 h 732"/>
                <a:gd name="T42" fmla="*/ 289 w 735"/>
                <a:gd name="T43" fmla="*/ 70 h 732"/>
                <a:gd name="T44" fmla="*/ 114 w 735"/>
                <a:gd name="T45" fmla="*/ 289 h 732"/>
                <a:gd name="T46" fmla="*/ 289 w 735"/>
                <a:gd name="T47" fmla="*/ 70 h 732"/>
                <a:gd name="T48" fmla="*/ 65 w 735"/>
                <a:gd name="T49" fmla="*/ 323 h 732"/>
                <a:gd name="T50" fmla="*/ 289 w 735"/>
                <a:gd name="T51" fmla="*/ 495 h 732"/>
                <a:gd name="T52" fmla="*/ 306 w 735"/>
                <a:gd name="T53" fmla="*/ 462 h 732"/>
                <a:gd name="T54" fmla="*/ 306 w 735"/>
                <a:gd name="T55" fmla="*/ 150 h 732"/>
                <a:gd name="T56" fmla="*/ 429 w 735"/>
                <a:gd name="T57" fmla="*/ 406 h 732"/>
                <a:gd name="T58" fmla="*/ 418 w 735"/>
                <a:gd name="T59" fmla="*/ 306 h 732"/>
                <a:gd name="T60" fmla="*/ 194 w 735"/>
                <a:gd name="T61" fmla="*/ 306 h 732"/>
                <a:gd name="T62" fmla="*/ 371 w 735"/>
                <a:gd name="T63" fmla="*/ 395 h 732"/>
                <a:gd name="T64" fmla="*/ 306 w 735"/>
                <a:gd name="T65" fmla="*/ 462 h 732"/>
                <a:gd name="T66" fmla="*/ 347 w 735"/>
                <a:gd name="T67" fmla="*/ 371 h 732"/>
                <a:gd name="T68" fmla="*/ 228 w 735"/>
                <a:gd name="T69" fmla="*/ 306 h 732"/>
                <a:gd name="T70" fmla="*/ 384 w 735"/>
                <a:gd name="T71" fmla="*/ 306 h 732"/>
                <a:gd name="T72" fmla="*/ 318 w 735"/>
                <a:gd name="T73" fmla="*/ 294 h 732"/>
                <a:gd name="T74" fmla="*/ 295 w 735"/>
                <a:gd name="T75" fmla="*/ 318 h 732"/>
                <a:gd name="T76" fmla="*/ 323 w 735"/>
                <a:gd name="T77" fmla="*/ 495 h 732"/>
                <a:gd name="T78" fmla="*/ 462 w 735"/>
                <a:gd name="T79" fmla="*/ 486 h 732"/>
                <a:gd name="T80" fmla="*/ 486 w 735"/>
                <a:gd name="T81" fmla="*/ 463 h 732"/>
                <a:gd name="T82" fmla="*/ 498 w 735"/>
                <a:gd name="T83" fmla="*/ 323 h 732"/>
                <a:gd name="T84" fmla="*/ 486 w 735"/>
                <a:gd name="T85" fmla="*/ 463 h 732"/>
                <a:gd name="T86" fmla="*/ 611 w 735"/>
                <a:gd name="T87" fmla="*/ 698 h 732"/>
                <a:gd name="T88" fmla="*/ 540 w 735"/>
                <a:gd name="T89" fmla="*/ 563 h 732"/>
                <a:gd name="T90" fmla="*/ 542 w 735"/>
                <a:gd name="T91" fmla="*/ 566 h 732"/>
                <a:gd name="T92" fmla="*/ 613 w 735"/>
                <a:gd name="T93" fmla="*/ 697 h 732"/>
                <a:gd name="T94" fmla="*/ 699 w 735"/>
                <a:gd name="T95" fmla="*/ 613 h 732"/>
                <a:gd name="T96" fmla="*/ 637 w 735"/>
                <a:gd name="T97" fmla="*/ 613 h 732"/>
                <a:gd name="T98" fmla="*/ 627 w 735"/>
                <a:gd name="T99" fmla="*/ 540 h 732"/>
                <a:gd name="T100" fmla="*/ 699 w 735"/>
                <a:gd name="T101" fmla="*/ 61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5" h="732">
                  <a:moveTo>
                    <a:pt x="722" y="588"/>
                  </a:moveTo>
                  <a:cubicBezTo>
                    <a:pt x="646" y="512"/>
                    <a:pt x="646" y="512"/>
                    <a:pt x="646" y="512"/>
                  </a:cubicBezTo>
                  <a:cubicBezTo>
                    <a:pt x="643" y="509"/>
                    <a:pt x="638" y="507"/>
                    <a:pt x="634" y="507"/>
                  </a:cubicBezTo>
                  <a:cubicBezTo>
                    <a:pt x="530" y="507"/>
                    <a:pt x="530" y="507"/>
                    <a:pt x="530" y="507"/>
                  </a:cubicBezTo>
                  <a:cubicBezTo>
                    <a:pt x="510" y="486"/>
                    <a:pt x="510" y="486"/>
                    <a:pt x="510" y="486"/>
                  </a:cubicBezTo>
                  <a:cubicBezTo>
                    <a:pt x="550" y="442"/>
                    <a:pt x="576" y="385"/>
                    <a:pt x="580" y="323"/>
                  </a:cubicBezTo>
                  <a:cubicBezTo>
                    <a:pt x="595" y="323"/>
                    <a:pt x="595" y="323"/>
                    <a:pt x="595" y="323"/>
                  </a:cubicBezTo>
                  <a:cubicBezTo>
                    <a:pt x="604" y="323"/>
                    <a:pt x="612" y="315"/>
                    <a:pt x="612" y="306"/>
                  </a:cubicBezTo>
                  <a:cubicBezTo>
                    <a:pt x="612" y="297"/>
                    <a:pt x="604" y="289"/>
                    <a:pt x="595" y="289"/>
                  </a:cubicBezTo>
                  <a:cubicBezTo>
                    <a:pt x="580" y="289"/>
                    <a:pt x="580" y="289"/>
                    <a:pt x="580" y="289"/>
                  </a:cubicBezTo>
                  <a:cubicBezTo>
                    <a:pt x="572" y="154"/>
                    <a:pt x="461" y="45"/>
                    <a:pt x="323" y="37"/>
                  </a:cubicBezTo>
                  <a:cubicBezTo>
                    <a:pt x="323" y="17"/>
                    <a:pt x="323" y="17"/>
                    <a:pt x="323" y="17"/>
                  </a:cubicBezTo>
                  <a:cubicBezTo>
                    <a:pt x="323" y="8"/>
                    <a:pt x="315" y="0"/>
                    <a:pt x="306" y="0"/>
                  </a:cubicBezTo>
                  <a:cubicBezTo>
                    <a:pt x="297" y="0"/>
                    <a:pt x="289" y="8"/>
                    <a:pt x="289" y="17"/>
                  </a:cubicBezTo>
                  <a:cubicBezTo>
                    <a:pt x="289" y="37"/>
                    <a:pt x="289" y="37"/>
                    <a:pt x="289" y="37"/>
                  </a:cubicBezTo>
                  <a:cubicBezTo>
                    <a:pt x="151" y="45"/>
                    <a:pt x="41" y="154"/>
                    <a:pt x="32" y="289"/>
                  </a:cubicBezTo>
                  <a:cubicBezTo>
                    <a:pt x="17" y="289"/>
                    <a:pt x="17" y="289"/>
                    <a:pt x="17" y="289"/>
                  </a:cubicBezTo>
                  <a:cubicBezTo>
                    <a:pt x="8" y="289"/>
                    <a:pt x="0" y="297"/>
                    <a:pt x="0" y="306"/>
                  </a:cubicBezTo>
                  <a:cubicBezTo>
                    <a:pt x="0" y="315"/>
                    <a:pt x="8" y="323"/>
                    <a:pt x="17" y="323"/>
                  </a:cubicBezTo>
                  <a:cubicBezTo>
                    <a:pt x="32" y="323"/>
                    <a:pt x="32" y="323"/>
                    <a:pt x="32" y="323"/>
                  </a:cubicBezTo>
                  <a:cubicBezTo>
                    <a:pt x="41" y="458"/>
                    <a:pt x="151" y="567"/>
                    <a:pt x="289" y="575"/>
                  </a:cubicBezTo>
                  <a:cubicBezTo>
                    <a:pt x="289" y="595"/>
                    <a:pt x="289" y="595"/>
                    <a:pt x="289" y="595"/>
                  </a:cubicBezTo>
                  <a:cubicBezTo>
                    <a:pt x="289" y="604"/>
                    <a:pt x="297" y="612"/>
                    <a:pt x="306" y="612"/>
                  </a:cubicBezTo>
                  <a:cubicBezTo>
                    <a:pt x="315" y="612"/>
                    <a:pt x="323" y="604"/>
                    <a:pt x="323" y="595"/>
                  </a:cubicBezTo>
                  <a:cubicBezTo>
                    <a:pt x="323" y="575"/>
                    <a:pt x="323" y="575"/>
                    <a:pt x="323" y="575"/>
                  </a:cubicBezTo>
                  <a:cubicBezTo>
                    <a:pt x="385" y="571"/>
                    <a:pt x="442" y="547"/>
                    <a:pt x="486" y="509"/>
                  </a:cubicBezTo>
                  <a:cubicBezTo>
                    <a:pt x="507" y="530"/>
                    <a:pt x="507" y="530"/>
                    <a:pt x="507" y="530"/>
                  </a:cubicBezTo>
                  <a:cubicBezTo>
                    <a:pt x="507" y="634"/>
                    <a:pt x="507" y="634"/>
                    <a:pt x="507" y="634"/>
                  </a:cubicBezTo>
                  <a:cubicBezTo>
                    <a:pt x="507" y="638"/>
                    <a:pt x="509" y="642"/>
                    <a:pt x="512" y="646"/>
                  </a:cubicBezTo>
                  <a:cubicBezTo>
                    <a:pt x="588" y="722"/>
                    <a:pt x="588" y="722"/>
                    <a:pt x="588" y="722"/>
                  </a:cubicBezTo>
                  <a:cubicBezTo>
                    <a:pt x="595" y="728"/>
                    <a:pt x="603" y="732"/>
                    <a:pt x="612" y="732"/>
                  </a:cubicBezTo>
                  <a:cubicBezTo>
                    <a:pt x="617" y="732"/>
                    <a:pt x="621" y="731"/>
                    <a:pt x="625" y="729"/>
                  </a:cubicBezTo>
                  <a:cubicBezTo>
                    <a:pt x="638" y="724"/>
                    <a:pt x="647" y="711"/>
                    <a:pt x="647" y="697"/>
                  </a:cubicBezTo>
                  <a:cubicBezTo>
                    <a:pt x="647" y="647"/>
                    <a:pt x="647" y="647"/>
                    <a:pt x="647" y="647"/>
                  </a:cubicBezTo>
                  <a:cubicBezTo>
                    <a:pt x="698" y="647"/>
                    <a:pt x="698" y="647"/>
                    <a:pt x="698" y="647"/>
                  </a:cubicBezTo>
                  <a:cubicBezTo>
                    <a:pt x="698" y="647"/>
                    <a:pt x="698" y="647"/>
                    <a:pt x="698" y="647"/>
                  </a:cubicBezTo>
                  <a:cubicBezTo>
                    <a:pt x="712" y="647"/>
                    <a:pt x="724" y="638"/>
                    <a:pt x="729" y="625"/>
                  </a:cubicBezTo>
                  <a:cubicBezTo>
                    <a:pt x="735" y="612"/>
                    <a:pt x="732" y="598"/>
                    <a:pt x="722" y="588"/>
                  </a:cubicBezTo>
                  <a:close/>
                  <a:moveTo>
                    <a:pt x="323" y="70"/>
                  </a:moveTo>
                  <a:cubicBezTo>
                    <a:pt x="442" y="78"/>
                    <a:pt x="538" y="172"/>
                    <a:pt x="547" y="289"/>
                  </a:cubicBezTo>
                  <a:cubicBezTo>
                    <a:pt x="498" y="289"/>
                    <a:pt x="498" y="289"/>
                    <a:pt x="498" y="289"/>
                  </a:cubicBezTo>
                  <a:cubicBezTo>
                    <a:pt x="490" y="198"/>
                    <a:pt x="416" y="125"/>
                    <a:pt x="323" y="117"/>
                  </a:cubicBezTo>
                  <a:lnTo>
                    <a:pt x="323" y="70"/>
                  </a:lnTo>
                  <a:close/>
                  <a:moveTo>
                    <a:pt x="289" y="70"/>
                  </a:moveTo>
                  <a:cubicBezTo>
                    <a:pt x="289" y="117"/>
                    <a:pt x="289" y="117"/>
                    <a:pt x="289" y="117"/>
                  </a:cubicBezTo>
                  <a:cubicBezTo>
                    <a:pt x="196" y="125"/>
                    <a:pt x="122" y="198"/>
                    <a:pt x="114" y="289"/>
                  </a:cubicBezTo>
                  <a:cubicBezTo>
                    <a:pt x="65" y="289"/>
                    <a:pt x="65" y="289"/>
                    <a:pt x="65" y="289"/>
                  </a:cubicBezTo>
                  <a:cubicBezTo>
                    <a:pt x="74" y="172"/>
                    <a:pt x="170" y="78"/>
                    <a:pt x="289" y="70"/>
                  </a:cubicBezTo>
                  <a:close/>
                  <a:moveTo>
                    <a:pt x="289" y="542"/>
                  </a:moveTo>
                  <a:cubicBezTo>
                    <a:pt x="170" y="534"/>
                    <a:pt x="74" y="440"/>
                    <a:pt x="65" y="323"/>
                  </a:cubicBezTo>
                  <a:cubicBezTo>
                    <a:pt x="114" y="323"/>
                    <a:pt x="114" y="323"/>
                    <a:pt x="114" y="323"/>
                  </a:cubicBezTo>
                  <a:cubicBezTo>
                    <a:pt x="122" y="414"/>
                    <a:pt x="196" y="487"/>
                    <a:pt x="289" y="495"/>
                  </a:cubicBezTo>
                  <a:lnTo>
                    <a:pt x="289" y="542"/>
                  </a:lnTo>
                  <a:close/>
                  <a:moveTo>
                    <a:pt x="306" y="462"/>
                  </a:moveTo>
                  <a:cubicBezTo>
                    <a:pt x="218" y="462"/>
                    <a:pt x="146" y="392"/>
                    <a:pt x="146" y="306"/>
                  </a:cubicBezTo>
                  <a:cubicBezTo>
                    <a:pt x="146" y="220"/>
                    <a:pt x="218" y="150"/>
                    <a:pt x="306" y="150"/>
                  </a:cubicBezTo>
                  <a:cubicBezTo>
                    <a:pt x="394" y="150"/>
                    <a:pt x="466" y="220"/>
                    <a:pt x="466" y="306"/>
                  </a:cubicBezTo>
                  <a:cubicBezTo>
                    <a:pt x="466" y="344"/>
                    <a:pt x="452" y="379"/>
                    <a:pt x="429" y="406"/>
                  </a:cubicBezTo>
                  <a:cubicBezTo>
                    <a:pt x="395" y="372"/>
                    <a:pt x="395" y="372"/>
                    <a:pt x="395" y="372"/>
                  </a:cubicBezTo>
                  <a:cubicBezTo>
                    <a:pt x="409" y="353"/>
                    <a:pt x="418" y="331"/>
                    <a:pt x="418" y="306"/>
                  </a:cubicBezTo>
                  <a:cubicBezTo>
                    <a:pt x="418" y="245"/>
                    <a:pt x="368" y="196"/>
                    <a:pt x="306" y="196"/>
                  </a:cubicBezTo>
                  <a:cubicBezTo>
                    <a:pt x="245" y="196"/>
                    <a:pt x="194" y="245"/>
                    <a:pt x="194" y="306"/>
                  </a:cubicBezTo>
                  <a:cubicBezTo>
                    <a:pt x="194" y="367"/>
                    <a:pt x="245" y="416"/>
                    <a:pt x="306" y="416"/>
                  </a:cubicBezTo>
                  <a:cubicBezTo>
                    <a:pt x="330" y="416"/>
                    <a:pt x="353" y="408"/>
                    <a:pt x="371" y="395"/>
                  </a:cubicBezTo>
                  <a:cubicBezTo>
                    <a:pt x="405" y="429"/>
                    <a:pt x="405" y="429"/>
                    <a:pt x="405" y="429"/>
                  </a:cubicBezTo>
                  <a:cubicBezTo>
                    <a:pt x="378" y="450"/>
                    <a:pt x="343" y="462"/>
                    <a:pt x="306" y="462"/>
                  </a:cubicBezTo>
                  <a:close/>
                  <a:moveTo>
                    <a:pt x="295" y="318"/>
                  </a:moveTo>
                  <a:cubicBezTo>
                    <a:pt x="347" y="371"/>
                    <a:pt x="347" y="371"/>
                    <a:pt x="347" y="371"/>
                  </a:cubicBezTo>
                  <a:cubicBezTo>
                    <a:pt x="335" y="378"/>
                    <a:pt x="321" y="383"/>
                    <a:pt x="306" y="383"/>
                  </a:cubicBezTo>
                  <a:cubicBezTo>
                    <a:pt x="263" y="383"/>
                    <a:pt x="228" y="348"/>
                    <a:pt x="228" y="306"/>
                  </a:cubicBezTo>
                  <a:cubicBezTo>
                    <a:pt x="228" y="264"/>
                    <a:pt x="263" y="229"/>
                    <a:pt x="306" y="229"/>
                  </a:cubicBezTo>
                  <a:cubicBezTo>
                    <a:pt x="349" y="229"/>
                    <a:pt x="384" y="264"/>
                    <a:pt x="384" y="306"/>
                  </a:cubicBezTo>
                  <a:cubicBezTo>
                    <a:pt x="384" y="321"/>
                    <a:pt x="380" y="336"/>
                    <a:pt x="372" y="348"/>
                  </a:cubicBezTo>
                  <a:cubicBezTo>
                    <a:pt x="318" y="294"/>
                    <a:pt x="318" y="294"/>
                    <a:pt x="318" y="294"/>
                  </a:cubicBezTo>
                  <a:cubicBezTo>
                    <a:pt x="312" y="288"/>
                    <a:pt x="301" y="288"/>
                    <a:pt x="295" y="294"/>
                  </a:cubicBezTo>
                  <a:cubicBezTo>
                    <a:pt x="288" y="301"/>
                    <a:pt x="288" y="311"/>
                    <a:pt x="295" y="318"/>
                  </a:cubicBezTo>
                  <a:close/>
                  <a:moveTo>
                    <a:pt x="323" y="542"/>
                  </a:moveTo>
                  <a:cubicBezTo>
                    <a:pt x="323" y="495"/>
                    <a:pt x="323" y="495"/>
                    <a:pt x="323" y="495"/>
                  </a:cubicBezTo>
                  <a:cubicBezTo>
                    <a:pt x="363" y="492"/>
                    <a:pt x="399" y="476"/>
                    <a:pt x="429" y="452"/>
                  </a:cubicBezTo>
                  <a:cubicBezTo>
                    <a:pt x="462" y="486"/>
                    <a:pt x="462" y="486"/>
                    <a:pt x="462" y="486"/>
                  </a:cubicBezTo>
                  <a:cubicBezTo>
                    <a:pt x="424" y="518"/>
                    <a:pt x="376" y="538"/>
                    <a:pt x="323" y="542"/>
                  </a:cubicBezTo>
                  <a:close/>
                  <a:moveTo>
                    <a:pt x="486" y="463"/>
                  </a:moveTo>
                  <a:cubicBezTo>
                    <a:pt x="453" y="429"/>
                    <a:pt x="453" y="429"/>
                    <a:pt x="453" y="429"/>
                  </a:cubicBezTo>
                  <a:cubicBezTo>
                    <a:pt x="478" y="400"/>
                    <a:pt x="495" y="363"/>
                    <a:pt x="498" y="323"/>
                  </a:cubicBezTo>
                  <a:cubicBezTo>
                    <a:pt x="547" y="323"/>
                    <a:pt x="547" y="323"/>
                    <a:pt x="547" y="323"/>
                  </a:cubicBezTo>
                  <a:cubicBezTo>
                    <a:pt x="543" y="376"/>
                    <a:pt x="521" y="425"/>
                    <a:pt x="486" y="463"/>
                  </a:cubicBezTo>
                  <a:close/>
                  <a:moveTo>
                    <a:pt x="613" y="699"/>
                  </a:moveTo>
                  <a:cubicBezTo>
                    <a:pt x="612" y="699"/>
                    <a:pt x="612" y="699"/>
                    <a:pt x="611" y="698"/>
                  </a:cubicBezTo>
                  <a:cubicBezTo>
                    <a:pt x="540" y="627"/>
                    <a:pt x="540" y="627"/>
                    <a:pt x="540" y="627"/>
                  </a:cubicBezTo>
                  <a:cubicBezTo>
                    <a:pt x="540" y="563"/>
                    <a:pt x="540" y="563"/>
                    <a:pt x="540" y="563"/>
                  </a:cubicBezTo>
                  <a:cubicBezTo>
                    <a:pt x="542" y="566"/>
                    <a:pt x="542" y="566"/>
                    <a:pt x="542" y="566"/>
                  </a:cubicBezTo>
                  <a:cubicBezTo>
                    <a:pt x="542" y="566"/>
                    <a:pt x="542" y="566"/>
                    <a:pt x="542" y="566"/>
                  </a:cubicBezTo>
                  <a:cubicBezTo>
                    <a:pt x="613" y="637"/>
                    <a:pt x="613" y="637"/>
                    <a:pt x="613" y="637"/>
                  </a:cubicBezTo>
                  <a:cubicBezTo>
                    <a:pt x="613" y="697"/>
                    <a:pt x="613" y="697"/>
                    <a:pt x="613" y="697"/>
                  </a:cubicBezTo>
                  <a:cubicBezTo>
                    <a:pt x="613" y="698"/>
                    <a:pt x="613" y="698"/>
                    <a:pt x="613" y="699"/>
                  </a:cubicBezTo>
                  <a:close/>
                  <a:moveTo>
                    <a:pt x="699" y="613"/>
                  </a:moveTo>
                  <a:cubicBezTo>
                    <a:pt x="698" y="613"/>
                    <a:pt x="698" y="613"/>
                    <a:pt x="698" y="613"/>
                  </a:cubicBezTo>
                  <a:cubicBezTo>
                    <a:pt x="637" y="613"/>
                    <a:pt x="637" y="613"/>
                    <a:pt x="637" y="613"/>
                  </a:cubicBezTo>
                  <a:cubicBezTo>
                    <a:pt x="564" y="540"/>
                    <a:pt x="564" y="540"/>
                    <a:pt x="564" y="540"/>
                  </a:cubicBezTo>
                  <a:cubicBezTo>
                    <a:pt x="627" y="540"/>
                    <a:pt x="627" y="540"/>
                    <a:pt x="627" y="540"/>
                  </a:cubicBezTo>
                  <a:cubicBezTo>
                    <a:pt x="698" y="611"/>
                    <a:pt x="698" y="611"/>
                    <a:pt x="698" y="611"/>
                  </a:cubicBezTo>
                  <a:cubicBezTo>
                    <a:pt x="699" y="612"/>
                    <a:pt x="699" y="612"/>
                    <a:pt x="699" y="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262626"/>
                </a:solidFill>
                <a:latin typeface="Roboto"/>
              </a:endParaRPr>
            </a:p>
          </p:txBody>
        </p:sp>
        <p:sp>
          <p:nvSpPr>
            <p:cNvPr id="63" name="Freeform 59">
              <a:extLst>
                <a:ext uri="{FF2B5EF4-FFF2-40B4-BE49-F238E27FC236}">
                  <a16:creationId xmlns:a16="http://schemas.microsoft.com/office/drawing/2014/main" id="{3CC44C9F-D404-4225-90F3-9AB20CB23F21}"/>
                </a:ext>
              </a:extLst>
            </p:cNvPr>
            <p:cNvSpPr>
              <a:spLocks/>
            </p:cNvSpPr>
            <p:nvPr/>
          </p:nvSpPr>
          <p:spPr bwMode="auto">
            <a:xfrm>
              <a:off x="3124200" y="3494088"/>
              <a:ext cx="30162" cy="30163"/>
            </a:xfrm>
            <a:custGeom>
              <a:avLst/>
              <a:gdLst>
                <a:gd name="T0" fmla="*/ 28 w 33"/>
                <a:gd name="T1" fmla="*/ 5 h 33"/>
                <a:gd name="T2" fmla="*/ 17 w 33"/>
                <a:gd name="T3" fmla="*/ 0 h 33"/>
                <a:gd name="T4" fmla="*/ 5 w 33"/>
                <a:gd name="T5" fmla="*/ 5 h 33"/>
                <a:gd name="T6" fmla="*/ 0 w 33"/>
                <a:gd name="T7" fmla="*/ 17 h 33"/>
                <a:gd name="T8" fmla="*/ 5 w 33"/>
                <a:gd name="T9" fmla="*/ 28 h 33"/>
                <a:gd name="T10" fmla="*/ 17 w 33"/>
                <a:gd name="T11" fmla="*/ 33 h 33"/>
                <a:gd name="T12" fmla="*/ 28 w 33"/>
                <a:gd name="T13" fmla="*/ 28 h 33"/>
                <a:gd name="T14" fmla="*/ 33 w 33"/>
                <a:gd name="T15" fmla="*/ 17 h 33"/>
                <a:gd name="T16" fmla="*/ 28 w 33"/>
                <a:gd name="T1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8" y="5"/>
                  </a:moveTo>
                  <a:cubicBezTo>
                    <a:pt x="25" y="2"/>
                    <a:pt x="21" y="0"/>
                    <a:pt x="17" y="0"/>
                  </a:cubicBezTo>
                  <a:cubicBezTo>
                    <a:pt x="12" y="0"/>
                    <a:pt x="8" y="2"/>
                    <a:pt x="5" y="5"/>
                  </a:cubicBezTo>
                  <a:cubicBezTo>
                    <a:pt x="2" y="8"/>
                    <a:pt x="0" y="12"/>
                    <a:pt x="0" y="17"/>
                  </a:cubicBezTo>
                  <a:cubicBezTo>
                    <a:pt x="0" y="21"/>
                    <a:pt x="2" y="25"/>
                    <a:pt x="5" y="28"/>
                  </a:cubicBezTo>
                  <a:cubicBezTo>
                    <a:pt x="8" y="31"/>
                    <a:pt x="12" y="33"/>
                    <a:pt x="17" y="33"/>
                  </a:cubicBezTo>
                  <a:cubicBezTo>
                    <a:pt x="21" y="33"/>
                    <a:pt x="25" y="31"/>
                    <a:pt x="28" y="28"/>
                  </a:cubicBezTo>
                  <a:cubicBezTo>
                    <a:pt x="31" y="25"/>
                    <a:pt x="33" y="21"/>
                    <a:pt x="33" y="17"/>
                  </a:cubicBezTo>
                  <a:cubicBezTo>
                    <a:pt x="33" y="12"/>
                    <a:pt x="31" y="8"/>
                    <a:pt x="2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262626"/>
                </a:solidFill>
                <a:latin typeface="Roboto"/>
              </a:endParaRPr>
            </a:p>
          </p:txBody>
        </p:sp>
      </p:grpSp>
      <p:sp>
        <p:nvSpPr>
          <p:cNvPr id="64" name="Rectangle 63"/>
          <p:cNvSpPr/>
          <p:nvPr/>
        </p:nvSpPr>
        <p:spPr>
          <a:xfrm>
            <a:off x="5019041" y="2112686"/>
            <a:ext cx="6404187" cy="1241237"/>
          </a:xfrm>
          <a:prstGeom prst="rect">
            <a:avLst/>
          </a:prstGeom>
        </p:spPr>
        <p:txBody>
          <a:bodyPr wrap="square" lIns="0" anchor="ctr">
            <a:spAutoFit/>
          </a:bodyPr>
          <a:lstStyle/>
          <a:p>
            <a:pPr defTabSz="914377"/>
            <a:r>
              <a:rPr lang="el-GR" sz="3733" b="1" dirty="0">
                <a:solidFill>
                  <a:srgbClr val="FFFFFF"/>
                </a:solidFill>
                <a:latin typeface="Roboto"/>
                <a:ea typeface="Roboto Light" panose="02000000000000000000" pitchFamily="2" charset="0"/>
              </a:rPr>
              <a:t> Γραφεία Διεθνών Σχέσεων/</a:t>
            </a:r>
            <a:r>
              <a:rPr lang="en-GB" sz="3733" b="1" dirty="0">
                <a:solidFill>
                  <a:srgbClr val="FFFFFF"/>
                </a:solidFill>
                <a:latin typeface="Roboto"/>
                <a:ea typeface="Roboto Light" panose="02000000000000000000" pitchFamily="2" charset="0"/>
              </a:rPr>
              <a:t>Erasmus </a:t>
            </a:r>
            <a:endParaRPr lang="en-US" sz="3733" b="1" dirty="0">
              <a:solidFill>
                <a:srgbClr val="FFFFFF"/>
              </a:solidFill>
              <a:latin typeface="Roboto"/>
              <a:ea typeface="Roboto Light" panose="02000000000000000000" pitchFamily="2" charset="0"/>
            </a:endParaRPr>
          </a:p>
        </p:txBody>
      </p:sp>
    </p:spTree>
    <p:extLst>
      <p:ext uri="{BB962C8B-B14F-4D97-AF65-F5344CB8AC3E}">
        <p14:creationId xmlns:p14="http://schemas.microsoft.com/office/powerpoint/2010/main" val="34180593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56000" fill="hold" grpId="0" nodeType="withEffect">
                                  <p:stCondLst>
                                    <p:cond delay="0"/>
                                  </p:stCondLst>
                                  <p:iterate type="wd">
                                    <p:tmPct val="10000"/>
                                  </p:iterate>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2" presetClass="entr" presetSubtype="2" accel="20000" decel="40000" fill="hold" grpId="0" nodeType="withEffect">
                                  <p:stCondLst>
                                    <p:cond delay="0"/>
                                  </p:stCondLst>
                                  <p:iterate type="wd">
                                    <p:tmPct val="10000"/>
                                  </p:iterate>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0"/>
            <a:ext cx="8595101"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Πώς μπορεί ένα ΑΕΙ να συμμετέχει</a:t>
            </a:r>
            <a:r>
              <a:rPr lang="en-GB" sz="3200" b="1" dirty="0">
                <a:solidFill>
                  <a:schemeClr val="bg1"/>
                </a:solidFill>
                <a:latin typeface="+mj-lt"/>
                <a:ea typeface="Verdana" panose="020B0604030504040204" pitchFamily="34" charset="0"/>
              </a:rPr>
              <a:t>;</a:t>
            </a:r>
            <a:r>
              <a:rPr lang="el-GR" sz="3200" b="1" dirty="0">
                <a:solidFill>
                  <a:schemeClr val="bg1"/>
                </a:solidFill>
                <a:latin typeface="+mj-lt"/>
                <a:ea typeface="Verdana" panose="020B0604030504040204" pitchFamily="34" charset="0"/>
              </a:rPr>
              <a:t> </a:t>
            </a:r>
            <a:endParaRPr lang="en-GB" sz="3200" b="1" dirty="0">
              <a:solidFill>
                <a:schemeClr val="bg1"/>
              </a:solidFill>
              <a:latin typeface="+mj-lt"/>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a:solidFill>
                <a:srgbClr val="FF0000"/>
              </a:solidFill>
            </a:endParaRPr>
          </a:p>
          <a:p>
            <a:pPr marL="357188" indent="-357188">
              <a:buNone/>
              <a:defRPr/>
            </a:pPr>
            <a:endParaRPr lang="el-GR" sz="2900" dirty="0">
              <a:solidFill>
                <a:srgbClr val="FF0000"/>
              </a:solidFill>
            </a:endParaRPr>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400" i="1" dirty="0"/>
          </a:p>
          <a:p>
            <a:pPr marL="0" indent="0" algn="ctr">
              <a:spcBef>
                <a:spcPts val="0"/>
              </a:spcBef>
              <a:buNone/>
            </a:pPr>
            <a:endParaRPr lang="el-GR" sz="1600" i="1" dirty="0">
              <a:latin typeface="Century Gothic" panose="020B0502020202020204" pitchFamily="34" charset="0"/>
            </a:endParaRPr>
          </a:p>
        </p:txBody>
      </p:sp>
      <p:sp>
        <p:nvSpPr>
          <p:cNvPr id="6" name="Rectangle 5"/>
          <p:cNvSpPr/>
          <p:nvPr/>
        </p:nvSpPr>
        <p:spPr>
          <a:xfrm>
            <a:off x="202595" y="797510"/>
            <a:ext cx="12127950" cy="5678478"/>
          </a:xfrm>
          <a:prstGeom prst="rect">
            <a:avLst/>
          </a:prstGeom>
        </p:spPr>
        <p:txBody>
          <a:bodyPr wrap="square">
            <a:spAutoFit/>
          </a:bodyPr>
          <a:lstStyle/>
          <a:p>
            <a:pPr lvl="0">
              <a:lnSpc>
                <a:spcPct val="150000"/>
              </a:lnSpc>
              <a:defRPr/>
            </a:pPr>
            <a:r>
              <a:rPr lang="el-GR" sz="2400" b="1" dirty="0" smtClean="0">
                <a:solidFill>
                  <a:schemeClr val="tx1">
                    <a:lumMod val="75000"/>
                    <a:lumOff val="25000"/>
                  </a:schemeClr>
                </a:solidFill>
                <a:latin typeface="Verdana" panose="020B0604030504040204" pitchFamily="34" charset="0"/>
                <a:ea typeface="Verdana" panose="020B0604030504040204" pitchFamily="34" charset="0"/>
              </a:rPr>
              <a:t>Μεμονωμένα - </a:t>
            </a:r>
            <a:r>
              <a:rPr lang="en-GB" sz="2400" b="1" dirty="0" smtClean="0">
                <a:solidFill>
                  <a:schemeClr val="tx1">
                    <a:lumMod val="75000"/>
                    <a:lumOff val="25000"/>
                  </a:schemeClr>
                </a:solidFill>
                <a:latin typeface="Verdana" panose="020B0604030504040204" pitchFamily="34" charset="0"/>
                <a:ea typeface="Verdana" panose="020B0604030504040204" pitchFamily="34" charset="0"/>
              </a:rPr>
              <a:t>Erasmus </a:t>
            </a:r>
            <a:r>
              <a:rPr lang="en-GB" sz="2400" b="1" dirty="0">
                <a:solidFill>
                  <a:schemeClr val="tx1">
                    <a:lumMod val="75000"/>
                    <a:lumOff val="25000"/>
                  </a:schemeClr>
                </a:solidFill>
                <a:latin typeface="Verdana" panose="020B0604030504040204" pitchFamily="34" charset="0"/>
                <a:ea typeface="Verdana" panose="020B0604030504040204" pitchFamily="34" charset="0"/>
              </a:rPr>
              <a:t>Charter </a:t>
            </a:r>
            <a:endParaRPr lang="el-GR" sz="2400" b="1"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 Για να μπορούν τα ΑΕΙ να διεκδικήσουν χρηματοδότηση θα πρέπει να είναι πρωτίστως </a:t>
            </a:r>
            <a:r>
              <a:rPr lang="el-GR" dirty="0" smtClean="0">
                <a:solidFill>
                  <a:schemeClr val="tx1">
                    <a:lumMod val="75000"/>
                    <a:lumOff val="25000"/>
                  </a:schemeClr>
                </a:solidFill>
                <a:latin typeface="Verdana" panose="020B0604030504040204" pitchFamily="34" charset="0"/>
                <a:ea typeface="Verdana" panose="020B0604030504040204" pitchFamily="34" charset="0"/>
              </a:rPr>
              <a:t>κάτοχοι </a:t>
            </a:r>
            <a:r>
              <a:rPr lang="el-GR" dirty="0">
                <a:solidFill>
                  <a:schemeClr val="tx1">
                    <a:lumMod val="75000"/>
                    <a:lumOff val="25000"/>
                  </a:schemeClr>
                </a:solidFill>
                <a:latin typeface="Verdana" panose="020B0604030504040204" pitchFamily="34" charset="0"/>
                <a:ea typeface="Verdana" panose="020B0604030504040204" pitchFamily="34" charset="0"/>
              </a:rPr>
              <a:t>του Χάρτη </a:t>
            </a:r>
            <a:r>
              <a:rPr lang="en-GB" dirty="0">
                <a:solidFill>
                  <a:schemeClr val="tx1">
                    <a:lumMod val="75000"/>
                    <a:lumOff val="25000"/>
                  </a:schemeClr>
                </a:solidFill>
                <a:latin typeface="Verdana" panose="020B0604030504040204" pitchFamily="34" charset="0"/>
                <a:ea typeface="Verdana" panose="020B0604030504040204" pitchFamily="34" charset="0"/>
              </a:rPr>
              <a:t>Erasmus </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n-GB" dirty="0" smtClean="0">
                <a:solidFill>
                  <a:schemeClr val="tx1">
                    <a:lumMod val="75000"/>
                    <a:lumOff val="25000"/>
                  </a:schemeClr>
                </a:solidFill>
                <a:latin typeface="Verdana" panose="020B0604030504040204" pitchFamily="34" charset="0"/>
                <a:ea typeface="Verdana" panose="020B0604030504040204" pitchFamily="34" charset="0"/>
              </a:rPr>
              <a:t>3</a:t>
            </a:r>
            <a:r>
              <a:rPr lang="el-GR" dirty="0">
                <a:solidFill>
                  <a:schemeClr val="tx1">
                    <a:lumMod val="75000"/>
                    <a:lumOff val="25000"/>
                  </a:schemeClr>
                </a:solidFill>
                <a:latin typeface="Verdana" panose="020B0604030504040204" pitchFamily="34" charset="0"/>
                <a:ea typeface="Verdana" panose="020B0604030504040204" pitchFamily="34" charset="0"/>
              </a:rPr>
              <a:t>7</a:t>
            </a:r>
            <a:r>
              <a:rPr lang="en-GB" dirty="0">
                <a:solidFill>
                  <a:schemeClr val="tx1">
                    <a:lumMod val="75000"/>
                    <a:lumOff val="25000"/>
                  </a:schemeClr>
                </a:solidFill>
                <a:latin typeface="Verdana" panose="020B0604030504040204" pitchFamily="34" charset="0"/>
                <a:ea typeface="Verdana" panose="020B0604030504040204" pitchFamily="34" charset="0"/>
              </a:rPr>
              <a:t> AEI </a:t>
            </a:r>
            <a:r>
              <a:rPr lang="el-GR" dirty="0">
                <a:solidFill>
                  <a:schemeClr val="tx1">
                    <a:lumMod val="75000"/>
                    <a:lumOff val="25000"/>
                  </a:schemeClr>
                </a:solidFill>
                <a:latin typeface="Verdana" panose="020B0604030504040204" pitchFamily="34" charset="0"/>
                <a:ea typeface="Verdana" panose="020B0604030504040204" pitchFamily="34" charset="0"/>
              </a:rPr>
              <a:t>στην Κύπρο κατέχουν </a:t>
            </a:r>
            <a:r>
              <a:rPr lang="el-GR" dirty="0" smtClean="0">
                <a:solidFill>
                  <a:schemeClr val="tx1">
                    <a:lumMod val="75000"/>
                    <a:lumOff val="25000"/>
                  </a:schemeClr>
                </a:solidFill>
                <a:latin typeface="Verdana" panose="020B0604030504040204" pitchFamily="34" charset="0"/>
                <a:ea typeface="Verdana" panose="020B0604030504040204" pitchFamily="34" charset="0"/>
              </a:rPr>
              <a:t>το </a:t>
            </a:r>
            <a:r>
              <a:rPr lang="el-GR" dirty="0">
                <a:solidFill>
                  <a:schemeClr val="tx1">
                    <a:lumMod val="75000"/>
                    <a:lumOff val="25000"/>
                  </a:schemeClr>
                </a:solidFill>
                <a:latin typeface="Verdana" panose="020B0604030504040204" pitchFamily="34" charset="0"/>
                <a:ea typeface="Verdana" panose="020B0604030504040204" pitchFamily="34" charset="0"/>
              </a:rPr>
              <a:t>Χάρτη </a:t>
            </a:r>
            <a:r>
              <a:rPr lang="en-GB" dirty="0">
                <a:solidFill>
                  <a:schemeClr val="tx1">
                    <a:lumMod val="75000"/>
                    <a:lumOff val="25000"/>
                  </a:schemeClr>
                </a:solidFill>
                <a:latin typeface="Verdana" panose="020B0604030504040204" pitchFamily="34" charset="0"/>
                <a:ea typeface="Verdana" panose="020B0604030504040204" pitchFamily="34" charset="0"/>
              </a:rPr>
              <a:t>Erasmus</a:t>
            </a:r>
            <a:r>
              <a:rPr lang="el-GR" dirty="0">
                <a:solidFill>
                  <a:schemeClr val="tx1">
                    <a:lumMod val="75000"/>
                    <a:lumOff val="25000"/>
                  </a:schemeClr>
                </a:solidFill>
                <a:latin typeface="Verdana" panose="020B0604030504040204" pitchFamily="34" charset="0"/>
                <a:ea typeface="Verdana" panose="020B0604030504040204" pitchFamily="34" charset="0"/>
              </a:rPr>
              <a:t> για την τρέχουσα προγραμματική περίοδο 2021- 2027 </a:t>
            </a:r>
          </a:p>
          <a:p>
            <a:pPr lvl="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 Υποβολές </a:t>
            </a:r>
            <a:r>
              <a:rPr lang="el-GR" dirty="0">
                <a:solidFill>
                  <a:schemeClr val="tx1">
                    <a:lumMod val="75000"/>
                    <a:lumOff val="25000"/>
                  </a:schemeClr>
                </a:solidFill>
                <a:latin typeface="Verdana" panose="020B0604030504040204" pitchFamily="34" charset="0"/>
                <a:ea typeface="Verdana" panose="020B0604030504040204" pitchFamily="34" charset="0"/>
              </a:rPr>
              <a:t>προς την ΕΕ για διαπίστευση πραγματοποιούνται </a:t>
            </a:r>
            <a:r>
              <a:rPr lang="el-GR" dirty="0" smtClean="0">
                <a:solidFill>
                  <a:schemeClr val="tx1">
                    <a:lumMod val="75000"/>
                    <a:lumOff val="25000"/>
                  </a:schemeClr>
                </a:solidFill>
                <a:latin typeface="Verdana" panose="020B0604030504040204" pitchFamily="34" charset="0"/>
                <a:ea typeface="Verdana" panose="020B0604030504040204" pitchFamily="34" charset="0"/>
              </a:rPr>
              <a:t>ετησίως</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sz="2400" b="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r>
              <a:rPr lang="el-GR" sz="2400" b="1" dirty="0" smtClean="0">
                <a:solidFill>
                  <a:schemeClr val="tx1">
                    <a:lumMod val="75000"/>
                    <a:lumOff val="25000"/>
                  </a:schemeClr>
                </a:solidFill>
                <a:latin typeface="Verdana" panose="020B0604030504040204" pitchFamily="34" charset="0"/>
                <a:ea typeface="Verdana" panose="020B0604030504040204" pitchFamily="34" charset="0"/>
              </a:rPr>
              <a:t>Μέσω Κοινοπραξίας (</a:t>
            </a:r>
            <a:r>
              <a:rPr lang="en-GB" sz="2400" b="1" dirty="0" smtClean="0">
                <a:solidFill>
                  <a:schemeClr val="tx1">
                    <a:lumMod val="75000"/>
                    <a:lumOff val="25000"/>
                  </a:schemeClr>
                </a:solidFill>
                <a:latin typeface="Verdana" panose="020B0604030504040204" pitchFamily="34" charset="0"/>
                <a:ea typeface="Verdana" panose="020B0604030504040204" pitchFamily="34" charset="0"/>
              </a:rPr>
              <a:t>Consortium)</a:t>
            </a:r>
            <a:endParaRPr lang="el-GR" sz="2400" b="1" dirty="0" smtClean="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Ως συντονιστής ή ως εταίρος. </a:t>
            </a:r>
            <a:r>
              <a:rPr lang="el-GR" dirty="0" smtClean="0">
                <a:solidFill>
                  <a:schemeClr val="tx1">
                    <a:lumMod val="75000"/>
                    <a:lumOff val="25000"/>
                  </a:schemeClr>
                </a:solidFill>
                <a:latin typeface="Verdana" panose="020B0604030504040204" pitchFamily="34" charset="0"/>
                <a:ea typeface="Verdana" panose="020B0604030504040204" pitchFamily="34" charset="0"/>
              </a:rPr>
              <a:t>Οι κοινοπραξίες κινητικότητας αποτελούνται από</a:t>
            </a:r>
            <a:r>
              <a:rPr lang="en-GB"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τουλάχιστον 2 ΑΕΙ και άλλους οργανισμούς δημόσιους ή ιδιωτικούς που δραστηριοποιούνται στην αγορά εργασίας ή στους τομείς της εκπαίδευσης, κατάρτισης και νεολαίας.</a:t>
            </a: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Μια  κοινοπραξία θα πρέπει να υποβάλλει αίτηση στο ΙΔΕΠ για διαπίστευση.</a:t>
            </a: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Η αίτηση για διαπίστευση και η αίτηση για επιχορήγηση της κοινοπραξίας μπορούν να </a:t>
            </a:r>
          </a:p>
          <a:p>
            <a:pPr>
              <a:lnSpc>
                <a:spcPct val="150000"/>
              </a:lnSpc>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    υποβληθούν κατά τον ίδιο γύρο αιτήσεων.</a:t>
            </a:r>
            <a:endParaRPr lang="en-GB" dirty="0" smtClean="0">
              <a:solidFill>
                <a:schemeClr val="tx1">
                  <a:lumMod val="75000"/>
                  <a:lumOff val="25000"/>
                </a:schemeClr>
              </a:solidFill>
              <a:latin typeface="Verdana" panose="020B0604030504040204" pitchFamily="34" charset="0"/>
              <a:ea typeface="Verdana" panose="020B0604030504040204" pitchFamily="34" charset="0"/>
            </a:endParaRPr>
          </a:p>
          <a:p>
            <a:pPr marL="357188" lvl="0" indent="-357188">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2212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2594" y="69396"/>
            <a:ext cx="8595101"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Υποβολή αιτήσεων </a:t>
            </a:r>
            <a:endParaRPr lang="en-GB" sz="3200" b="1" dirty="0">
              <a:solidFill>
                <a:schemeClr val="bg1"/>
              </a:solidFill>
              <a:latin typeface="+mj-lt"/>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a:solidFill>
                <a:srgbClr val="FF0000"/>
              </a:solidFill>
            </a:endParaRPr>
          </a:p>
          <a:p>
            <a:pPr marL="357188" indent="-357188">
              <a:buNone/>
              <a:defRPr/>
            </a:pPr>
            <a:endParaRPr lang="el-GR" sz="2900" dirty="0">
              <a:solidFill>
                <a:srgbClr val="FF0000"/>
              </a:solidFill>
            </a:endParaRPr>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400" i="1" dirty="0"/>
          </a:p>
          <a:p>
            <a:pPr marL="0" indent="0" algn="ctr">
              <a:spcBef>
                <a:spcPts val="0"/>
              </a:spcBef>
              <a:buNone/>
            </a:pPr>
            <a:endParaRPr lang="el-GR" sz="1600" i="1" dirty="0">
              <a:latin typeface="Century Gothic" panose="020B0502020202020204" pitchFamily="34" charset="0"/>
            </a:endParaRPr>
          </a:p>
        </p:txBody>
      </p:sp>
      <p:sp>
        <p:nvSpPr>
          <p:cNvPr id="6" name="Rectangle 5"/>
          <p:cNvSpPr/>
          <p:nvPr/>
        </p:nvSpPr>
        <p:spPr>
          <a:xfrm>
            <a:off x="202594" y="523220"/>
            <a:ext cx="11629187" cy="4154984"/>
          </a:xfrm>
          <a:prstGeom prst="rect">
            <a:avLst/>
          </a:prstGeom>
        </p:spPr>
        <p:txBody>
          <a:bodyPr wrap="square">
            <a:spAutoFit/>
          </a:bodyPr>
          <a:lstStyle/>
          <a:p>
            <a:pPr indent="-342900">
              <a:lnSpc>
                <a:spcPct val="150000"/>
              </a:lnSpc>
              <a:buFont typeface="Wingdings" panose="05000000000000000000" pitchFamily="2" charset="2"/>
              <a:buChar char="§"/>
              <a:defRPr/>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dirty="0">
              <a:solidFill>
                <a:schemeClr val="tx1">
                  <a:lumMod val="75000"/>
                  <a:lumOff val="25000"/>
                </a:schemeClr>
              </a:solidFill>
              <a:highlight>
                <a:srgbClr val="FFFF00"/>
              </a:highlight>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Ένα ΑΕΙ μπορεί να υποβάλει αίτηση μόνο μία φορά ανά γύρο επιλογής </a:t>
            </a:r>
            <a:r>
              <a:rPr lang="el-GR" dirty="0" smtClean="0">
                <a:solidFill>
                  <a:schemeClr val="tx1">
                    <a:lumMod val="75000"/>
                    <a:lumOff val="25000"/>
                  </a:schemeClr>
                </a:solidFill>
                <a:latin typeface="Verdana" panose="020B0604030504040204" pitchFamily="34" charset="0"/>
                <a:ea typeface="Verdana" panose="020B0604030504040204" pitchFamily="34" charset="0"/>
              </a:rPr>
              <a:t>ως </a:t>
            </a:r>
            <a:r>
              <a:rPr lang="el-GR" dirty="0">
                <a:solidFill>
                  <a:schemeClr val="tx1">
                    <a:lumMod val="75000"/>
                    <a:lumOff val="25000"/>
                  </a:schemeClr>
                </a:solidFill>
                <a:latin typeface="Verdana" panose="020B0604030504040204" pitchFamily="34" charset="0"/>
                <a:ea typeface="Verdana" panose="020B0604030504040204" pitchFamily="34" charset="0"/>
              </a:rPr>
              <a:t>μεμονωμένο ΑΕΙ ή/και ως συντονιστικό ΑΕΙ μιας δεδομένης κοινοπραξίας. </a:t>
            </a:r>
            <a:endParaRPr lang="en-GB" b="1" dirty="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Μπορούν να χρησιμοποιηθούν και τα δύο κανάλια </a:t>
            </a:r>
            <a:r>
              <a:rPr lang="el-GR" dirty="0" smtClean="0">
                <a:solidFill>
                  <a:schemeClr val="tx1">
                    <a:lumMod val="75000"/>
                    <a:lumOff val="25000"/>
                  </a:schemeClr>
                </a:solidFill>
                <a:latin typeface="Verdana" panose="020B0604030504040204" pitchFamily="34" charset="0"/>
                <a:ea typeface="Verdana" panose="020B0604030504040204" pitchFamily="34" charset="0"/>
              </a:rPr>
              <a:t>ΤΑΥΤΟΧΡΟΝΑ</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(μεμονωμένη </a:t>
            </a:r>
            <a:r>
              <a:rPr lang="el-GR" dirty="0">
                <a:solidFill>
                  <a:schemeClr val="tx1">
                    <a:lumMod val="75000"/>
                    <a:lumOff val="25000"/>
                  </a:schemeClr>
                </a:solidFill>
                <a:latin typeface="Verdana" panose="020B0604030504040204" pitchFamily="34" charset="0"/>
                <a:ea typeface="Verdana" panose="020B0604030504040204" pitchFamily="34" charset="0"/>
              </a:rPr>
              <a:t>εφαρμογή και εφαρμογή κοινοπραξίας</a:t>
            </a:r>
            <a:r>
              <a:rPr lang="en-GB" dirty="0">
                <a:solidFill>
                  <a:schemeClr val="tx1">
                    <a:lumMod val="75000"/>
                    <a:lumOff val="25000"/>
                  </a:schemeClr>
                </a:solidFill>
                <a:latin typeface="Verdana" panose="020B0604030504040204" pitchFamily="34" charset="0"/>
                <a:ea typeface="Verdana" panose="020B0604030504040204" pitchFamily="34" charset="0"/>
              </a:rPr>
              <a:t>)</a:t>
            </a:r>
            <a:r>
              <a:rPr lang="el-GR" dirty="0">
                <a:solidFill>
                  <a:schemeClr val="tx1">
                    <a:lumMod val="75000"/>
                    <a:lumOff val="25000"/>
                  </a:schemeClr>
                </a:solidFill>
                <a:latin typeface="Verdana" panose="020B0604030504040204" pitchFamily="34" charset="0"/>
                <a:ea typeface="Verdana" panose="020B0604030504040204" pitchFamily="34" charset="0"/>
              </a:rPr>
              <a:t> </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Το </a:t>
            </a:r>
            <a:r>
              <a:rPr lang="el-GR" dirty="0">
                <a:solidFill>
                  <a:schemeClr val="tx1">
                    <a:lumMod val="75000"/>
                    <a:lumOff val="25000"/>
                  </a:schemeClr>
                </a:solidFill>
                <a:latin typeface="Verdana" panose="020B0604030504040204" pitchFamily="34" charset="0"/>
                <a:ea typeface="Verdana" panose="020B0604030504040204" pitchFamily="34" charset="0"/>
              </a:rPr>
              <a:t>ΑΕΙ παραμένει υπεύθυνο για την αποτροπή της διπλής χρηματοδότησης, όταν τα δύο κανάλια χρησιμοποιούνται στο ίδιο ακαδημαϊκό έτος.</a:t>
            </a:r>
          </a:p>
          <a:p>
            <a:pPr indent="-342900">
              <a:lnSpc>
                <a:spcPct val="150000"/>
              </a:lnSpc>
              <a:buFont typeface="Wingdings" panose="05000000000000000000" pitchFamily="2" charset="2"/>
              <a:buChar char="§"/>
              <a:defRPr/>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357188" lvl="0" indent="-357188">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686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47944"/>
            <a:ext cx="12039600" cy="8053423"/>
          </a:xfrm>
          <a:prstGeom prst="rect">
            <a:avLst/>
          </a:prstGeom>
          <a:ln>
            <a:solidFill>
              <a:srgbClr val="FFE79C"/>
            </a:solidFill>
          </a:ln>
        </p:spPr>
        <p:txBody>
          <a:bodyPr wrap="square" lIns="0" anchor="ctr">
            <a:spAutoFit/>
          </a:bodyPr>
          <a:lstStyle/>
          <a:p>
            <a:pPr marL="571500" indent="-571500" defTabSz="914377">
              <a:buFont typeface="Wingdings" panose="05000000000000000000" pitchFamily="2" charset="2"/>
              <a:buChar char="v"/>
            </a:pPr>
            <a:endParaRPr lang="en-GB" sz="2400" b="1" dirty="0" smtClean="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endParaRPr lang="en-GB" sz="2400" b="1" dirty="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endParaRPr lang="en-GB" sz="2400" b="1" dirty="0" smtClean="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r>
              <a:rPr lang="el-GR" sz="2400" b="1" dirty="0" smtClean="0">
                <a:solidFill>
                  <a:srgbClr val="FFFFFF"/>
                </a:solidFill>
                <a:latin typeface="Roboto"/>
                <a:ea typeface="Roboto Light" panose="02000000000000000000" pitchFamily="2" charset="0"/>
              </a:rPr>
              <a:t>Επιτρέπει τη μεικτή </a:t>
            </a:r>
            <a:r>
              <a:rPr lang="el-GR" sz="2400" b="1" dirty="0">
                <a:solidFill>
                  <a:srgbClr val="FFFFFF"/>
                </a:solidFill>
                <a:latin typeface="Roboto"/>
                <a:ea typeface="Roboto Light" panose="02000000000000000000" pitchFamily="2" charset="0"/>
              </a:rPr>
              <a:t>κ</a:t>
            </a:r>
            <a:r>
              <a:rPr lang="el-GR" sz="2400" b="1" dirty="0" smtClean="0">
                <a:solidFill>
                  <a:srgbClr val="FFFFFF"/>
                </a:solidFill>
                <a:latin typeface="Roboto"/>
                <a:ea typeface="Roboto Light" panose="02000000000000000000" pitchFamily="2" charset="0"/>
              </a:rPr>
              <a:t>ινητικότητα-</a:t>
            </a:r>
            <a:r>
              <a:rPr lang="en-GB" sz="2400" b="1" dirty="0">
                <a:solidFill>
                  <a:srgbClr val="FFFFFF"/>
                </a:solidFill>
                <a:latin typeface="Roboto"/>
                <a:ea typeface="Roboto Light" panose="02000000000000000000" pitchFamily="2" charset="0"/>
              </a:rPr>
              <a:t>B</a:t>
            </a:r>
            <a:r>
              <a:rPr lang="en-GB" sz="2400" b="1" dirty="0" smtClean="0">
                <a:solidFill>
                  <a:srgbClr val="FFFFFF"/>
                </a:solidFill>
                <a:latin typeface="Roboto"/>
                <a:ea typeface="Roboto Light" panose="02000000000000000000" pitchFamily="2" charset="0"/>
              </a:rPr>
              <a:t>lended Mobility</a:t>
            </a:r>
            <a:r>
              <a:rPr lang="el-GR" sz="2400" b="1" dirty="0" smtClean="0">
                <a:solidFill>
                  <a:srgbClr val="FFFFFF"/>
                </a:solidFill>
                <a:latin typeface="Roboto"/>
                <a:ea typeface="Roboto Light" panose="02000000000000000000" pitchFamily="2" charset="0"/>
              </a:rPr>
              <a:t> για όλους τους τύπους κινητικότητας</a:t>
            </a:r>
          </a:p>
          <a:p>
            <a:pPr defTabSz="914377"/>
            <a:endParaRPr lang="el-GR" sz="2400" b="1" dirty="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r>
              <a:rPr lang="el-GR" sz="2400" b="1" dirty="0" smtClean="0">
                <a:solidFill>
                  <a:srgbClr val="FFFFFF"/>
                </a:solidFill>
                <a:latin typeface="Roboto"/>
                <a:ea typeface="Roboto Light" panose="02000000000000000000" pitchFamily="2" charset="0"/>
              </a:rPr>
              <a:t>Εισάγει τα Μεικτά </a:t>
            </a:r>
            <a:r>
              <a:rPr lang="el-GR" sz="2400" b="1" dirty="0">
                <a:solidFill>
                  <a:srgbClr val="FFFFFF"/>
                </a:solidFill>
                <a:latin typeface="Roboto"/>
                <a:ea typeface="Roboto Light" panose="02000000000000000000" pitchFamily="2" charset="0"/>
              </a:rPr>
              <a:t>Εντατικά Προγράμματα- </a:t>
            </a:r>
            <a:r>
              <a:rPr lang="en-GB" sz="2400" b="1" dirty="0" smtClean="0">
                <a:solidFill>
                  <a:srgbClr val="FFFFFF"/>
                </a:solidFill>
                <a:latin typeface="Roboto"/>
                <a:ea typeface="Roboto Light" panose="02000000000000000000" pitchFamily="2" charset="0"/>
              </a:rPr>
              <a:t>BIPs</a:t>
            </a:r>
            <a:endParaRPr lang="el-GR" sz="2400" b="1" dirty="0" smtClean="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endParaRPr lang="el-GR" sz="2400" b="1" dirty="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r>
              <a:rPr lang="el-GR" sz="2400" b="1" dirty="0" smtClean="0">
                <a:solidFill>
                  <a:srgbClr val="FFFFFF"/>
                </a:solidFill>
                <a:latin typeface="Roboto"/>
                <a:ea typeface="Roboto Light" panose="02000000000000000000" pitchFamily="2" charset="0"/>
              </a:rPr>
              <a:t>Ενισχύει την Κινητικότητα Διδακτορικών Φοιτητών </a:t>
            </a:r>
          </a:p>
          <a:p>
            <a:pPr defTabSz="914377"/>
            <a:endParaRPr lang="el-GR" sz="2400" b="1" dirty="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r>
              <a:rPr lang="el-GR" sz="2400" b="1" dirty="0" smtClean="0">
                <a:solidFill>
                  <a:srgbClr val="FFFFFF"/>
                </a:solidFill>
                <a:latin typeface="Roboto"/>
                <a:ea typeface="Roboto Light" panose="02000000000000000000" pitchFamily="2" charset="0"/>
              </a:rPr>
              <a:t>Υποστηρίζει την Κινητικότητα </a:t>
            </a:r>
            <a:r>
              <a:rPr lang="el-GR" sz="2400" b="1" dirty="0">
                <a:solidFill>
                  <a:srgbClr val="FFFFFF"/>
                </a:solidFill>
                <a:latin typeface="Roboto"/>
                <a:ea typeface="Roboto Light" panose="02000000000000000000" pitchFamily="2" charset="0"/>
              </a:rPr>
              <a:t>σε Χώρες </a:t>
            </a:r>
            <a:r>
              <a:rPr lang="el-GR" sz="2400" b="1" dirty="0" smtClean="0">
                <a:solidFill>
                  <a:srgbClr val="FFFFFF"/>
                </a:solidFill>
                <a:latin typeface="Roboto"/>
                <a:ea typeface="Roboto Light" panose="02000000000000000000" pitchFamily="2" charset="0"/>
              </a:rPr>
              <a:t>Εταίρους ( 1-14)  μέσα από την </a:t>
            </a:r>
            <a:r>
              <a:rPr lang="en-GB" sz="2400" b="1" dirty="0" smtClean="0">
                <a:solidFill>
                  <a:srgbClr val="FFFFFF"/>
                </a:solidFill>
                <a:latin typeface="Roboto"/>
                <a:ea typeface="Roboto Light" panose="02000000000000000000" pitchFamily="2" charset="0"/>
              </a:rPr>
              <a:t>KA131</a:t>
            </a:r>
            <a:r>
              <a:rPr lang="el-GR" sz="2400" b="1" dirty="0" smtClean="0">
                <a:solidFill>
                  <a:srgbClr val="FFFFFF"/>
                </a:solidFill>
                <a:latin typeface="Roboto"/>
                <a:ea typeface="Roboto Light" panose="02000000000000000000" pitchFamily="2" charset="0"/>
              </a:rPr>
              <a:t> </a:t>
            </a:r>
          </a:p>
          <a:p>
            <a:pPr defTabSz="914377"/>
            <a:r>
              <a:rPr lang="el-GR" sz="2400" b="1" dirty="0" smtClean="0">
                <a:solidFill>
                  <a:srgbClr val="FFFFFF"/>
                </a:solidFill>
                <a:latin typeface="Roboto"/>
                <a:ea typeface="Roboto Light" panose="02000000000000000000" pitchFamily="2" charset="0"/>
              </a:rPr>
              <a:t>      ( ποσοστό 20%)</a:t>
            </a:r>
          </a:p>
          <a:p>
            <a:pPr defTabSz="914377"/>
            <a:endParaRPr lang="el-GR" sz="2400" b="1" dirty="0">
              <a:solidFill>
                <a:srgbClr val="FFFFFF"/>
              </a:solidFill>
              <a:latin typeface="Roboto"/>
              <a:ea typeface="Roboto Light" panose="02000000000000000000" pitchFamily="2" charset="0"/>
            </a:endParaRPr>
          </a:p>
          <a:p>
            <a:pPr marL="342900" indent="-342900" defTabSz="914377">
              <a:buFont typeface="Wingdings" panose="05000000000000000000" pitchFamily="2" charset="2"/>
              <a:buChar char="v"/>
            </a:pPr>
            <a:r>
              <a:rPr lang="el-GR" sz="2400" b="1" dirty="0" smtClean="0">
                <a:solidFill>
                  <a:srgbClr val="FFFFFF"/>
                </a:solidFill>
                <a:latin typeface="Roboto"/>
                <a:ea typeface="Roboto Light" panose="02000000000000000000" pitchFamily="2" charset="0"/>
              </a:rPr>
              <a:t> </a:t>
            </a:r>
            <a:r>
              <a:rPr lang="el-GR" sz="2400" b="1" dirty="0" smtClean="0">
                <a:solidFill>
                  <a:srgbClr val="FFFFFF"/>
                </a:solidFill>
                <a:latin typeface="Roboto"/>
                <a:ea typeface="Roboto Light" panose="02000000000000000000" pitchFamily="2" charset="0"/>
              </a:rPr>
              <a:t>Καθορίζει τις </a:t>
            </a:r>
            <a:r>
              <a:rPr lang="el-GR" sz="2400" b="1" dirty="0" smtClean="0">
                <a:solidFill>
                  <a:srgbClr val="FFFFFF"/>
                </a:solidFill>
                <a:latin typeface="Roboto"/>
                <a:ea typeface="Roboto Light" panose="02000000000000000000" pitchFamily="2" charset="0"/>
              </a:rPr>
              <a:t>ομάδες- στόχους για την ενίσχυση τους με συμπληρωματικά ποσά  </a:t>
            </a:r>
            <a:r>
              <a:rPr lang="en-GB" sz="2400" b="1" dirty="0" smtClean="0">
                <a:solidFill>
                  <a:srgbClr val="FFFFFF"/>
                </a:solidFill>
                <a:latin typeface="Roboto"/>
                <a:ea typeface="Roboto Light" panose="02000000000000000000" pitchFamily="2" charset="0"/>
              </a:rPr>
              <a:t>top-ups </a:t>
            </a:r>
          </a:p>
          <a:p>
            <a:pPr marL="342900" indent="-342900" defTabSz="914377">
              <a:buFont typeface="Wingdings" panose="05000000000000000000" pitchFamily="2" charset="2"/>
              <a:buChar char="v"/>
            </a:pPr>
            <a:endParaRPr lang="en-GB" sz="2400" b="1" dirty="0">
              <a:solidFill>
                <a:srgbClr val="FFFFFF"/>
              </a:solidFill>
              <a:latin typeface="Roboto"/>
              <a:ea typeface="Roboto Light" panose="02000000000000000000" pitchFamily="2" charset="0"/>
            </a:endParaRPr>
          </a:p>
          <a:p>
            <a:pPr marL="342900" indent="-342900" defTabSz="914377">
              <a:buFont typeface="Wingdings" panose="05000000000000000000" pitchFamily="2" charset="2"/>
              <a:buChar char="v"/>
            </a:pPr>
            <a:r>
              <a:rPr lang="el-GR" sz="2400" b="1" dirty="0" smtClean="0">
                <a:solidFill>
                  <a:srgbClr val="FFFFFF"/>
                </a:solidFill>
                <a:latin typeface="Roboto"/>
                <a:ea typeface="Roboto Light" panose="02000000000000000000" pitchFamily="2" charset="0"/>
              </a:rPr>
              <a:t>  Υπογραμμίζει </a:t>
            </a:r>
            <a:r>
              <a:rPr lang="el-GR" sz="2400" b="1" dirty="0" smtClean="0">
                <a:solidFill>
                  <a:srgbClr val="FFFFFF"/>
                </a:solidFill>
                <a:latin typeface="Roboto"/>
                <a:ea typeface="Roboto Light" panose="02000000000000000000" pitchFamily="2" charset="0"/>
              </a:rPr>
              <a:t>την Ψηφιακή μορφή της Τριτοβάθμιας Κινητικότητας </a:t>
            </a:r>
          </a:p>
          <a:p>
            <a:pPr marL="571500" indent="-571500" defTabSz="914377">
              <a:buFont typeface="Wingdings" panose="05000000000000000000" pitchFamily="2" charset="2"/>
              <a:buChar char="v"/>
            </a:pPr>
            <a:endParaRPr lang="el-GR" sz="2400" b="1" dirty="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endParaRPr lang="el-GR" sz="2400" b="1" dirty="0" smtClean="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endParaRPr lang="en-GB" sz="2400" b="1" dirty="0">
              <a:solidFill>
                <a:srgbClr val="FFFFFF"/>
              </a:solidFill>
              <a:latin typeface="Roboto"/>
              <a:ea typeface="Roboto Light" panose="02000000000000000000" pitchFamily="2" charset="0"/>
            </a:endParaRPr>
          </a:p>
          <a:p>
            <a:pPr algn="ctr" defTabSz="914377"/>
            <a:endParaRPr lang="en-US" sz="3733" b="1" dirty="0">
              <a:solidFill>
                <a:srgbClr val="FFFFFF"/>
              </a:solidFill>
              <a:latin typeface="Roboto"/>
              <a:ea typeface="Roboto Light" panose="02000000000000000000" pitchFamily="2" charset="0"/>
            </a:endParaRPr>
          </a:p>
        </p:txBody>
      </p:sp>
      <p:sp>
        <p:nvSpPr>
          <p:cNvPr id="3" name="TextBox 2">
            <a:extLst>
              <a:ext uri="{FF2B5EF4-FFF2-40B4-BE49-F238E27FC236}">
                <a16:creationId xmlns:a16="http://schemas.microsoft.com/office/drawing/2014/main" id="{CC6F8AAC-2DAA-0346-B3D2-B832D159BF4C}"/>
              </a:ext>
            </a:extLst>
          </p:cNvPr>
          <p:cNvSpPr txBox="1"/>
          <p:nvPr/>
        </p:nvSpPr>
        <p:spPr>
          <a:xfrm flipH="1">
            <a:off x="179655" y="350267"/>
            <a:ext cx="12012345" cy="584775"/>
          </a:xfrm>
          <a:prstGeom prst="rect">
            <a:avLst/>
          </a:prstGeom>
          <a:noFill/>
        </p:spPr>
        <p:txBody>
          <a:bodyPr wrap="square" rtlCol="0">
            <a:spAutoFit/>
          </a:bodyPr>
          <a:lstStyle/>
          <a:p>
            <a:r>
              <a:rPr lang="el-GR" sz="3200" b="1" dirty="0" smtClean="0">
                <a:solidFill>
                  <a:schemeClr val="bg1"/>
                </a:solidFill>
                <a:latin typeface="+mj-lt"/>
                <a:ea typeface="Verdana" panose="020B0604030504040204" pitchFamily="34" charset="0"/>
              </a:rPr>
              <a:t>Διαφοροποιήσεις της προγραμματικής περιόδου 2021- 2027 </a:t>
            </a:r>
            <a:endParaRPr lang="en-GB" sz="3200" b="1" dirty="0">
              <a:solidFill>
                <a:schemeClr val="bg1"/>
              </a:solidFill>
              <a:latin typeface="+mj-lt"/>
              <a:ea typeface="Verdana" panose="020B0604030504040204" pitchFamily="34" charset="0"/>
            </a:endParaRPr>
          </a:p>
        </p:txBody>
      </p:sp>
    </p:spTree>
    <p:extLst>
      <p:ext uri="{BB962C8B-B14F-4D97-AF65-F5344CB8AC3E}">
        <p14:creationId xmlns:p14="http://schemas.microsoft.com/office/powerpoint/2010/main" val="27633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4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Μεικτή </a:t>
            </a:r>
            <a:r>
              <a:rPr lang="el-GR" sz="3200" b="1" dirty="0" smtClean="0">
                <a:solidFill>
                  <a:schemeClr val="bg1"/>
                </a:solidFill>
                <a:latin typeface="+mj-lt"/>
                <a:ea typeface="Verdana" panose="020B0604030504040204" pitchFamily="34" charset="0"/>
              </a:rPr>
              <a:t>Κινητικότητα 1/2 </a:t>
            </a:r>
            <a:endParaRPr lang="en-GB" sz="3200" b="1" dirty="0">
              <a:solidFill>
                <a:schemeClr val="bg1"/>
              </a:solidFill>
              <a:latin typeface="+mj-lt"/>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Βασικές αρχές της Μεικτής Κινητικότητας </a:t>
            </a:r>
          </a:p>
        </p:txBody>
      </p:sp>
      <p:sp>
        <p:nvSpPr>
          <p:cNvPr id="5" name="Rectangle 4"/>
          <p:cNvSpPr/>
          <p:nvPr/>
        </p:nvSpPr>
        <p:spPr>
          <a:xfrm>
            <a:off x="415574" y="1697223"/>
            <a:ext cx="11103136" cy="3831818"/>
          </a:xfrm>
          <a:prstGeom prst="rect">
            <a:avLst/>
          </a:prstGeom>
        </p:spPr>
        <p:txBody>
          <a:bodyPr wrap="square">
            <a:spAutoFit/>
          </a:bodyPr>
          <a:lstStyle/>
          <a:p>
            <a:pPr indent="-342900" algn="just">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Οι δραστηριότητες μεικτής μάθησης </a:t>
            </a:r>
            <a:r>
              <a:rPr lang="el-GR" dirty="0" smtClean="0">
                <a:solidFill>
                  <a:schemeClr val="tx1">
                    <a:lumMod val="75000"/>
                    <a:lumOff val="25000"/>
                  </a:schemeClr>
                </a:solidFill>
                <a:latin typeface="Verdana" panose="020B0604030504040204" pitchFamily="34" charset="0"/>
                <a:ea typeface="Verdana" panose="020B0604030504040204" pitchFamily="34" charset="0"/>
              </a:rPr>
              <a:t>αφορούν </a:t>
            </a:r>
            <a:r>
              <a:rPr lang="el-GR" dirty="0">
                <a:solidFill>
                  <a:schemeClr val="tx1">
                    <a:lumMod val="75000"/>
                    <a:lumOff val="25000"/>
                  </a:schemeClr>
                </a:solidFill>
                <a:latin typeface="Verdana" panose="020B0604030504040204" pitchFamily="34" charset="0"/>
                <a:ea typeface="Verdana" panose="020B0604030504040204" pitchFamily="34" charset="0"/>
              </a:rPr>
              <a:t>το συνδυασμό δραστηριοτήτων διαδικτυακής και φυσικής μάθησης. </a:t>
            </a:r>
          </a:p>
          <a:p>
            <a:pPr indent="-342900" algn="just">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Κατά </a:t>
            </a:r>
            <a:r>
              <a:rPr lang="el-GR" dirty="0">
                <a:solidFill>
                  <a:schemeClr val="tx1">
                    <a:lumMod val="75000"/>
                    <a:lumOff val="25000"/>
                  </a:schemeClr>
                </a:solidFill>
                <a:latin typeface="Verdana" panose="020B0604030504040204" pitchFamily="34" charset="0"/>
                <a:ea typeface="Verdana" panose="020B0604030504040204" pitchFamily="34" charset="0"/>
              </a:rPr>
              <a:t>κανόνα, κάθε κινητικότητα που ήταν προηγουμένως αποκλειστικά φυσική κινητικότητα, μπορεί τώρα να οργανωθεί ως συνδυασμός φυσικής κινητικότητας στο εξωτερικό</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με μια περίοδο διαδικτυακής μάθησης η οποία θα πραγματοποιείται είτε πριν είτε μετά το φυσικό μέρος</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p>
          <a:p>
            <a:pPr indent="-342900" algn="just">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Η Μεικτή κινητικότητα μπορεί να προκύψει σε όλους τους τύπους κινητικοτήτων </a:t>
            </a:r>
            <a:r>
              <a:rPr lang="el-GR" dirty="0" smtClean="0">
                <a:solidFill>
                  <a:schemeClr val="tx1">
                    <a:lumMod val="75000"/>
                    <a:lumOff val="25000"/>
                  </a:schemeClr>
                </a:solidFill>
                <a:latin typeface="Verdana" panose="020B0604030504040204" pitchFamily="34" charset="0"/>
                <a:ea typeface="Verdana" panose="020B0604030504040204" pitchFamily="34" charset="0"/>
              </a:rPr>
              <a:t>( για το διδακτικό </a:t>
            </a:r>
            <a:r>
              <a:rPr lang="el-GR" dirty="0">
                <a:solidFill>
                  <a:schemeClr val="tx1">
                    <a:lumMod val="75000"/>
                    <a:lumOff val="25000"/>
                  </a:schemeClr>
                </a:solidFill>
                <a:latin typeface="Verdana" panose="020B0604030504040204" pitchFamily="34" charset="0"/>
                <a:ea typeface="Verdana" panose="020B0604030504040204" pitchFamily="34" charset="0"/>
              </a:rPr>
              <a:t>και διοικητικό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προσωπικό)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καθώς και για </a:t>
            </a:r>
            <a:r>
              <a:rPr lang="el-GR" dirty="0">
                <a:solidFill>
                  <a:schemeClr val="tx1">
                    <a:lumMod val="75000"/>
                    <a:lumOff val="25000"/>
                  </a:schemeClr>
                </a:solidFill>
                <a:latin typeface="Verdana" panose="020B0604030504040204" pitchFamily="34" charset="0"/>
                <a:ea typeface="Verdana" panose="020B0604030504040204" pitchFamily="34" charset="0"/>
              </a:rPr>
              <a:t>ροές που αφορούν </a:t>
            </a:r>
            <a:r>
              <a:rPr lang="el-GR" dirty="0" smtClean="0">
                <a:solidFill>
                  <a:schemeClr val="tx1">
                    <a:lumMod val="75000"/>
                    <a:lumOff val="25000"/>
                  </a:schemeClr>
                </a:solidFill>
                <a:latin typeface="Verdana" panose="020B0604030504040204" pitchFamily="34" charset="0"/>
                <a:ea typeface="Verdana" panose="020B0604030504040204" pitchFamily="34" charset="0"/>
              </a:rPr>
              <a:t>κινητικότητα </a:t>
            </a:r>
            <a:r>
              <a:rPr lang="el-GR" dirty="0">
                <a:solidFill>
                  <a:schemeClr val="tx1">
                    <a:lumMod val="75000"/>
                    <a:lumOff val="25000"/>
                  </a:schemeClr>
                </a:solidFill>
                <a:latin typeface="Verdana" panose="020B0604030504040204" pitchFamily="34" charset="0"/>
                <a:ea typeface="Verdana" panose="020B0604030504040204" pitchFamily="34" charset="0"/>
              </a:rPr>
              <a:t>για σπουδές και πρακτική </a:t>
            </a:r>
            <a:r>
              <a:rPr lang="el-GR" dirty="0" smtClean="0">
                <a:solidFill>
                  <a:schemeClr val="tx1">
                    <a:lumMod val="75000"/>
                    <a:lumOff val="25000"/>
                  </a:schemeClr>
                </a:solidFill>
                <a:latin typeface="Verdana" panose="020B0604030504040204" pitchFamily="34" charset="0"/>
                <a:ea typeface="Verdana" panose="020B0604030504040204" pitchFamily="34" charset="0"/>
              </a:rPr>
              <a:t>άσκηση.</a:t>
            </a: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942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Μεικτή </a:t>
            </a:r>
            <a:r>
              <a:rPr lang="el-GR" sz="3200" b="1" dirty="0" smtClean="0">
                <a:solidFill>
                  <a:schemeClr val="bg1"/>
                </a:solidFill>
                <a:latin typeface="+mj-lt"/>
                <a:ea typeface="Verdana" panose="020B0604030504040204" pitchFamily="34" charset="0"/>
              </a:rPr>
              <a:t>Κινητικότητα 2/2 </a:t>
            </a:r>
            <a:endParaRPr lang="en-GB" sz="3200" b="1" dirty="0">
              <a:solidFill>
                <a:schemeClr val="bg1"/>
              </a:solidFill>
              <a:latin typeface="+mj-lt"/>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Μεικτή Κινητικότητα για Φοιτητές/</a:t>
            </a:r>
            <a:r>
              <a:rPr lang="el-GR" b="1" dirty="0" err="1">
                <a:solidFill>
                  <a:schemeClr val="tx1">
                    <a:lumMod val="75000"/>
                    <a:lumOff val="25000"/>
                  </a:schemeClr>
                </a:solidFill>
                <a:latin typeface="Verdana" panose="020B0604030504040204" pitchFamily="34" charset="0"/>
                <a:ea typeface="Verdana" panose="020B0604030504040204" pitchFamily="34" charset="0"/>
              </a:rPr>
              <a:t>τριες</a:t>
            </a:r>
            <a:r>
              <a:rPr lang="el-GR" b="1" dirty="0">
                <a:solidFill>
                  <a:schemeClr val="tx1">
                    <a:lumMod val="75000"/>
                    <a:lumOff val="25000"/>
                  </a:schemeClr>
                </a:solidFill>
                <a:latin typeface="Verdana" panose="020B0604030504040204" pitchFamily="34" charset="0"/>
                <a:ea typeface="Verdana" panose="020B0604030504040204" pitchFamily="34" charset="0"/>
              </a:rPr>
              <a:t> και Προσωπικό  </a:t>
            </a:r>
          </a:p>
        </p:txBody>
      </p:sp>
      <p:sp>
        <p:nvSpPr>
          <p:cNvPr id="5" name="Rectangle 4"/>
          <p:cNvSpPr/>
          <p:nvPr/>
        </p:nvSpPr>
        <p:spPr>
          <a:xfrm>
            <a:off x="320040" y="1356029"/>
            <a:ext cx="11871960" cy="5493812"/>
          </a:xfrm>
          <a:prstGeom prst="rect">
            <a:avLst/>
          </a:prstGeom>
        </p:spPr>
        <p:txBody>
          <a:bodyPr wrap="square">
            <a:spAutoFit/>
          </a:bodyPr>
          <a:lstStyle/>
          <a:p>
            <a:pPr indent="-342900" algn="just">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Στο </a:t>
            </a:r>
            <a:r>
              <a:rPr lang="el-GR" dirty="0">
                <a:solidFill>
                  <a:schemeClr val="tx1">
                    <a:lumMod val="75000"/>
                    <a:lumOff val="25000"/>
                  </a:schemeClr>
                </a:solidFill>
                <a:latin typeface="Verdana" panose="020B0604030504040204" pitchFamily="34" charset="0"/>
                <a:ea typeface="Verdana" panose="020B0604030504040204" pitchFamily="34" charset="0"/>
              </a:rPr>
              <a:t>πλαίσιο του νέου προγράμματος Erasmus+, υπάρχουν δύο τρόποι οργάνωσης της μεικτής κινητικότητας για τα δικαιούχα ιδρύματα</a:t>
            </a:r>
            <a:r>
              <a:rPr lang="en-GB"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indent="-342900" algn="just">
              <a:lnSpc>
                <a:spcPct val="150000"/>
              </a:lnSpc>
              <a:buFont typeface="Wingdings" panose="05000000000000000000" pitchFamily="2" charset="2"/>
              <a:buChar char="§"/>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400050" indent="-400050" algn="just">
              <a:lnSpc>
                <a:spcPct val="150000"/>
              </a:lnSpc>
              <a:buFont typeface="+mj-lt"/>
              <a:buAutoNum type="romanLcPeriod"/>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Αποστολή </a:t>
            </a:r>
            <a:r>
              <a:rPr lang="el-GR" dirty="0">
                <a:solidFill>
                  <a:schemeClr val="tx1">
                    <a:lumMod val="75000"/>
                    <a:lumOff val="25000"/>
                  </a:schemeClr>
                </a:solidFill>
                <a:latin typeface="Verdana" panose="020B0604030504040204" pitchFamily="34" charset="0"/>
                <a:ea typeface="Verdana" panose="020B0604030504040204" pitchFamily="34" charset="0"/>
              </a:rPr>
              <a:t>δικαιούχου φοιτητή/</a:t>
            </a:r>
            <a:r>
              <a:rPr lang="el-GR" dirty="0" err="1">
                <a:solidFill>
                  <a:schemeClr val="tx1">
                    <a:lumMod val="75000"/>
                    <a:lumOff val="25000"/>
                  </a:schemeClr>
                </a:solidFill>
                <a:latin typeface="Verdana" panose="020B0604030504040204" pitchFamily="34" charset="0"/>
                <a:ea typeface="Verdana" panose="020B0604030504040204" pitchFamily="34" charset="0"/>
              </a:rPr>
              <a:t>τριας</a:t>
            </a:r>
            <a:r>
              <a:rPr lang="el-GR" dirty="0">
                <a:solidFill>
                  <a:schemeClr val="tx1">
                    <a:lumMod val="75000"/>
                    <a:lumOff val="25000"/>
                  </a:schemeClr>
                </a:solidFill>
                <a:latin typeface="Verdana" panose="020B0604030504040204" pitchFamily="34" charset="0"/>
                <a:ea typeface="Verdana" panose="020B0604030504040204" pitchFamily="34" charset="0"/>
              </a:rPr>
              <a:t> ή μέλους του προσωπικού σε μεικτή κινητικότητα που οργανώνεται όπως οποιαδήποτε παραδοσιακή κινητικότητα φοιτητών/τριών</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ή προσωπικού, αλλά σε μεικτή μορφή</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p>
          <a:p>
            <a:pPr marL="400050" indent="-400050" algn="just">
              <a:lnSpc>
                <a:spcPct val="150000"/>
              </a:lnSpc>
              <a:buFont typeface="+mj-lt"/>
              <a:buAutoNum type="romanLcPeriod"/>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Διευκρινίζεται ότι οι σύντομες περίοδοι κινητικότητας 5-30 ημέρες είναι κατά κανόνα μεικτές, με εξαίρεση την κινητικότητα Διδακτορικών στην οποία το διαδικτυακό μέρος δεν είναι υποχρεωτικό </a:t>
            </a:r>
          </a:p>
          <a:p>
            <a:pPr algn="just">
              <a:lnSpc>
                <a:spcPct val="150000"/>
              </a:lnSpc>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ή/και</a:t>
            </a:r>
          </a:p>
          <a:p>
            <a:pPr marL="285750" indent="-285750" algn="just">
              <a:lnSpc>
                <a:spcPct val="150000"/>
              </a:lnSpc>
              <a:buFont typeface="Courier New" panose="02070309020205020404" pitchFamily="49" charset="0"/>
              <a:buChar char="o"/>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Οργάνωση </a:t>
            </a:r>
            <a:r>
              <a:rPr lang="el-GR" dirty="0">
                <a:solidFill>
                  <a:schemeClr val="tx1">
                    <a:lumMod val="75000"/>
                    <a:lumOff val="25000"/>
                  </a:schemeClr>
                </a:solidFill>
                <a:latin typeface="Verdana" panose="020B0604030504040204" pitchFamily="34" charset="0"/>
                <a:ea typeface="Verdana" panose="020B0604030504040204" pitchFamily="34" charset="0"/>
              </a:rPr>
              <a:t>ενός μεικτού εντατικού προγράμματος (</a:t>
            </a:r>
            <a:r>
              <a:rPr lang="en-GB" dirty="0">
                <a:solidFill>
                  <a:schemeClr val="tx1">
                    <a:lumMod val="75000"/>
                    <a:lumOff val="25000"/>
                  </a:schemeClr>
                </a:solidFill>
                <a:latin typeface="Verdana" panose="020B0604030504040204" pitchFamily="34" charset="0"/>
                <a:ea typeface="Verdana" panose="020B0604030504040204" pitchFamily="34" charset="0"/>
              </a:rPr>
              <a:t>Blended Intensive Program</a:t>
            </a:r>
            <a:r>
              <a:rPr lang="el-GR" dirty="0">
                <a:solidFill>
                  <a:schemeClr val="tx1">
                    <a:lumMod val="75000"/>
                    <a:lumOff val="25000"/>
                  </a:schemeClr>
                </a:solidFill>
                <a:latin typeface="Verdana" panose="020B0604030504040204" pitchFamily="34" charset="0"/>
                <a:ea typeface="Verdana" panose="020B0604030504040204" pitchFamily="34" charset="0"/>
              </a:rPr>
              <a:t> - </a:t>
            </a:r>
            <a:r>
              <a:rPr lang="en-US" dirty="0">
                <a:solidFill>
                  <a:schemeClr val="tx1">
                    <a:lumMod val="75000"/>
                    <a:lumOff val="25000"/>
                  </a:schemeClr>
                </a:solidFill>
                <a:latin typeface="Verdana" panose="020B0604030504040204" pitchFamily="34" charset="0"/>
                <a:ea typeface="Verdana" panose="020B0604030504040204" pitchFamily="34" charset="0"/>
              </a:rPr>
              <a:t>BIP</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όπου</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ομάδες φοιτητών ή/και προσωπικού συμμετέχουν από κοινού σε μια συνδυασμένη</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φυσική και εικονική εμπειρία μάθησης και κατάρτισης.</a:t>
            </a:r>
          </a:p>
          <a:p>
            <a:pPr indent="-342900" algn="just">
              <a:lnSpc>
                <a:spcPct val="150000"/>
              </a:lnSpc>
              <a:buFont typeface="Wingdings" panose="05000000000000000000" pitchFamily="2" charset="2"/>
              <a:buChar char="§"/>
              <a:defRPr/>
            </a:pP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5947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84775"/>
          </a:xfrm>
          <a:prstGeom prst="rect">
            <a:avLst/>
          </a:prstGeom>
          <a:noFill/>
        </p:spPr>
        <p:txBody>
          <a:bodyPr wrap="square" rtlCol="0">
            <a:spAutoFit/>
          </a:bodyPr>
          <a:lstStyle/>
          <a:p>
            <a:r>
              <a:rPr lang="en-GB" sz="3200" b="1" dirty="0">
                <a:solidFill>
                  <a:schemeClr val="bg1"/>
                </a:solidFill>
                <a:latin typeface="+mj-lt"/>
                <a:ea typeface="Verdana" panose="020B0604030504040204" pitchFamily="34" charset="0"/>
              </a:rPr>
              <a:t>Blended Intensive Programmes </a:t>
            </a:r>
          </a:p>
        </p:txBody>
      </p:sp>
      <p:sp>
        <p:nvSpPr>
          <p:cNvPr id="3" name="Rectangle 2"/>
          <p:cNvSpPr/>
          <p:nvPr/>
        </p:nvSpPr>
        <p:spPr>
          <a:xfrm>
            <a:off x="320040" y="1274314"/>
            <a:ext cx="11562557" cy="4662815"/>
          </a:xfrm>
          <a:prstGeom prst="rect">
            <a:avLst/>
          </a:prstGeom>
        </p:spPr>
        <p:txBody>
          <a:bodyPr wrap="square">
            <a:spAutoFit/>
          </a:bodyPr>
          <a:lstStyle/>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Πρόκειται για μικρής διάρκειας προγράμματα 5–30 ημερών, που συνδυάζουν τη φυσική παρουσία με μια </a:t>
            </a:r>
            <a:r>
              <a:rPr lang="el-GR" dirty="0" smtClean="0">
                <a:solidFill>
                  <a:schemeClr val="tx1">
                    <a:lumMod val="75000"/>
                    <a:lumOff val="25000"/>
                  </a:schemeClr>
                </a:solidFill>
                <a:latin typeface="Verdana" panose="020B0604030504040204" pitchFamily="34" charset="0"/>
                <a:ea typeface="Verdana" panose="020B0604030504040204" pitchFamily="34" charset="0"/>
              </a:rPr>
              <a:t>διαδικτυακή περίοδο.</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εντατικό πρόγραμμα θα πρέπει να παρέχει προστιθέμενη αξία σε σύγκριση με τα υφιστάμενα προγράμματα σπουδών στα ΑΕΙ</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Αποτελούνται από τουλάχιστον 3 ΑΕΙ από τουλάχιστον 3 Χώρες Προγράμματος</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ΑΕΙ υποδοχής θα πρέπει να βρίσκεται σε χώρα του προγράμματος ή να είναι μέλος μιας κοινοπραξίας.</a:t>
            </a: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Τα ιδρύματα αποστολής </a:t>
            </a:r>
            <a:r>
              <a:rPr lang="el-GR" dirty="0">
                <a:solidFill>
                  <a:schemeClr val="tx1">
                    <a:lumMod val="75000"/>
                    <a:lumOff val="25000"/>
                  </a:schemeClr>
                </a:solidFill>
                <a:latin typeface="Verdana" panose="020B0604030504040204" pitchFamily="34" charset="0"/>
                <a:ea typeface="Verdana" panose="020B0604030504040204" pitchFamily="34" charset="0"/>
              </a:rPr>
              <a:t>θα πρέπει επίσης να </a:t>
            </a:r>
            <a:r>
              <a:rPr lang="el-GR" dirty="0" smtClean="0">
                <a:solidFill>
                  <a:schemeClr val="tx1">
                    <a:lumMod val="75000"/>
                    <a:lumOff val="25000"/>
                  </a:schemeClr>
                </a:solidFill>
                <a:latin typeface="Verdana" panose="020B0604030504040204" pitchFamily="34" charset="0"/>
                <a:ea typeface="Verdana" panose="020B0604030504040204" pitchFamily="34" charset="0"/>
              </a:rPr>
              <a:t>βρίσκονται </a:t>
            </a:r>
            <a:r>
              <a:rPr lang="el-GR" dirty="0">
                <a:solidFill>
                  <a:schemeClr val="tx1">
                    <a:lumMod val="75000"/>
                    <a:lumOff val="25000"/>
                  </a:schemeClr>
                </a:solidFill>
                <a:latin typeface="Verdana" panose="020B0604030504040204" pitchFamily="34" charset="0"/>
                <a:ea typeface="Verdana" panose="020B0604030504040204" pitchFamily="34" charset="0"/>
              </a:rPr>
              <a:t>σε χώρα του προγράμματος, και να </a:t>
            </a:r>
            <a:r>
              <a:rPr lang="el-GR" dirty="0" smtClean="0">
                <a:solidFill>
                  <a:schemeClr val="tx1">
                    <a:lumMod val="75000"/>
                    <a:lumOff val="25000"/>
                  </a:schemeClr>
                </a:solidFill>
                <a:latin typeface="Verdana" panose="020B0604030504040204" pitchFamily="34" charset="0"/>
                <a:ea typeface="Verdana" panose="020B0604030504040204" pitchFamily="34" charset="0"/>
              </a:rPr>
              <a:t>έχουν επισυνάψει </a:t>
            </a:r>
            <a:r>
              <a:rPr lang="el-GR" dirty="0">
                <a:solidFill>
                  <a:schemeClr val="tx1">
                    <a:lumMod val="75000"/>
                    <a:lumOff val="25000"/>
                  </a:schemeClr>
                </a:solidFill>
                <a:latin typeface="Verdana" panose="020B0604030504040204" pitchFamily="34" charset="0"/>
                <a:ea typeface="Verdana" panose="020B0604030504040204" pitchFamily="34" charset="0"/>
              </a:rPr>
              <a:t>Διμερή συμφωνία με </a:t>
            </a:r>
            <a:r>
              <a:rPr lang="el-GR" dirty="0" smtClean="0">
                <a:solidFill>
                  <a:schemeClr val="tx1">
                    <a:lumMod val="75000"/>
                    <a:lumOff val="25000"/>
                  </a:schemeClr>
                </a:solidFill>
                <a:latin typeface="Verdana" panose="020B0604030504040204" pitchFamily="34" charset="0"/>
                <a:ea typeface="Verdana" panose="020B0604030504040204" pitchFamily="34" charset="0"/>
              </a:rPr>
              <a:t>τα </a:t>
            </a:r>
            <a:r>
              <a:rPr lang="el-GR" dirty="0">
                <a:solidFill>
                  <a:schemeClr val="tx1">
                    <a:lumMod val="75000"/>
                    <a:lumOff val="25000"/>
                  </a:schemeClr>
                </a:solidFill>
                <a:latin typeface="Verdana" panose="020B0604030504040204" pitchFamily="34" charset="0"/>
                <a:ea typeface="Verdana" panose="020B0604030504040204" pitchFamily="34" charset="0"/>
              </a:rPr>
              <a:t>ΑΕΙ υποδοχής. </a:t>
            </a:r>
          </a:p>
          <a:p>
            <a:pPr indent="-342900">
              <a:lnSpc>
                <a:spcPct val="150000"/>
              </a:lnSpc>
              <a:buFont typeface="Wingdings" panose="05000000000000000000" pitchFamily="2" charset="2"/>
              <a:buChar char="§"/>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Η </a:t>
            </a:r>
            <a:r>
              <a:rPr lang="el-GR" b="1" dirty="0">
                <a:solidFill>
                  <a:schemeClr val="tx1">
                    <a:lumMod val="75000"/>
                    <a:lumOff val="25000"/>
                  </a:schemeClr>
                </a:solidFill>
                <a:latin typeface="Verdana" panose="020B0604030504040204" pitchFamily="34" charset="0"/>
                <a:ea typeface="Verdana" panose="020B0604030504040204" pitchFamily="34" charset="0"/>
              </a:rPr>
              <a:t>συνολική αποτίμηση της </a:t>
            </a:r>
            <a:r>
              <a:rPr lang="el-GR" b="1" dirty="0" smtClean="0">
                <a:solidFill>
                  <a:schemeClr val="tx1">
                    <a:lumMod val="75000"/>
                    <a:lumOff val="25000"/>
                  </a:schemeClr>
                </a:solidFill>
                <a:latin typeface="Verdana" panose="020B0604030504040204" pitchFamily="34" charset="0"/>
                <a:ea typeface="Verdana" panose="020B0604030504040204" pitchFamily="34" charset="0"/>
              </a:rPr>
              <a:t>διαδικτυακής </a:t>
            </a:r>
            <a:r>
              <a:rPr lang="el-GR" b="1" dirty="0">
                <a:solidFill>
                  <a:schemeClr val="tx1">
                    <a:lumMod val="75000"/>
                    <a:lumOff val="25000"/>
                  </a:schemeClr>
                </a:solidFill>
                <a:latin typeface="Verdana" panose="020B0604030504040204" pitchFamily="34" charset="0"/>
                <a:ea typeface="Verdana" panose="020B0604030504040204" pitchFamily="34" charset="0"/>
              </a:rPr>
              <a:t>και φυσικής περιόδου θα πρέπει να αφορά </a:t>
            </a:r>
            <a:r>
              <a:rPr lang="el-GR" b="1" dirty="0" smtClean="0">
                <a:solidFill>
                  <a:schemeClr val="tx1">
                    <a:lumMod val="75000"/>
                    <a:lumOff val="25000"/>
                  </a:schemeClr>
                </a:solidFill>
                <a:latin typeface="Verdana" panose="020B0604030504040204" pitchFamily="34" charset="0"/>
                <a:ea typeface="Verdana" panose="020B0604030504040204" pitchFamily="34" charset="0"/>
              </a:rPr>
              <a:t>τις </a:t>
            </a:r>
            <a:r>
              <a:rPr lang="el-GR" b="1" dirty="0">
                <a:solidFill>
                  <a:schemeClr val="tx1">
                    <a:lumMod val="75000"/>
                    <a:lumOff val="25000"/>
                  </a:schemeClr>
                </a:solidFill>
                <a:latin typeface="Verdana" panose="020B0604030504040204" pitchFamily="34" charset="0"/>
                <a:ea typeface="Verdana" panose="020B0604030504040204" pitchFamily="34" charset="0"/>
              </a:rPr>
              <a:t>3 πιστωτικές μονάδες ETCS</a:t>
            </a:r>
            <a:r>
              <a:rPr lang="el-GR" b="1"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507831"/>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Βασικές αρχές συμμετοχής σε Μεικτά Εντατικά Προγράμματα 1/2 </a:t>
            </a:r>
          </a:p>
        </p:txBody>
      </p:sp>
    </p:spTree>
    <p:extLst>
      <p:ext uri="{BB962C8B-B14F-4D97-AF65-F5344CB8AC3E}">
        <p14:creationId xmlns:p14="http://schemas.microsoft.com/office/powerpoint/2010/main" val="32270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84775"/>
          </a:xfrm>
          <a:prstGeom prst="rect">
            <a:avLst/>
          </a:prstGeom>
          <a:noFill/>
        </p:spPr>
        <p:txBody>
          <a:bodyPr wrap="square" rtlCol="0">
            <a:spAutoFit/>
          </a:bodyPr>
          <a:lstStyle/>
          <a:p>
            <a:r>
              <a:rPr lang="en-GB" sz="3200" b="1" dirty="0">
                <a:solidFill>
                  <a:schemeClr val="bg1"/>
                </a:solidFill>
                <a:latin typeface="+mj-lt"/>
                <a:ea typeface="Verdana" panose="020B0604030504040204" pitchFamily="34" charset="0"/>
              </a:rPr>
              <a:t>Blended Intensive Programmes </a:t>
            </a:r>
          </a:p>
        </p:txBody>
      </p:sp>
      <p:sp>
        <p:nvSpPr>
          <p:cNvPr id="3" name="Rectangle 2"/>
          <p:cNvSpPr/>
          <p:nvPr/>
        </p:nvSpPr>
        <p:spPr>
          <a:xfrm>
            <a:off x="320040" y="1532966"/>
            <a:ext cx="11562557" cy="4247317"/>
          </a:xfrm>
          <a:prstGeom prst="rect">
            <a:avLst/>
          </a:prstGeom>
        </p:spPr>
        <p:txBody>
          <a:bodyPr wrap="square">
            <a:spAutoFit/>
          </a:bodyPr>
          <a:lstStyle/>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διδακτικό προσωπικό των μεικτών εντατικών προγραμμάτων μπορεί να είναι προσωπικό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από ΙΤΕ </a:t>
            </a:r>
            <a:r>
              <a:rPr lang="el-GR" dirty="0" smtClean="0">
                <a:solidFill>
                  <a:schemeClr val="tx1">
                    <a:lumMod val="75000"/>
                    <a:lumOff val="25000"/>
                  </a:schemeClr>
                </a:solidFill>
                <a:latin typeface="Verdana" panose="020B0604030504040204" pitchFamily="34" charset="0"/>
                <a:ea typeface="Verdana" panose="020B0604030504040204" pitchFamily="34" charset="0"/>
              </a:rPr>
              <a:t>ή </a:t>
            </a:r>
            <a:r>
              <a:rPr lang="el-GR" dirty="0" smtClean="0">
                <a:solidFill>
                  <a:schemeClr val="tx1">
                    <a:lumMod val="75000"/>
                    <a:lumOff val="25000"/>
                  </a:schemeClr>
                </a:solidFill>
                <a:latin typeface="Verdana" panose="020B0604030504040204" pitchFamily="34" charset="0"/>
                <a:ea typeface="Verdana" panose="020B0604030504040204" pitchFamily="34" charset="0"/>
              </a:rPr>
              <a:t>εξειδικευμένο προσωπικό προσκεκλημένο </a:t>
            </a:r>
            <a:r>
              <a:rPr lang="el-GR" dirty="0">
                <a:solidFill>
                  <a:schemeClr val="tx1">
                    <a:lumMod val="75000"/>
                    <a:lumOff val="25000"/>
                  </a:schemeClr>
                </a:solidFill>
                <a:latin typeface="Verdana" panose="020B0604030504040204" pitchFamily="34" charset="0"/>
                <a:ea typeface="Verdana" panose="020B0604030504040204" pitchFamily="34" charset="0"/>
              </a:rPr>
              <a:t>από </a:t>
            </a:r>
            <a:r>
              <a:rPr lang="el-GR" dirty="0" smtClean="0">
                <a:solidFill>
                  <a:schemeClr val="tx1">
                    <a:lumMod val="75000"/>
                    <a:lumOff val="25000"/>
                  </a:schemeClr>
                </a:solidFill>
                <a:latin typeface="Verdana" panose="020B0604030504040204" pitchFamily="34" charset="0"/>
                <a:ea typeface="Verdana" panose="020B0604030504040204" pitchFamily="34" charset="0"/>
              </a:rPr>
              <a:t>εταιρείες </a:t>
            </a:r>
            <a:r>
              <a:rPr lang="el-GR" b="1" dirty="0" smtClean="0">
                <a:solidFill>
                  <a:schemeClr val="tx1">
                    <a:lumMod val="75000"/>
                    <a:lumOff val="25000"/>
                  </a:schemeClr>
                </a:solidFill>
                <a:latin typeface="Verdana" panose="020B0604030504040204" pitchFamily="34" charset="0"/>
                <a:ea typeface="Verdana" panose="020B0604030504040204" pitchFamily="34" charset="0"/>
              </a:rPr>
              <a:t>( </a:t>
            </a:r>
            <a:r>
              <a:rPr lang="en-GB" b="1" dirty="0" smtClean="0">
                <a:solidFill>
                  <a:schemeClr val="tx1">
                    <a:lumMod val="75000"/>
                    <a:lumOff val="25000"/>
                  </a:schemeClr>
                </a:solidFill>
                <a:latin typeface="Verdana" panose="020B0604030504040204" pitchFamily="34" charset="0"/>
                <a:ea typeface="Verdana" panose="020B0604030504040204" pitchFamily="34" charset="0"/>
              </a:rPr>
              <a:t>Invited Staff from Enterprise )</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Στο </a:t>
            </a:r>
            <a:r>
              <a:rPr lang="el-GR" dirty="0">
                <a:solidFill>
                  <a:schemeClr val="tx1">
                    <a:lumMod val="75000"/>
                    <a:lumOff val="25000"/>
                  </a:schemeClr>
                </a:solidFill>
                <a:latin typeface="Verdana" panose="020B0604030504040204" pitchFamily="34" charset="0"/>
                <a:ea typeface="Verdana" panose="020B0604030504040204" pitchFamily="34" charset="0"/>
              </a:rPr>
              <a:t>συντονιστικό ΑΕΙ χορηγείται χρηματοδότηση για την ανάπτυξη και την οργάνωση του εντατικού προγράμματος με βάση τον αριθμό </a:t>
            </a:r>
            <a:r>
              <a:rPr lang="el-GR" dirty="0" smtClean="0">
                <a:solidFill>
                  <a:schemeClr val="tx1">
                    <a:lumMod val="75000"/>
                    <a:lumOff val="25000"/>
                  </a:schemeClr>
                </a:solidFill>
                <a:latin typeface="Verdana" panose="020B0604030504040204" pitchFamily="34" charset="0"/>
                <a:ea typeface="Verdana" panose="020B0604030504040204" pitchFamily="34" charset="0"/>
              </a:rPr>
              <a:t>των</a:t>
            </a:r>
            <a:r>
              <a:rPr lang="en-GB"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εισερχομένων  </a:t>
            </a:r>
            <a:r>
              <a:rPr lang="el-GR" dirty="0">
                <a:solidFill>
                  <a:schemeClr val="tx1">
                    <a:lumMod val="75000"/>
                    <a:lumOff val="25000"/>
                  </a:schemeClr>
                </a:solidFill>
                <a:latin typeface="Verdana" panose="020B0604030504040204" pitchFamily="34" charset="0"/>
                <a:ea typeface="Verdana" panose="020B0604030504040204" pitchFamily="34" charset="0"/>
              </a:rPr>
              <a:t>συμμετεχόντων </a:t>
            </a:r>
            <a:r>
              <a:rPr lang="el-GR" dirty="0">
                <a:solidFill>
                  <a:srgbClr val="FF0000"/>
                </a:solidFill>
                <a:latin typeface="Verdana" panose="020B0604030504040204" pitchFamily="34" charset="0"/>
                <a:ea typeface="Verdana" panose="020B0604030504040204" pitchFamily="34" charset="0"/>
              </a:rPr>
              <a:t>(6,000 ευρώ για 15 συμμετέχοντες, 8,000 ευρώ για 20 συμμετέχοντες).</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Τα αποστέλλοντα ΑΕΙ επιχορηγούν από τον δικό τους προϋπολογισμό την κινητικότητα των συμμετεχόντων φοιτητών/τριών ή προσωπικού τους</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Τα ΑΕΙ των χωρών εταίρων μπορούν να συμμετέχουν με δικά τους έξοδα και δεν προσμετρούνται στην ελάχιστη σύνθεση </a:t>
            </a:r>
          </a:p>
          <a:p>
            <a:pPr indent="-342900">
              <a:lnSpc>
                <a:spcPct val="150000"/>
              </a:lnSpc>
              <a:buFont typeface="Wingdings" panose="05000000000000000000" pitchFamily="2" charset="2"/>
              <a:buChar char="§"/>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Βασικές αρχές συμμετοχής σε Μεικτά Εντατικά Προγράμματα 2/2 </a:t>
            </a:r>
          </a:p>
        </p:txBody>
      </p:sp>
    </p:spTree>
    <p:extLst>
      <p:ext uri="{BB962C8B-B14F-4D97-AF65-F5344CB8AC3E}">
        <p14:creationId xmlns:p14="http://schemas.microsoft.com/office/powerpoint/2010/main" val="142610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07127"/>
            <a:ext cx="11970327" cy="4093428"/>
          </a:xfrm>
          <a:prstGeom prst="rect">
            <a:avLst/>
          </a:prstGeom>
          <a:ln>
            <a:solidFill>
              <a:srgbClr val="FFE79C"/>
            </a:solidFill>
          </a:ln>
        </p:spPr>
        <p:txBody>
          <a:bodyPr wrap="square">
            <a:spAutoFit/>
          </a:bodyPr>
          <a:lstStyle/>
          <a:p>
            <a:pPr marL="571500" indent="-571500" algn="ctr" defTabSz="914377">
              <a:buFont typeface="Wingdings" panose="05000000000000000000" pitchFamily="2" charset="2"/>
              <a:buChar char="v"/>
            </a:pPr>
            <a:endParaRPr lang="el-GR" sz="2000" b="1" dirty="0" smtClean="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endParaRPr lang="el-GR" sz="2000" b="1" dirty="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r>
              <a:rPr lang="el-GR" sz="2000" b="1" dirty="0" smtClean="0">
                <a:solidFill>
                  <a:srgbClr val="FFFFFF"/>
                </a:solidFill>
                <a:latin typeface="Roboto"/>
                <a:ea typeface="Roboto Light" panose="02000000000000000000" pitchFamily="2" charset="0"/>
              </a:rPr>
              <a:t>Η </a:t>
            </a:r>
            <a:r>
              <a:rPr lang="el-GR" sz="2000" b="1" dirty="0">
                <a:solidFill>
                  <a:srgbClr val="FFFFFF"/>
                </a:solidFill>
                <a:latin typeface="Roboto"/>
                <a:ea typeface="Roboto Light" panose="02000000000000000000" pitchFamily="2" charset="0"/>
              </a:rPr>
              <a:t>μικρής διάρκειας μεικτή κινητικότητα απευθύνεται κυρίως σε εκείνους που έχουν λόγους να μην υλοποιήσουν μια πλήρως φυσική μακροπρόθεσμη </a:t>
            </a:r>
            <a:r>
              <a:rPr lang="el-GR" sz="2000" b="1" dirty="0" smtClean="0">
                <a:solidFill>
                  <a:srgbClr val="FFFFFF"/>
                </a:solidFill>
                <a:latin typeface="Roboto"/>
                <a:ea typeface="Roboto Light" panose="02000000000000000000" pitchFamily="2" charset="0"/>
              </a:rPr>
              <a:t>κινητικότητα</a:t>
            </a:r>
            <a:r>
              <a:rPr lang="el-GR" sz="2000" b="1" dirty="0">
                <a:solidFill>
                  <a:srgbClr val="FFFFFF"/>
                </a:solidFill>
                <a:latin typeface="Roboto"/>
                <a:ea typeface="Roboto Light" panose="02000000000000000000" pitchFamily="2" charset="0"/>
              </a:rPr>
              <a:t> </a:t>
            </a:r>
            <a:r>
              <a:rPr lang="el-GR" sz="2000" b="1" dirty="0" smtClean="0">
                <a:solidFill>
                  <a:srgbClr val="FFFFFF"/>
                </a:solidFill>
                <a:latin typeface="Roboto"/>
                <a:ea typeface="Roboto Light" panose="02000000000000000000" pitchFamily="2" charset="0"/>
              </a:rPr>
              <a:t>( με εξαίρεση του Διδακτορικούς φοιτητές ) </a:t>
            </a:r>
            <a:endParaRPr lang="en-GB" sz="2000" b="1" dirty="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endParaRPr lang="en-GB" sz="2000" b="1" dirty="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r>
              <a:rPr lang="el-GR" sz="2000" b="1" dirty="0" smtClean="0">
                <a:solidFill>
                  <a:srgbClr val="FFFFFF"/>
                </a:solidFill>
                <a:latin typeface="Roboto"/>
                <a:ea typeface="Roboto Light" panose="02000000000000000000" pitchFamily="2" charset="0"/>
              </a:rPr>
              <a:t> Η μικρής διάρκεια κινητικότητα αναμένεται </a:t>
            </a:r>
            <a:r>
              <a:rPr lang="el-GR" sz="2000" b="1" dirty="0">
                <a:solidFill>
                  <a:srgbClr val="FFFFFF"/>
                </a:solidFill>
                <a:latin typeface="Roboto"/>
                <a:ea typeface="Roboto Light" panose="02000000000000000000" pitchFamily="2" charset="0"/>
              </a:rPr>
              <a:t>να αξιοποιηθεί από τους δικαιούχους οι οποίοι δικαιολογημένα δεν μπορούν να υλοποιήσουν μακροχρόνια φυσική </a:t>
            </a:r>
            <a:r>
              <a:rPr lang="el-GR" sz="2000" b="1" dirty="0" smtClean="0">
                <a:solidFill>
                  <a:srgbClr val="FFFFFF"/>
                </a:solidFill>
                <a:latin typeface="Roboto"/>
                <a:ea typeface="Roboto Light" panose="02000000000000000000" pitchFamily="2" charset="0"/>
              </a:rPr>
              <a:t>κινητικότητα</a:t>
            </a:r>
            <a:r>
              <a:rPr lang="el-GR" sz="2000" b="1" dirty="0">
                <a:solidFill>
                  <a:srgbClr val="FFFFFF"/>
                </a:solidFill>
                <a:latin typeface="Roboto"/>
                <a:ea typeface="Roboto Light" panose="02000000000000000000" pitchFamily="2" charset="0"/>
              </a:rPr>
              <a:t> </a:t>
            </a:r>
            <a:r>
              <a:rPr lang="el-GR" sz="2000" b="1" dirty="0" smtClean="0">
                <a:solidFill>
                  <a:srgbClr val="002060"/>
                </a:solidFill>
                <a:latin typeface="Roboto"/>
                <a:ea typeface="Roboto Light" panose="02000000000000000000" pitchFamily="2" charset="0"/>
              </a:rPr>
              <a:t>( Άτομα με αναπηρία, άτομα </a:t>
            </a:r>
            <a:r>
              <a:rPr lang="el-GR" sz="2000" b="1" dirty="0" smtClean="0">
                <a:solidFill>
                  <a:srgbClr val="002060"/>
                </a:solidFill>
                <a:latin typeface="Roboto"/>
                <a:ea typeface="Roboto Light" panose="02000000000000000000" pitchFamily="2" charset="0"/>
              </a:rPr>
              <a:t>με υποχρεώσεις</a:t>
            </a:r>
            <a:r>
              <a:rPr lang="en-GB" sz="2000" b="1" dirty="0" smtClean="0">
                <a:solidFill>
                  <a:srgbClr val="002060"/>
                </a:solidFill>
                <a:latin typeface="Roboto"/>
                <a:ea typeface="Roboto Light" panose="02000000000000000000" pitchFamily="2" charset="0"/>
              </a:rPr>
              <a:t> </a:t>
            </a:r>
            <a:r>
              <a:rPr lang="el-GR" sz="2000" b="1" dirty="0" smtClean="0">
                <a:solidFill>
                  <a:srgbClr val="002060"/>
                </a:solidFill>
                <a:latin typeface="Roboto"/>
                <a:ea typeface="Roboto Light" panose="02000000000000000000" pitchFamily="2" charset="0"/>
              </a:rPr>
              <a:t>φροντίδας /</a:t>
            </a:r>
            <a:r>
              <a:rPr lang="en-GB" sz="2000" b="1" dirty="0" smtClean="0">
                <a:solidFill>
                  <a:srgbClr val="002060"/>
                </a:solidFill>
                <a:latin typeface="Roboto"/>
                <a:ea typeface="Roboto Light" panose="02000000000000000000" pitchFamily="2" charset="0"/>
              </a:rPr>
              <a:t>caring responsibilities</a:t>
            </a:r>
            <a:r>
              <a:rPr lang="el-GR" sz="2000" b="1" dirty="0" smtClean="0">
                <a:solidFill>
                  <a:srgbClr val="002060"/>
                </a:solidFill>
                <a:latin typeface="Roboto"/>
                <a:ea typeface="Roboto Light" panose="02000000000000000000" pitchFamily="2" charset="0"/>
              </a:rPr>
              <a:t> </a:t>
            </a:r>
            <a:r>
              <a:rPr lang="el-GR" sz="2000" b="1" dirty="0" smtClean="0">
                <a:solidFill>
                  <a:srgbClr val="002060"/>
                </a:solidFill>
                <a:latin typeface="Roboto"/>
                <a:ea typeface="Roboto Light" panose="02000000000000000000" pitchFamily="2" charset="0"/>
              </a:rPr>
              <a:t>) </a:t>
            </a:r>
            <a:endParaRPr lang="el-GR" sz="2000" b="1" dirty="0">
              <a:solidFill>
                <a:srgbClr val="002060"/>
              </a:solidFill>
              <a:latin typeface="Roboto"/>
              <a:ea typeface="Roboto Light" panose="02000000000000000000" pitchFamily="2" charset="0"/>
            </a:endParaRPr>
          </a:p>
          <a:p>
            <a:pPr marL="571500" indent="-571500" defTabSz="914377">
              <a:buFont typeface="Wingdings" panose="05000000000000000000" pitchFamily="2" charset="2"/>
              <a:buChar char="v"/>
            </a:pPr>
            <a:endParaRPr lang="el-GR" sz="2000" b="1" dirty="0">
              <a:solidFill>
                <a:srgbClr val="FFFFFF"/>
              </a:solidFill>
              <a:latin typeface="Roboto"/>
              <a:ea typeface="Roboto Light" panose="02000000000000000000" pitchFamily="2" charset="0"/>
            </a:endParaRPr>
          </a:p>
          <a:p>
            <a:pPr marL="571500" indent="-571500" defTabSz="914377">
              <a:buFont typeface="Wingdings" panose="05000000000000000000" pitchFamily="2" charset="2"/>
              <a:buChar char="v"/>
            </a:pPr>
            <a:r>
              <a:rPr lang="el-GR" sz="2000" b="1" dirty="0">
                <a:solidFill>
                  <a:srgbClr val="FFFFFF"/>
                </a:solidFill>
                <a:latin typeface="Roboto"/>
                <a:ea typeface="Roboto Light" panose="02000000000000000000" pitchFamily="2" charset="0"/>
              </a:rPr>
              <a:t> ! Αποτελεί υποχρέωση των ΑΕΙ να αξιολογήσουν την καταλληλόλητα της επιλογής των συμμετεχόντων σε μικρής διάρκειας κινητικότητές και να διασφαλίσουν ότι οι φυσικές κινητικότητες μεγάλης διάρκειας παραμένουν ο κανόνας</a:t>
            </a:r>
            <a:r>
              <a:rPr lang="el-GR" sz="2000" b="1" dirty="0"/>
              <a:t>.</a:t>
            </a: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1026622" y="360218"/>
            <a:ext cx="12012345" cy="584775"/>
          </a:xfrm>
          <a:prstGeom prst="rect">
            <a:avLst/>
          </a:prstGeom>
          <a:noFill/>
        </p:spPr>
        <p:txBody>
          <a:bodyPr wrap="square" rtlCol="0">
            <a:spAutoFit/>
          </a:bodyPr>
          <a:lstStyle/>
          <a:p>
            <a:r>
              <a:rPr lang="el-GR" sz="3200" b="1" dirty="0" smtClean="0">
                <a:solidFill>
                  <a:schemeClr val="bg1"/>
                </a:solidFill>
                <a:latin typeface="+mj-lt"/>
                <a:ea typeface="Verdana" panose="020B0604030504040204" pitchFamily="34" charset="0"/>
              </a:rPr>
              <a:t>Προσοχή! </a:t>
            </a:r>
            <a:endParaRPr lang="en-GB" sz="3200" b="1" dirty="0">
              <a:solidFill>
                <a:schemeClr val="bg1"/>
              </a:solidFill>
              <a:latin typeface="+mj-lt"/>
              <a:ea typeface="Verdana" panose="020B0604030504040204" pitchFamily="34" charset="0"/>
            </a:endParaRPr>
          </a:p>
        </p:txBody>
      </p:sp>
    </p:spTree>
    <p:extLst>
      <p:ext uri="{BB962C8B-B14F-4D97-AF65-F5344CB8AC3E}">
        <p14:creationId xmlns:p14="http://schemas.microsoft.com/office/powerpoint/2010/main" val="234241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84775"/>
          </a:xfrm>
          <a:prstGeom prst="rect">
            <a:avLst/>
          </a:prstGeom>
          <a:noFill/>
        </p:spPr>
        <p:txBody>
          <a:bodyPr wrap="square" rtlCol="0">
            <a:spAutoFit/>
          </a:bodyPr>
          <a:lstStyle/>
          <a:p>
            <a:r>
              <a:rPr lang="en-GB" sz="3200" b="1" dirty="0" smtClean="0">
                <a:solidFill>
                  <a:schemeClr val="bg1"/>
                </a:solidFill>
                <a:latin typeface="+mj-lt"/>
                <a:ea typeface="Verdana" panose="020B0604030504040204" pitchFamily="34" charset="0"/>
              </a:rPr>
              <a:t>Intra</a:t>
            </a:r>
            <a:r>
              <a:rPr lang="el-GR" sz="3200" b="1" dirty="0" smtClean="0">
                <a:solidFill>
                  <a:schemeClr val="bg1"/>
                </a:solidFill>
                <a:latin typeface="+mj-lt"/>
                <a:ea typeface="Verdana" panose="020B0604030504040204" pitchFamily="34" charset="0"/>
              </a:rPr>
              <a:t>-</a:t>
            </a:r>
            <a:r>
              <a:rPr lang="en-GB" sz="3200" b="1" dirty="0" smtClean="0">
                <a:solidFill>
                  <a:schemeClr val="bg1"/>
                </a:solidFill>
                <a:latin typeface="+mj-lt"/>
                <a:ea typeface="Verdana" panose="020B0604030504040204" pitchFamily="34" charset="0"/>
              </a:rPr>
              <a:t>European </a:t>
            </a:r>
            <a:r>
              <a:rPr lang="en-GB" sz="3200" b="1" dirty="0">
                <a:solidFill>
                  <a:schemeClr val="bg1"/>
                </a:solidFill>
                <a:latin typeface="+mj-lt"/>
                <a:ea typeface="Verdana" panose="020B0604030504040204" pitchFamily="34" charset="0"/>
              </a:rPr>
              <a:t>Mobility in </a:t>
            </a:r>
            <a:r>
              <a:rPr lang="en-GB" sz="3200" b="1" dirty="0" smtClean="0">
                <a:solidFill>
                  <a:schemeClr val="bg1"/>
                </a:solidFill>
                <a:latin typeface="+mj-lt"/>
                <a:ea typeface="Verdana" panose="020B0604030504040204" pitchFamily="34" charset="0"/>
              </a:rPr>
              <a:t>KA131</a:t>
            </a:r>
            <a:r>
              <a:rPr lang="el-GR" sz="3200" b="1" dirty="0" smtClean="0">
                <a:solidFill>
                  <a:schemeClr val="bg1"/>
                </a:solidFill>
                <a:latin typeface="+mj-lt"/>
                <a:ea typeface="Verdana" panose="020B0604030504040204" pitchFamily="34" charset="0"/>
              </a:rPr>
              <a:t> ( 20%) 1/2 </a:t>
            </a:r>
            <a:r>
              <a:rPr lang="en-GB" sz="3200" b="1" dirty="0" smtClean="0">
                <a:solidFill>
                  <a:schemeClr val="bg1"/>
                </a:solidFill>
                <a:latin typeface="+mj-lt"/>
                <a:ea typeface="Verdana" panose="020B0604030504040204" pitchFamily="34" charset="0"/>
              </a:rPr>
              <a:t> </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320040" y="1532966"/>
            <a:ext cx="11562557" cy="4247317"/>
          </a:xfrm>
          <a:prstGeom prst="rect">
            <a:avLst/>
          </a:prstGeom>
        </p:spPr>
        <p:txBody>
          <a:bodyPr wrap="square">
            <a:spAutoFit/>
          </a:bodyPr>
          <a:lstStyle/>
          <a:p>
            <a:pPr>
              <a:lnSpc>
                <a:spcPct val="150000"/>
              </a:lnSpc>
              <a:defRPr/>
            </a:pPr>
            <a:r>
              <a:rPr lang="el-GR" dirty="0">
                <a:solidFill>
                  <a:schemeClr val="tx1">
                    <a:lumMod val="75000"/>
                    <a:lumOff val="25000"/>
                  </a:schemeClr>
                </a:solidFill>
                <a:latin typeface="Verdana" panose="020B0604030504040204" pitchFamily="34" charset="0"/>
                <a:ea typeface="Verdana" panose="020B0604030504040204" pitchFamily="34" charset="0"/>
              </a:rPr>
              <a:t>Η κινητικότητα προς τις χώρες εταίρους που υλοποιείται με χρηματοδότηση από την ευρωπαϊκή κινητικότητα έχει δύο στόχους. </a:t>
            </a: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r>
              <a:rPr lang="el-GR" dirty="0">
                <a:solidFill>
                  <a:schemeClr val="tx1">
                    <a:lumMod val="75000"/>
                    <a:lumOff val="25000"/>
                  </a:schemeClr>
                </a:solidFill>
                <a:latin typeface="Verdana" panose="020B0604030504040204" pitchFamily="34" charset="0"/>
                <a:ea typeface="Verdana" panose="020B0604030504040204" pitchFamily="34" charset="0"/>
              </a:rPr>
              <a:t>1.Προσφέρει στους φοιτητές και στο προσωπικό καλύτερες ευκαιρίες να αποκτήσουν διεθνή εμπειρία σε όλο τον </a:t>
            </a:r>
            <a:r>
              <a:rPr lang="el-GR" dirty="0" smtClean="0">
                <a:solidFill>
                  <a:schemeClr val="tx1">
                    <a:lumMod val="75000"/>
                    <a:lumOff val="25000"/>
                  </a:schemeClr>
                </a:solidFill>
                <a:latin typeface="Verdana" panose="020B0604030504040204" pitchFamily="34" charset="0"/>
                <a:ea typeface="Verdana" panose="020B0604030504040204" pitchFamily="34" charset="0"/>
              </a:rPr>
              <a:t>κόσμο</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 Περιοχές 1- 14 ) </a:t>
            </a: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r>
              <a:rPr lang="en-GB" dirty="0">
                <a:solidFill>
                  <a:schemeClr val="tx1">
                    <a:lumMod val="75000"/>
                    <a:lumOff val="25000"/>
                  </a:schemeClr>
                </a:solidFill>
                <a:latin typeface="Verdana" panose="020B0604030504040204" pitchFamily="34" charset="0"/>
                <a:ea typeface="Verdana" panose="020B0604030504040204" pitchFamily="34" charset="0"/>
              </a:rPr>
              <a:t>2. </a:t>
            </a:r>
            <a:r>
              <a:rPr lang="el-GR" dirty="0">
                <a:solidFill>
                  <a:schemeClr val="tx1">
                    <a:lumMod val="75000"/>
                    <a:lumOff val="25000"/>
                  </a:schemeClr>
                </a:solidFill>
                <a:latin typeface="Verdana" panose="020B0604030504040204" pitchFamily="34" charset="0"/>
                <a:ea typeface="Verdana" panose="020B0604030504040204" pitchFamily="34" charset="0"/>
              </a:rPr>
              <a:t>Από την άλλη πλευρά, δίνει τη δυνατότητα στα ΑΕΙ σε χώρες του προγράμματος να οικοδομήσουν διαρκή και μακροπρόθεσμη συνεργασία με </a:t>
            </a:r>
            <a:r>
              <a:rPr lang="el-GR" dirty="0" smtClean="0">
                <a:solidFill>
                  <a:schemeClr val="tx1">
                    <a:lumMod val="75000"/>
                    <a:lumOff val="25000"/>
                  </a:schemeClr>
                </a:solidFill>
                <a:latin typeface="Verdana" panose="020B0604030504040204" pitchFamily="34" charset="0"/>
                <a:ea typeface="Verdana" panose="020B0604030504040204" pitchFamily="34" charset="0"/>
              </a:rPr>
              <a:t>ιδρύματα </a:t>
            </a:r>
            <a:r>
              <a:rPr lang="el-GR" dirty="0">
                <a:solidFill>
                  <a:schemeClr val="tx1">
                    <a:lumMod val="75000"/>
                    <a:lumOff val="25000"/>
                  </a:schemeClr>
                </a:solidFill>
                <a:latin typeface="Verdana" panose="020B0604030504040204" pitchFamily="34" charset="0"/>
                <a:ea typeface="Verdana" panose="020B0604030504040204" pitchFamily="34" charset="0"/>
              </a:rPr>
              <a:t>στη χώρα </a:t>
            </a:r>
            <a:r>
              <a:rPr lang="el-GR" dirty="0" smtClean="0">
                <a:solidFill>
                  <a:schemeClr val="tx1">
                    <a:lumMod val="75000"/>
                    <a:lumOff val="25000"/>
                  </a:schemeClr>
                </a:solidFill>
                <a:latin typeface="Verdana" panose="020B0604030504040204" pitchFamily="34" charset="0"/>
                <a:ea typeface="Verdana" panose="020B0604030504040204" pitchFamily="34" charset="0"/>
              </a:rPr>
              <a:t>εταίρο</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με τα οποία πιθανόν να συνεργάζονται και στην ΚΑ171 </a:t>
            </a: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Κινητικότητα σε χώρες εταίρους στα πλαίσια της ΚΑ131</a:t>
            </a:r>
          </a:p>
        </p:txBody>
      </p:sp>
    </p:spTree>
    <p:extLst>
      <p:ext uri="{BB962C8B-B14F-4D97-AF65-F5344CB8AC3E}">
        <p14:creationId xmlns:p14="http://schemas.microsoft.com/office/powerpoint/2010/main" val="39835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37206" y="32823"/>
            <a:ext cx="12012345" cy="523220"/>
          </a:xfrm>
          <a:prstGeom prst="rect">
            <a:avLst/>
          </a:prstGeom>
          <a:noFill/>
        </p:spPr>
        <p:txBody>
          <a:bodyPr wrap="square" rtlCol="0">
            <a:spAutoFit/>
          </a:bodyPr>
          <a:lstStyle/>
          <a:p>
            <a:pPr algn="ctr"/>
            <a:r>
              <a:rPr lang="el-GR" sz="2800" b="1" dirty="0">
                <a:solidFill>
                  <a:schemeClr val="bg1"/>
                </a:solidFill>
              </a:rPr>
              <a:t>ΜΑΓΝΗΤΟΣΚΟΠΗΣΗ ΣΕΜΙΝΑΡΙΩΝ</a:t>
            </a:r>
            <a:endParaRPr lang="en-GB" sz="2800" b="1" dirty="0">
              <a:solidFill>
                <a:schemeClr val="bg1"/>
              </a:solidFill>
            </a:endParaRPr>
          </a:p>
        </p:txBody>
      </p:sp>
      <p:sp>
        <p:nvSpPr>
          <p:cNvPr id="3" name="Rectangle 2"/>
          <p:cNvSpPr/>
          <p:nvPr/>
        </p:nvSpPr>
        <p:spPr>
          <a:xfrm>
            <a:off x="487587" y="993521"/>
            <a:ext cx="11323476" cy="6597191"/>
          </a:xfrm>
          <a:prstGeom prst="rect">
            <a:avLst/>
          </a:prstGeom>
        </p:spPr>
        <p:txBody>
          <a:bodyPr wrap="square">
            <a:spAutoFit/>
          </a:bodyPr>
          <a:lstStyle/>
          <a:p>
            <a:pPr marL="342900" lvl="1" indent="-342900" algn="ctr" defTabSz="1061355">
              <a:lnSpc>
                <a:spcPct val="90000"/>
              </a:lnSpc>
              <a:spcBef>
                <a:spcPct val="0"/>
              </a:spcBef>
              <a:spcAft>
                <a:spcPct val="15000"/>
              </a:spcAft>
              <a:buFont typeface="Wingdings" panose="05000000000000000000" pitchFamily="2" charset="2"/>
              <a:buChar char="ü"/>
            </a:pPr>
            <a:r>
              <a:rPr lang="el-GR" sz="2200" b="1" dirty="0">
                <a:solidFill>
                  <a:srgbClr val="002060"/>
                </a:solidFill>
                <a:cs typeface="Calibri" pitchFamily="34" charset="0"/>
              </a:rPr>
              <a:t>Η ΠΑΡΟΥΣΙΑΣΗ ΠΟΥ ΘΑ ΑΚΟΛΟΥΘΗΣΕΙ ΘΑ ΜΑΓΝΗΤΟΣΚΟΠΕΙΤΑΙ</a:t>
            </a:r>
            <a:r>
              <a:rPr lang="el-GR" sz="2200" dirty="0">
                <a:solidFill>
                  <a:srgbClr val="002060"/>
                </a:solidFill>
                <a:cs typeface="Calibri" pitchFamily="34" charset="0"/>
              </a:rPr>
              <a:t>.</a:t>
            </a: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dirty="0">
                <a:solidFill>
                  <a:srgbClr val="002060"/>
                </a:solidFill>
                <a:cs typeface="Calibri" pitchFamily="34" charset="0"/>
              </a:rPr>
              <a:t>ΟΙ ΕΡΩΤΗΣΕΙΣ ΠΟΥ ΘΑ ΥΠΟΒΑΛΛΟΝΤΑΙ ΜΕΣΩ </a:t>
            </a:r>
            <a:r>
              <a:rPr lang="en-GB" sz="2200" dirty="0">
                <a:solidFill>
                  <a:srgbClr val="002060"/>
                </a:solidFill>
                <a:cs typeface="Calibri" pitchFamily="34" charset="0"/>
              </a:rPr>
              <a:t>CHAT</a:t>
            </a:r>
            <a:r>
              <a:rPr lang="el-GR" sz="2200" dirty="0">
                <a:solidFill>
                  <a:srgbClr val="002060"/>
                </a:solidFill>
                <a:cs typeface="Calibri" pitchFamily="34" charset="0"/>
              </a:rPr>
              <a:t>, ΚΑΤΑ ΤΗ ΔΙΑΡΚΕΙΑ ΤΗΣ ΠΑΡΟΥΣΙΑΣΗΣ,</a:t>
            </a:r>
            <a:r>
              <a:rPr lang="en-GB" sz="2200" dirty="0">
                <a:solidFill>
                  <a:srgbClr val="002060"/>
                </a:solidFill>
                <a:cs typeface="Calibri" pitchFamily="34" charset="0"/>
              </a:rPr>
              <a:t> </a:t>
            </a:r>
            <a:r>
              <a:rPr lang="el-GR" sz="2200" u="sng" dirty="0">
                <a:solidFill>
                  <a:srgbClr val="002060"/>
                </a:solidFill>
                <a:cs typeface="Calibri" pitchFamily="34" charset="0"/>
              </a:rPr>
              <a:t>ΔΕ ΘΑ ΦΑΙΝΟΝΤΑΙ</a:t>
            </a:r>
            <a:r>
              <a:rPr lang="el-GR" sz="2200" dirty="0">
                <a:solidFill>
                  <a:srgbClr val="002060"/>
                </a:solidFill>
                <a:cs typeface="Calibri" pitchFamily="34" charset="0"/>
              </a:rPr>
              <a:t> ΣΤΗ ΜΑΓΝΗΤΟΣΚΟΠΗΣΗ.</a:t>
            </a: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dirty="0">
                <a:solidFill>
                  <a:srgbClr val="002060"/>
                </a:solidFill>
                <a:cs typeface="Calibri" pitchFamily="34" charset="0"/>
              </a:rPr>
              <a:t>ΟΙ ΕΡΩΤΗΣΕΙΣ ΠΟΥ ΘΑ ΥΠΟΒΑΛΛΟΝΤΑΙ ΠΡΟΦΟΡΙΚΑ, ΚΑΤΑ ΤΗ ΔΙΑΡΚΕΙΑ ΤΗΣ ΠΑΡΟΥΣΙΑΣΗΣ, </a:t>
            </a:r>
            <a:r>
              <a:rPr lang="el-GR" sz="2200" u="sng" dirty="0">
                <a:solidFill>
                  <a:srgbClr val="002060"/>
                </a:solidFill>
                <a:cs typeface="Calibri" pitchFamily="34" charset="0"/>
              </a:rPr>
              <a:t>ΘΑ ΦΑΙΝΟΝΤΑΙ</a:t>
            </a:r>
            <a:r>
              <a:rPr lang="el-GR" sz="2200" dirty="0">
                <a:solidFill>
                  <a:srgbClr val="002060"/>
                </a:solidFill>
                <a:cs typeface="Calibri" pitchFamily="34" charset="0"/>
              </a:rPr>
              <a:t>  ΣΤΗ ΜΑΓΝΗΤΟΣΚΟΠΗΣΗ. </a:t>
            </a: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dirty="0">
                <a:solidFill>
                  <a:srgbClr val="002060"/>
                </a:solidFill>
                <a:cs typeface="Calibri" pitchFamily="34" charset="0"/>
              </a:rPr>
              <a:t>ΘΑ ΔΟΘΕΙ ΕΥΛΟΓΟΣ ΧΡΟΝΟΣ ΓΙΑ ΥΠΟΒΟΛΗ ΕΡΩΤΗΣΕΩΝ, ΑΦΟΥ ΟΛΟΚΛΗΡΩΘΕΙ Η ΠΑΡΟΥΣΙΑΣΗ. </a:t>
            </a:r>
            <a:r>
              <a:rPr lang="el-GR" sz="2200" b="1" dirty="0">
                <a:solidFill>
                  <a:srgbClr val="002060"/>
                </a:solidFill>
                <a:cs typeface="Calibri" pitchFamily="34" charset="0"/>
              </a:rPr>
              <a:t>Η ΕΝΟΤΗΤΑ ΕΡΩΤΗΣΕΩΝ-ΑΠΑΝΤΗΣΕΩΝ ΔΕ ΘΑ ΜΑΓΝΗΤΟΣΚΟΠΕΙΤΑΙ.  </a:t>
            </a:r>
          </a:p>
          <a:p>
            <a:pPr marL="0" lvl="1" algn="ctr" defTabSz="1061355">
              <a:lnSpc>
                <a:spcPct val="90000"/>
              </a:lnSpc>
              <a:spcBef>
                <a:spcPct val="0"/>
              </a:spcBef>
              <a:spcAft>
                <a:spcPct val="15000"/>
              </a:spcAft>
            </a:pPr>
            <a:endParaRPr lang="en-GB" sz="2200" b="1"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b="1" dirty="0">
                <a:solidFill>
                  <a:srgbClr val="002060"/>
                </a:solidFill>
                <a:cs typeface="Calibri" pitchFamily="34" charset="0"/>
              </a:rPr>
              <a:t>ΟΣΟΙ ΥΠΟΒΑΛΕΤΕ ΠΡΟΦΟΡΙΚΑ 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a:t>
            </a:r>
            <a:r>
              <a:rPr lang="en-GB" sz="2200" b="1" dirty="0">
                <a:solidFill>
                  <a:srgbClr val="002060"/>
                </a:solidFill>
                <a:cs typeface="Calibri" pitchFamily="34" charset="0"/>
              </a:rPr>
              <a:t> </a:t>
            </a:r>
            <a:r>
              <a:rPr lang="el-GR" sz="2200" b="1" dirty="0">
                <a:solidFill>
                  <a:srgbClr val="002060"/>
                </a:solidFill>
                <a:cs typeface="Calibri" pitchFamily="34" charset="0"/>
              </a:rPr>
              <a:t>ΣΤΟ ΜΑΓΝΗΤΟΣΚΟΠΗΜΕΝΟ ΑΡΧΕΙΟ</a:t>
            </a:r>
            <a:endParaRPr lang="en-GB" sz="2200" b="1" dirty="0">
              <a:solidFill>
                <a:srgbClr val="002060"/>
              </a:solidFill>
              <a:cs typeface="Calibri" pitchFamily="34" charset="0"/>
            </a:endParaRP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285750" lvl="1" indent="-285750" defTabSz="1061355">
              <a:lnSpc>
                <a:spcPct val="90000"/>
              </a:lnSpc>
              <a:spcBef>
                <a:spcPct val="0"/>
              </a:spcBef>
              <a:spcAft>
                <a:spcPct val="15000"/>
              </a:spcAft>
              <a:buFont typeface="Wingdings" panose="05000000000000000000" pitchFamily="2" charset="2"/>
              <a:buChar char="Ø"/>
            </a:pPr>
            <a:r>
              <a:rPr lang="en-GB" b="1">
                <a:solidFill>
                  <a:schemeClr val="bg1"/>
                </a:solidFill>
              </a:rPr>
              <a:t>UM</a:t>
            </a:r>
            <a:endParaRPr lang="en-GB" b="1" dirty="0">
              <a:solidFill>
                <a:schemeClr val="bg1"/>
              </a:solidFill>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055880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84775"/>
          </a:xfrm>
          <a:prstGeom prst="rect">
            <a:avLst/>
          </a:prstGeom>
          <a:noFill/>
        </p:spPr>
        <p:txBody>
          <a:bodyPr wrap="square" rtlCol="0">
            <a:spAutoFit/>
          </a:bodyPr>
          <a:lstStyle/>
          <a:p>
            <a:r>
              <a:rPr lang="en-GB" sz="3200" b="1" dirty="0">
                <a:solidFill>
                  <a:schemeClr val="bg1"/>
                </a:solidFill>
                <a:latin typeface="+mj-lt"/>
                <a:ea typeface="Verdana" panose="020B0604030504040204" pitchFamily="34" charset="0"/>
              </a:rPr>
              <a:t>IntraEuropean Mobility in </a:t>
            </a:r>
            <a:r>
              <a:rPr lang="en-GB" sz="3200" b="1" dirty="0" smtClean="0">
                <a:solidFill>
                  <a:schemeClr val="bg1"/>
                </a:solidFill>
                <a:latin typeface="+mj-lt"/>
                <a:ea typeface="Verdana" panose="020B0604030504040204" pitchFamily="34" charset="0"/>
              </a:rPr>
              <a:t>KA131</a:t>
            </a:r>
            <a:r>
              <a:rPr lang="el-GR" sz="3200" b="1" dirty="0" smtClean="0">
                <a:solidFill>
                  <a:schemeClr val="bg1"/>
                </a:solidFill>
                <a:latin typeface="+mj-lt"/>
                <a:ea typeface="Verdana" panose="020B0604030504040204" pitchFamily="34" charset="0"/>
              </a:rPr>
              <a:t> 2/2</a:t>
            </a:r>
            <a:r>
              <a:rPr lang="en-GB" sz="3200" b="1" dirty="0" smtClean="0">
                <a:solidFill>
                  <a:schemeClr val="bg1"/>
                </a:solidFill>
                <a:latin typeface="+mj-lt"/>
                <a:ea typeface="Verdana" panose="020B0604030504040204" pitchFamily="34" charset="0"/>
              </a:rPr>
              <a:t> </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320040" y="1532966"/>
            <a:ext cx="11871960" cy="3831818"/>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Τα ΑΕΙ μπορούν να διαθέσουν το πολύ 20% της χρηματοδότησης τους για διεθνείς κινητικότητες.</a:t>
            </a:r>
          </a:p>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χρηματοδότηση μπορεί να χρησιμοποιηθεί για την κινητικότητα εξερχόμενων φοιτητών και προσωπικού σε οποιαδήποτε χώρα εταίρο.</a:t>
            </a:r>
          </a:p>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κινητικότητα υλοποιείται σύμφωνα με τις προϋποθέσεις που διέπουν τη διεθνή κινητικότητα </a:t>
            </a:r>
          </a:p>
          <a:p>
            <a:pPr>
              <a:lnSpc>
                <a:spcPct val="150000"/>
              </a:lnSpc>
              <a:defRPr/>
            </a:pPr>
            <a:r>
              <a:rPr lang="el-GR" dirty="0">
                <a:solidFill>
                  <a:schemeClr val="tx1">
                    <a:lumMod val="75000"/>
                    <a:lumOff val="25000"/>
                  </a:schemeClr>
                </a:solidFill>
                <a:latin typeface="Verdana" panose="020B0604030504040204" pitchFamily="34" charset="0"/>
                <a:ea typeface="Verdana" panose="020B0604030504040204" pitchFamily="34" charset="0"/>
              </a:rPr>
              <a:t>  (ελάχιστη διάρκεια και χρηματοδότηση). </a:t>
            </a:r>
          </a:p>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Οι εν λόγω κινητικότητες θα πρέπει να υλοποιηθούν με πολλούς εταίρους και αναμένεται να καλύπτουν το ευρύτερο δυνατό γεωγραφικό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φάσμα </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για παράδειγμα όχι μόνο με το Ην. Βασίλειο ) </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Κινητικότητα σε χώρες εταίρους στα πλαίσια της ΚΑ131</a:t>
            </a:r>
          </a:p>
        </p:txBody>
      </p:sp>
    </p:spTree>
    <p:extLst>
      <p:ext uri="{BB962C8B-B14F-4D97-AF65-F5344CB8AC3E}">
        <p14:creationId xmlns:p14="http://schemas.microsoft.com/office/powerpoint/2010/main" val="3644828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8386346" y="-475120"/>
            <a:ext cx="4707637" cy="7058214"/>
          </a:xfrm>
          <a:prstGeom prst="rect">
            <a:avLst/>
          </a:prstGeom>
        </p:spPr>
        <p:txBody>
          <a:bodyPr wrap="square" lIns="0" tIns="0" rIns="0" bIns="0" anchor="ctr">
            <a:spAutoFit/>
          </a:bodyPr>
          <a:lstStyle/>
          <a:p>
            <a:pPr defTabSz="914377"/>
            <a:r>
              <a:rPr lang="en-GB" sz="45866" b="1" dirty="0">
                <a:solidFill>
                  <a:srgbClr val="FFFFFF">
                    <a:alpha val="25000"/>
                  </a:srgbClr>
                </a:solidFill>
                <a:latin typeface="Roboto"/>
              </a:rPr>
              <a:t>2</a:t>
            </a:r>
            <a:endParaRPr lang="en-US" sz="45866" b="1" dirty="0">
              <a:solidFill>
                <a:srgbClr val="FFFFFF">
                  <a:alpha val="25000"/>
                </a:srgbClr>
              </a:solidFill>
              <a:latin typeface="Roboto"/>
            </a:endParaRPr>
          </a:p>
        </p:txBody>
      </p:sp>
      <p:sp>
        <p:nvSpPr>
          <p:cNvPr id="64" name="Rectangle 63"/>
          <p:cNvSpPr/>
          <p:nvPr/>
        </p:nvSpPr>
        <p:spPr>
          <a:xfrm>
            <a:off x="5422453" y="1480632"/>
            <a:ext cx="3936700" cy="2390141"/>
          </a:xfrm>
          <a:prstGeom prst="rect">
            <a:avLst/>
          </a:prstGeom>
        </p:spPr>
        <p:txBody>
          <a:bodyPr wrap="square" lIns="0" anchor="ctr">
            <a:spAutoFit/>
          </a:bodyPr>
          <a:lstStyle/>
          <a:p>
            <a:pPr defTabSz="914377"/>
            <a:r>
              <a:rPr lang="el-GR" sz="3733" b="1" dirty="0">
                <a:solidFill>
                  <a:srgbClr val="FFFFFF"/>
                </a:solidFill>
                <a:latin typeface="Roboto"/>
                <a:ea typeface="Roboto Light" panose="02000000000000000000" pitchFamily="2" charset="0"/>
              </a:rPr>
              <a:t>Κινητικότητα </a:t>
            </a:r>
            <a:r>
              <a:rPr lang="el-GR" sz="3733" b="1" dirty="0" smtClean="0">
                <a:solidFill>
                  <a:srgbClr val="FFFFFF"/>
                </a:solidFill>
                <a:latin typeface="Roboto"/>
                <a:ea typeface="Roboto Light" panose="02000000000000000000" pitchFamily="2" charset="0"/>
              </a:rPr>
              <a:t>Φοιτητών/τριών  &amp; Νέων Αποφοίτων </a:t>
            </a:r>
            <a:endParaRPr lang="en-US" sz="3733" b="1" dirty="0">
              <a:solidFill>
                <a:srgbClr val="FFFFFF"/>
              </a:solidFill>
              <a:latin typeface="Roboto"/>
              <a:ea typeface="Roboto Light" panose="02000000000000000000" pitchFamily="2" charset="0"/>
            </a:endParaRPr>
          </a:p>
        </p:txBody>
      </p:sp>
      <p:sp>
        <p:nvSpPr>
          <p:cNvPr id="65" name="Rectangle 64"/>
          <p:cNvSpPr/>
          <p:nvPr/>
        </p:nvSpPr>
        <p:spPr>
          <a:xfrm>
            <a:off x="4744160" y="3835910"/>
            <a:ext cx="7447840" cy="431015"/>
          </a:xfrm>
          <a:prstGeom prst="rect">
            <a:avLst/>
          </a:prstGeom>
        </p:spPr>
        <p:txBody>
          <a:bodyPr wrap="square" lIns="0" tIns="0" rIns="0" bIns="0">
            <a:spAutoFit/>
          </a:bodyPr>
          <a:lstStyle/>
          <a:p>
            <a:pPr defTabSz="914377">
              <a:lnSpc>
                <a:spcPct val="150000"/>
              </a:lnSpc>
            </a:pPr>
            <a:r>
              <a:rPr lang="en-US" sz="1867" dirty="0">
                <a:solidFill>
                  <a:srgbClr val="FFFFFF"/>
                </a:solidFill>
                <a:latin typeface="Roboto"/>
              </a:rPr>
              <a:t> </a:t>
            </a:r>
          </a:p>
        </p:txBody>
      </p:sp>
      <p:grpSp>
        <p:nvGrpSpPr>
          <p:cNvPr id="15" name="Group 14">
            <a:extLst>
              <a:ext uri="{FF2B5EF4-FFF2-40B4-BE49-F238E27FC236}">
                <a16:creationId xmlns:a16="http://schemas.microsoft.com/office/drawing/2014/main" id="{E021F356-67CC-4F87-BAF6-045761B19A80}"/>
              </a:ext>
            </a:extLst>
          </p:cNvPr>
          <p:cNvGrpSpPr/>
          <p:nvPr/>
        </p:nvGrpSpPr>
        <p:grpSpPr>
          <a:xfrm>
            <a:off x="810860" y="664155"/>
            <a:ext cx="3933299" cy="5118080"/>
            <a:chOff x="4371975" y="3860800"/>
            <a:chExt cx="523875" cy="601663"/>
          </a:xfrm>
          <a:solidFill>
            <a:schemeClr val="bg1"/>
          </a:solidFill>
        </p:grpSpPr>
        <p:sp>
          <p:nvSpPr>
            <p:cNvPr id="16" name="Freeform 18">
              <a:extLst>
                <a:ext uri="{FF2B5EF4-FFF2-40B4-BE49-F238E27FC236}">
                  <a16:creationId xmlns:a16="http://schemas.microsoft.com/office/drawing/2014/main" id="{9293BF4E-9FCE-4EB0-AAE7-1777A732F4BB}"/>
                </a:ext>
              </a:extLst>
            </p:cNvPr>
            <p:cNvSpPr>
              <a:spLocks/>
            </p:cNvSpPr>
            <p:nvPr/>
          </p:nvSpPr>
          <p:spPr bwMode="auto">
            <a:xfrm>
              <a:off x="4514850" y="4397375"/>
              <a:ext cx="238125" cy="65088"/>
            </a:xfrm>
            <a:custGeom>
              <a:avLst/>
              <a:gdLst>
                <a:gd name="T0" fmla="*/ 607 w 640"/>
                <a:gd name="T1" fmla="*/ 107 h 172"/>
                <a:gd name="T2" fmla="*/ 353 w 640"/>
                <a:gd name="T3" fmla="*/ 107 h 172"/>
                <a:gd name="T4" fmla="*/ 353 w 640"/>
                <a:gd name="T5" fmla="*/ 33 h 172"/>
                <a:gd name="T6" fmla="*/ 320 w 640"/>
                <a:gd name="T7" fmla="*/ 0 h 172"/>
                <a:gd name="T8" fmla="*/ 287 w 640"/>
                <a:gd name="T9" fmla="*/ 33 h 172"/>
                <a:gd name="T10" fmla="*/ 287 w 640"/>
                <a:gd name="T11" fmla="*/ 107 h 172"/>
                <a:gd name="T12" fmla="*/ 33 w 640"/>
                <a:gd name="T13" fmla="*/ 107 h 172"/>
                <a:gd name="T14" fmla="*/ 0 w 640"/>
                <a:gd name="T15" fmla="*/ 139 h 172"/>
                <a:gd name="T16" fmla="*/ 33 w 640"/>
                <a:gd name="T17" fmla="*/ 172 h 172"/>
                <a:gd name="T18" fmla="*/ 607 w 640"/>
                <a:gd name="T19" fmla="*/ 172 h 172"/>
                <a:gd name="T20" fmla="*/ 640 w 640"/>
                <a:gd name="T21" fmla="*/ 139 h 172"/>
                <a:gd name="T22" fmla="*/ 607 w 640"/>
                <a:gd name="T23"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0" h="172">
                  <a:moveTo>
                    <a:pt x="607" y="107"/>
                  </a:moveTo>
                  <a:cubicBezTo>
                    <a:pt x="353" y="107"/>
                    <a:pt x="353" y="107"/>
                    <a:pt x="353" y="107"/>
                  </a:cubicBezTo>
                  <a:cubicBezTo>
                    <a:pt x="353" y="33"/>
                    <a:pt x="353" y="33"/>
                    <a:pt x="353" y="33"/>
                  </a:cubicBezTo>
                  <a:cubicBezTo>
                    <a:pt x="353" y="14"/>
                    <a:pt x="338" y="0"/>
                    <a:pt x="320" y="0"/>
                  </a:cubicBezTo>
                  <a:cubicBezTo>
                    <a:pt x="302" y="0"/>
                    <a:pt x="287" y="14"/>
                    <a:pt x="287" y="33"/>
                  </a:cubicBezTo>
                  <a:cubicBezTo>
                    <a:pt x="287" y="107"/>
                    <a:pt x="287" y="107"/>
                    <a:pt x="287" y="107"/>
                  </a:cubicBezTo>
                  <a:cubicBezTo>
                    <a:pt x="33" y="107"/>
                    <a:pt x="33" y="107"/>
                    <a:pt x="33" y="107"/>
                  </a:cubicBezTo>
                  <a:cubicBezTo>
                    <a:pt x="15" y="107"/>
                    <a:pt x="0" y="121"/>
                    <a:pt x="0" y="139"/>
                  </a:cubicBezTo>
                  <a:cubicBezTo>
                    <a:pt x="0" y="157"/>
                    <a:pt x="15" y="172"/>
                    <a:pt x="33" y="172"/>
                  </a:cubicBezTo>
                  <a:cubicBezTo>
                    <a:pt x="607" y="172"/>
                    <a:pt x="607" y="172"/>
                    <a:pt x="607" y="172"/>
                  </a:cubicBezTo>
                  <a:cubicBezTo>
                    <a:pt x="625" y="172"/>
                    <a:pt x="640" y="157"/>
                    <a:pt x="640" y="139"/>
                  </a:cubicBezTo>
                  <a:cubicBezTo>
                    <a:pt x="640" y="121"/>
                    <a:pt x="625" y="107"/>
                    <a:pt x="60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a:extLst>
                <a:ext uri="{FF2B5EF4-FFF2-40B4-BE49-F238E27FC236}">
                  <a16:creationId xmlns:a16="http://schemas.microsoft.com/office/drawing/2014/main" id="{0CA42445-4949-4064-9A58-AC26153DB4D7}"/>
                </a:ext>
              </a:extLst>
            </p:cNvPr>
            <p:cNvSpPr>
              <a:spLocks noEditPoints="1"/>
            </p:cNvSpPr>
            <p:nvPr/>
          </p:nvSpPr>
          <p:spPr bwMode="auto">
            <a:xfrm>
              <a:off x="4371975" y="3990975"/>
              <a:ext cx="523875" cy="379413"/>
            </a:xfrm>
            <a:custGeom>
              <a:avLst/>
              <a:gdLst>
                <a:gd name="T0" fmla="*/ 654 w 1408"/>
                <a:gd name="T1" fmla="*/ 562 h 1016"/>
                <a:gd name="T2" fmla="*/ 497 w 1408"/>
                <a:gd name="T3" fmla="*/ 733 h 1016"/>
                <a:gd name="T4" fmla="*/ 366 w 1408"/>
                <a:gd name="T5" fmla="*/ 733 h 1016"/>
                <a:gd name="T6" fmla="*/ 478 w 1408"/>
                <a:gd name="T7" fmla="*/ 647 h 1016"/>
                <a:gd name="T8" fmla="*/ 511 w 1408"/>
                <a:gd name="T9" fmla="*/ 615 h 1016"/>
                <a:gd name="T10" fmla="*/ 478 w 1408"/>
                <a:gd name="T11" fmla="*/ 582 h 1016"/>
                <a:gd name="T12" fmla="*/ 299 w 1408"/>
                <a:gd name="T13" fmla="*/ 733 h 1016"/>
                <a:gd name="T14" fmla="*/ 42 w 1408"/>
                <a:gd name="T15" fmla="*/ 733 h 1016"/>
                <a:gd name="T16" fmla="*/ 32 w 1408"/>
                <a:gd name="T17" fmla="*/ 731 h 1016"/>
                <a:gd name="T18" fmla="*/ 0 w 1408"/>
                <a:gd name="T19" fmla="*/ 764 h 1016"/>
                <a:gd name="T20" fmla="*/ 0 w 1408"/>
                <a:gd name="T21" fmla="*/ 942 h 1016"/>
                <a:gd name="T22" fmla="*/ 75 w 1408"/>
                <a:gd name="T23" fmla="*/ 1016 h 1016"/>
                <a:gd name="T24" fmla="*/ 1333 w 1408"/>
                <a:gd name="T25" fmla="*/ 1016 h 1016"/>
                <a:gd name="T26" fmla="*/ 1408 w 1408"/>
                <a:gd name="T27" fmla="*/ 942 h 1016"/>
                <a:gd name="T28" fmla="*/ 1408 w 1408"/>
                <a:gd name="T29" fmla="*/ 75 h 1016"/>
                <a:gd name="T30" fmla="*/ 1333 w 1408"/>
                <a:gd name="T31" fmla="*/ 0 h 1016"/>
                <a:gd name="T32" fmla="*/ 981 w 1408"/>
                <a:gd name="T33" fmla="*/ 0 h 1016"/>
                <a:gd name="T34" fmla="*/ 949 w 1408"/>
                <a:gd name="T35" fmla="*/ 33 h 1016"/>
                <a:gd name="T36" fmla="*/ 981 w 1408"/>
                <a:gd name="T37" fmla="*/ 66 h 1016"/>
                <a:gd name="T38" fmla="*/ 1333 w 1408"/>
                <a:gd name="T39" fmla="*/ 66 h 1016"/>
                <a:gd name="T40" fmla="*/ 1343 w 1408"/>
                <a:gd name="T41" fmla="*/ 75 h 1016"/>
                <a:gd name="T42" fmla="*/ 1343 w 1408"/>
                <a:gd name="T43" fmla="*/ 942 h 1016"/>
                <a:gd name="T44" fmla="*/ 1333 w 1408"/>
                <a:gd name="T45" fmla="*/ 951 h 1016"/>
                <a:gd name="T46" fmla="*/ 75 w 1408"/>
                <a:gd name="T47" fmla="*/ 951 h 1016"/>
                <a:gd name="T48" fmla="*/ 65 w 1408"/>
                <a:gd name="T49" fmla="*/ 942 h 1016"/>
                <a:gd name="T50" fmla="*/ 65 w 1408"/>
                <a:gd name="T51" fmla="*/ 798 h 1016"/>
                <a:gd name="T52" fmla="*/ 1241 w 1408"/>
                <a:gd name="T53" fmla="*/ 798 h 1016"/>
                <a:gd name="T54" fmla="*/ 1273 w 1408"/>
                <a:gd name="T55" fmla="*/ 766 h 1016"/>
                <a:gd name="T56" fmla="*/ 1241 w 1408"/>
                <a:gd name="T57" fmla="*/ 733 h 1016"/>
                <a:gd name="T58" fmla="*/ 1102 w 1408"/>
                <a:gd name="T59" fmla="*/ 733 h 1016"/>
                <a:gd name="T60" fmla="*/ 923 w 1408"/>
                <a:gd name="T61" fmla="*/ 582 h 1016"/>
                <a:gd name="T62" fmla="*/ 890 w 1408"/>
                <a:gd name="T63" fmla="*/ 615 h 1016"/>
                <a:gd name="T64" fmla="*/ 923 w 1408"/>
                <a:gd name="T65" fmla="*/ 648 h 1016"/>
                <a:gd name="T66" fmla="*/ 1035 w 1408"/>
                <a:gd name="T67" fmla="*/ 733 h 1016"/>
                <a:gd name="T68" fmla="*/ 905 w 1408"/>
                <a:gd name="T69" fmla="*/ 733 h 1016"/>
                <a:gd name="T70" fmla="*/ 719 w 1408"/>
                <a:gd name="T71" fmla="*/ 558 h 1016"/>
                <a:gd name="T72" fmla="*/ 654 w 1408"/>
                <a:gd name="T73" fmla="*/ 562 h 1016"/>
                <a:gd name="T74" fmla="*/ 701 w 1408"/>
                <a:gd name="T75" fmla="*/ 622 h 1016"/>
                <a:gd name="T76" fmla="*/ 839 w 1408"/>
                <a:gd name="T77" fmla="*/ 733 h 1016"/>
                <a:gd name="T78" fmla="*/ 563 w 1408"/>
                <a:gd name="T79" fmla="*/ 733 h 1016"/>
                <a:gd name="T80" fmla="*/ 701 w 1408"/>
                <a:gd name="T81" fmla="*/ 622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8" h="1016">
                  <a:moveTo>
                    <a:pt x="654" y="562"/>
                  </a:moveTo>
                  <a:cubicBezTo>
                    <a:pt x="573" y="581"/>
                    <a:pt x="509" y="649"/>
                    <a:pt x="497" y="733"/>
                  </a:cubicBezTo>
                  <a:cubicBezTo>
                    <a:pt x="366" y="733"/>
                    <a:pt x="366" y="733"/>
                    <a:pt x="366" y="733"/>
                  </a:cubicBezTo>
                  <a:cubicBezTo>
                    <a:pt x="380" y="683"/>
                    <a:pt x="425" y="647"/>
                    <a:pt x="478" y="647"/>
                  </a:cubicBezTo>
                  <a:cubicBezTo>
                    <a:pt x="496" y="647"/>
                    <a:pt x="511" y="633"/>
                    <a:pt x="511" y="615"/>
                  </a:cubicBezTo>
                  <a:cubicBezTo>
                    <a:pt x="511" y="597"/>
                    <a:pt x="496" y="582"/>
                    <a:pt x="478" y="582"/>
                  </a:cubicBezTo>
                  <a:cubicBezTo>
                    <a:pt x="389" y="582"/>
                    <a:pt x="314" y="647"/>
                    <a:pt x="299" y="733"/>
                  </a:cubicBezTo>
                  <a:cubicBezTo>
                    <a:pt x="42" y="733"/>
                    <a:pt x="42" y="733"/>
                    <a:pt x="42" y="733"/>
                  </a:cubicBezTo>
                  <a:cubicBezTo>
                    <a:pt x="39" y="732"/>
                    <a:pt x="36" y="731"/>
                    <a:pt x="32" y="731"/>
                  </a:cubicBezTo>
                  <a:cubicBezTo>
                    <a:pt x="14" y="731"/>
                    <a:pt x="0" y="746"/>
                    <a:pt x="0" y="764"/>
                  </a:cubicBezTo>
                  <a:cubicBezTo>
                    <a:pt x="0" y="942"/>
                    <a:pt x="0" y="942"/>
                    <a:pt x="0" y="942"/>
                  </a:cubicBezTo>
                  <a:cubicBezTo>
                    <a:pt x="0" y="983"/>
                    <a:pt x="33" y="1016"/>
                    <a:pt x="75" y="1016"/>
                  </a:cubicBezTo>
                  <a:cubicBezTo>
                    <a:pt x="1333" y="1016"/>
                    <a:pt x="1333" y="1016"/>
                    <a:pt x="1333" y="1016"/>
                  </a:cubicBezTo>
                  <a:cubicBezTo>
                    <a:pt x="1375" y="1016"/>
                    <a:pt x="1408" y="983"/>
                    <a:pt x="1408" y="942"/>
                  </a:cubicBezTo>
                  <a:cubicBezTo>
                    <a:pt x="1408" y="75"/>
                    <a:pt x="1408" y="75"/>
                    <a:pt x="1408" y="75"/>
                  </a:cubicBezTo>
                  <a:cubicBezTo>
                    <a:pt x="1408" y="34"/>
                    <a:pt x="1375" y="0"/>
                    <a:pt x="1333" y="0"/>
                  </a:cubicBezTo>
                  <a:cubicBezTo>
                    <a:pt x="981" y="0"/>
                    <a:pt x="981" y="0"/>
                    <a:pt x="981" y="0"/>
                  </a:cubicBezTo>
                  <a:cubicBezTo>
                    <a:pt x="963" y="0"/>
                    <a:pt x="949" y="15"/>
                    <a:pt x="949" y="33"/>
                  </a:cubicBezTo>
                  <a:cubicBezTo>
                    <a:pt x="949" y="51"/>
                    <a:pt x="963" y="66"/>
                    <a:pt x="981" y="66"/>
                  </a:cubicBezTo>
                  <a:cubicBezTo>
                    <a:pt x="1333" y="66"/>
                    <a:pt x="1333" y="66"/>
                    <a:pt x="1333" y="66"/>
                  </a:cubicBezTo>
                  <a:cubicBezTo>
                    <a:pt x="1339" y="66"/>
                    <a:pt x="1343" y="70"/>
                    <a:pt x="1343" y="75"/>
                  </a:cubicBezTo>
                  <a:cubicBezTo>
                    <a:pt x="1343" y="942"/>
                    <a:pt x="1343" y="942"/>
                    <a:pt x="1343" y="942"/>
                  </a:cubicBezTo>
                  <a:cubicBezTo>
                    <a:pt x="1343" y="947"/>
                    <a:pt x="1339" y="951"/>
                    <a:pt x="1333" y="951"/>
                  </a:cubicBezTo>
                  <a:cubicBezTo>
                    <a:pt x="75" y="951"/>
                    <a:pt x="75" y="951"/>
                    <a:pt x="75" y="951"/>
                  </a:cubicBezTo>
                  <a:cubicBezTo>
                    <a:pt x="69" y="951"/>
                    <a:pt x="65" y="947"/>
                    <a:pt x="65" y="942"/>
                  </a:cubicBezTo>
                  <a:cubicBezTo>
                    <a:pt x="65" y="798"/>
                    <a:pt x="65" y="798"/>
                    <a:pt x="65" y="798"/>
                  </a:cubicBezTo>
                  <a:cubicBezTo>
                    <a:pt x="1241" y="798"/>
                    <a:pt x="1241" y="798"/>
                    <a:pt x="1241" y="798"/>
                  </a:cubicBezTo>
                  <a:cubicBezTo>
                    <a:pt x="1259" y="798"/>
                    <a:pt x="1273" y="784"/>
                    <a:pt x="1273" y="766"/>
                  </a:cubicBezTo>
                  <a:cubicBezTo>
                    <a:pt x="1273" y="748"/>
                    <a:pt x="1259" y="733"/>
                    <a:pt x="1241" y="733"/>
                  </a:cubicBezTo>
                  <a:cubicBezTo>
                    <a:pt x="1102" y="733"/>
                    <a:pt x="1102" y="733"/>
                    <a:pt x="1102" y="733"/>
                  </a:cubicBezTo>
                  <a:cubicBezTo>
                    <a:pt x="1087" y="648"/>
                    <a:pt x="1012" y="582"/>
                    <a:pt x="923" y="582"/>
                  </a:cubicBezTo>
                  <a:cubicBezTo>
                    <a:pt x="905" y="582"/>
                    <a:pt x="890" y="597"/>
                    <a:pt x="890" y="615"/>
                  </a:cubicBezTo>
                  <a:cubicBezTo>
                    <a:pt x="890" y="633"/>
                    <a:pt x="905" y="648"/>
                    <a:pt x="923" y="648"/>
                  </a:cubicBezTo>
                  <a:cubicBezTo>
                    <a:pt x="977" y="648"/>
                    <a:pt x="1021" y="684"/>
                    <a:pt x="1035" y="733"/>
                  </a:cubicBezTo>
                  <a:cubicBezTo>
                    <a:pt x="905" y="733"/>
                    <a:pt x="905" y="733"/>
                    <a:pt x="905" y="733"/>
                  </a:cubicBezTo>
                  <a:cubicBezTo>
                    <a:pt x="891" y="640"/>
                    <a:pt x="814" y="567"/>
                    <a:pt x="719" y="558"/>
                  </a:cubicBezTo>
                  <a:cubicBezTo>
                    <a:pt x="680" y="556"/>
                    <a:pt x="654" y="562"/>
                    <a:pt x="654" y="562"/>
                  </a:cubicBezTo>
                  <a:close/>
                  <a:moveTo>
                    <a:pt x="701" y="622"/>
                  </a:moveTo>
                  <a:cubicBezTo>
                    <a:pt x="769" y="622"/>
                    <a:pt x="825" y="670"/>
                    <a:pt x="839" y="733"/>
                  </a:cubicBezTo>
                  <a:cubicBezTo>
                    <a:pt x="563" y="733"/>
                    <a:pt x="563" y="733"/>
                    <a:pt x="563" y="733"/>
                  </a:cubicBezTo>
                  <a:cubicBezTo>
                    <a:pt x="577" y="670"/>
                    <a:pt x="634" y="622"/>
                    <a:pt x="701" y="6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a:extLst>
                <a:ext uri="{FF2B5EF4-FFF2-40B4-BE49-F238E27FC236}">
                  <a16:creationId xmlns:a16="http://schemas.microsoft.com/office/drawing/2014/main" id="{E9F69AA0-E652-44C2-BEDC-BBCE2C54C1ED}"/>
                </a:ext>
              </a:extLst>
            </p:cNvPr>
            <p:cNvSpPr>
              <a:spLocks/>
            </p:cNvSpPr>
            <p:nvPr/>
          </p:nvSpPr>
          <p:spPr bwMode="auto">
            <a:xfrm>
              <a:off x="4371975" y="3990975"/>
              <a:ext cx="171450" cy="252413"/>
            </a:xfrm>
            <a:custGeom>
              <a:avLst/>
              <a:gdLst>
                <a:gd name="T0" fmla="*/ 461 w 461"/>
                <a:gd name="T1" fmla="*/ 33 h 676"/>
                <a:gd name="T2" fmla="*/ 428 w 461"/>
                <a:gd name="T3" fmla="*/ 0 h 676"/>
                <a:gd name="T4" fmla="*/ 75 w 461"/>
                <a:gd name="T5" fmla="*/ 0 h 676"/>
                <a:gd name="T6" fmla="*/ 0 w 461"/>
                <a:gd name="T7" fmla="*/ 75 h 676"/>
                <a:gd name="T8" fmla="*/ 0 w 461"/>
                <a:gd name="T9" fmla="*/ 644 h 676"/>
                <a:gd name="T10" fmla="*/ 32 w 461"/>
                <a:gd name="T11" fmla="*/ 676 h 676"/>
                <a:gd name="T12" fmla="*/ 65 w 461"/>
                <a:gd name="T13" fmla="*/ 644 h 676"/>
                <a:gd name="T14" fmla="*/ 65 w 461"/>
                <a:gd name="T15" fmla="*/ 75 h 676"/>
                <a:gd name="T16" fmla="*/ 75 w 461"/>
                <a:gd name="T17" fmla="*/ 66 h 676"/>
                <a:gd name="T18" fmla="*/ 428 w 461"/>
                <a:gd name="T19" fmla="*/ 66 h 676"/>
                <a:gd name="T20" fmla="*/ 461 w 461"/>
                <a:gd name="T21" fmla="*/ 3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76">
                  <a:moveTo>
                    <a:pt x="461" y="33"/>
                  </a:moveTo>
                  <a:cubicBezTo>
                    <a:pt x="461" y="15"/>
                    <a:pt x="446" y="0"/>
                    <a:pt x="428" y="0"/>
                  </a:cubicBezTo>
                  <a:cubicBezTo>
                    <a:pt x="75" y="0"/>
                    <a:pt x="75" y="0"/>
                    <a:pt x="75" y="0"/>
                  </a:cubicBezTo>
                  <a:cubicBezTo>
                    <a:pt x="33" y="0"/>
                    <a:pt x="0" y="34"/>
                    <a:pt x="0" y="75"/>
                  </a:cubicBezTo>
                  <a:cubicBezTo>
                    <a:pt x="0" y="644"/>
                    <a:pt x="0" y="644"/>
                    <a:pt x="0" y="644"/>
                  </a:cubicBezTo>
                  <a:cubicBezTo>
                    <a:pt x="0" y="662"/>
                    <a:pt x="14" y="676"/>
                    <a:pt x="32" y="676"/>
                  </a:cubicBezTo>
                  <a:cubicBezTo>
                    <a:pt x="51" y="676"/>
                    <a:pt x="65" y="662"/>
                    <a:pt x="65" y="644"/>
                  </a:cubicBezTo>
                  <a:cubicBezTo>
                    <a:pt x="65" y="75"/>
                    <a:pt x="65" y="75"/>
                    <a:pt x="65" y="75"/>
                  </a:cubicBezTo>
                  <a:cubicBezTo>
                    <a:pt x="65" y="70"/>
                    <a:pt x="69" y="66"/>
                    <a:pt x="75" y="66"/>
                  </a:cubicBezTo>
                  <a:cubicBezTo>
                    <a:pt x="428" y="66"/>
                    <a:pt x="428" y="66"/>
                    <a:pt x="428" y="66"/>
                  </a:cubicBezTo>
                  <a:cubicBezTo>
                    <a:pt x="446" y="66"/>
                    <a:pt x="461" y="51"/>
                    <a:pt x="46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a:extLst>
                <a:ext uri="{FF2B5EF4-FFF2-40B4-BE49-F238E27FC236}">
                  <a16:creationId xmlns:a16="http://schemas.microsoft.com/office/drawing/2014/main" id="{96227749-235D-44CC-8588-457583EA305C}"/>
                </a:ext>
              </a:extLst>
            </p:cNvPr>
            <p:cNvSpPr>
              <a:spLocks/>
            </p:cNvSpPr>
            <p:nvPr/>
          </p:nvSpPr>
          <p:spPr bwMode="auto">
            <a:xfrm>
              <a:off x="4533900" y="3860800"/>
              <a:ext cx="195263" cy="327025"/>
            </a:xfrm>
            <a:custGeom>
              <a:avLst/>
              <a:gdLst>
                <a:gd name="T0" fmla="*/ 391 w 528"/>
                <a:gd name="T1" fmla="*/ 879 h 879"/>
                <a:gd name="T2" fmla="*/ 424 w 528"/>
                <a:gd name="T3" fmla="*/ 846 h 879"/>
                <a:gd name="T4" fmla="*/ 424 w 528"/>
                <a:gd name="T5" fmla="*/ 784 h 879"/>
                <a:gd name="T6" fmla="*/ 495 w 528"/>
                <a:gd name="T7" fmla="*/ 784 h 879"/>
                <a:gd name="T8" fmla="*/ 528 w 528"/>
                <a:gd name="T9" fmla="*/ 751 h 879"/>
                <a:gd name="T10" fmla="*/ 528 w 528"/>
                <a:gd name="T11" fmla="*/ 686 h 879"/>
                <a:gd name="T12" fmla="*/ 510 w 528"/>
                <a:gd name="T13" fmla="*/ 624 h 879"/>
                <a:gd name="T14" fmla="*/ 460 w 528"/>
                <a:gd name="T15" fmla="*/ 544 h 879"/>
                <a:gd name="T16" fmla="*/ 452 w 528"/>
                <a:gd name="T17" fmla="*/ 519 h 879"/>
                <a:gd name="T18" fmla="*/ 452 w 528"/>
                <a:gd name="T19" fmla="*/ 259 h 879"/>
                <a:gd name="T20" fmla="*/ 412 w 528"/>
                <a:gd name="T21" fmla="*/ 151 h 879"/>
                <a:gd name="T22" fmla="*/ 292 w 528"/>
                <a:gd name="T23" fmla="*/ 11 h 879"/>
                <a:gd name="T24" fmla="*/ 267 w 528"/>
                <a:gd name="T25" fmla="*/ 0 h 879"/>
                <a:gd name="T26" fmla="*/ 267 w 528"/>
                <a:gd name="T27" fmla="*/ 0 h 879"/>
                <a:gd name="T28" fmla="*/ 242 w 528"/>
                <a:gd name="T29" fmla="*/ 12 h 879"/>
                <a:gd name="T30" fmla="*/ 123 w 528"/>
                <a:gd name="T31" fmla="*/ 151 h 879"/>
                <a:gd name="T32" fmla="*/ 84 w 528"/>
                <a:gd name="T33" fmla="*/ 258 h 879"/>
                <a:gd name="T34" fmla="*/ 84 w 528"/>
                <a:gd name="T35" fmla="*/ 517 h 879"/>
                <a:gd name="T36" fmla="*/ 75 w 528"/>
                <a:gd name="T37" fmla="*/ 544 h 879"/>
                <a:gd name="T38" fmla="*/ 21 w 528"/>
                <a:gd name="T39" fmla="*/ 621 h 879"/>
                <a:gd name="T40" fmla="*/ 0 w 528"/>
                <a:gd name="T41" fmla="*/ 688 h 879"/>
                <a:gd name="T42" fmla="*/ 0 w 528"/>
                <a:gd name="T43" fmla="*/ 751 h 879"/>
                <a:gd name="T44" fmla="*/ 33 w 528"/>
                <a:gd name="T45" fmla="*/ 784 h 879"/>
                <a:gd name="T46" fmla="*/ 92 w 528"/>
                <a:gd name="T47" fmla="*/ 784 h 879"/>
                <a:gd name="T48" fmla="*/ 92 w 528"/>
                <a:gd name="T49" fmla="*/ 847 h 879"/>
                <a:gd name="T50" fmla="*/ 125 w 528"/>
                <a:gd name="T51" fmla="*/ 879 h 879"/>
                <a:gd name="T52" fmla="*/ 157 w 528"/>
                <a:gd name="T53" fmla="*/ 847 h 879"/>
                <a:gd name="T54" fmla="*/ 157 w 528"/>
                <a:gd name="T55" fmla="*/ 784 h 879"/>
                <a:gd name="T56" fmla="*/ 158 w 528"/>
                <a:gd name="T57" fmla="*/ 784 h 879"/>
                <a:gd name="T58" fmla="*/ 190 w 528"/>
                <a:gd name="T59" fmla="*/ 751 h 879"/>
                <a:gd name="T60" fmla="*/ 158 w 528"/>
                <a:gd name="T61" fmla="*/ 718 h 879"/>
                <a:gd name="T62" fmla="*/ 66 w 528"/>
                <a:gd name="T63" fmla="*/ 718 h 879"/>
                <a:gd name="T64" fmla="*/ 66 w 528"/>
                <a:gd name="T65" fmla="*/ 688 h 879"/>
                <a:gd name="T66" fmla="*/ 75 w 528"/>
                <a:gd name="T67" fmla="*/ 659 h 879"/>
                <a:gd name="T68" fmla="*/ 128 w 528"/>
                <a:gd name="T69" fmla="*/ 581 h 879"/>
                <a:gd name="T70" fmla="*/ 149 w 528"/>
                <a:gd name="T71" fmla="*/ 517 h 879"/>
                <a:gd name="T72" fmla="*/ 149 w 528"/>
                <a:gd name="T73" fmla="*/ 258 h 879"/>
                <a:gd name="T74" fmla="*/ 172 w 528"/>
                <a:gd name="T75" fmla="*/ 194 h 879"/>
                <a:gd name="T76" fmla="*/ 268 w 528"/>
                <a:gd name="T77" fmla="*/ 83 h 879"/>
                <a:gd name="T78" fmla="*/ 363 w 528"/>
                <a:gd name="T79" fmla="*/ 193 h 879"/>
                <a:gd name="T80" fmla="*/ 387 w 528"/>
                <a:gd name="T81" fmla="*/ 258 h 879"/>
                <a:gd name="T82" fmla="*/ 387 w 528"/>
                <a:gd name="T83" fmla="*/ 519 h 879"/>
                <a:gd name="T84" fmla="*/ 405 w 528"/>
                <a:gd name="T85" fmla="*/ 579 h 879"/>
                <a:gd name="T86" fmla="*/ 455 w 528"/>
                <a:gd name="T87" fmla="*/ 658 h 879"/>
                <a:gd name="T88" fmla="*/ 463 w 528"/>
                <a:gd name="T89" fmla="*/ 686 h 879"/>
                <a:gd name="T90" fmla="*/ 463 w 528"/>
                <a:gd name="T91" fmla="*/ 718 h 879"/>
                <a:gd name="T92" fmla="*/ 375 w 528"/>
                <a:gd name="T93" fmla="*/ 718 h 879"/>
                <a:gd name="T94" fmla="*/ 343 w 528"/>
                <a:gd name="T95" fmla="*/ 751 h 879"/>
                <a:gd name="T96" fmla="*/ 359 w 528"/>
                <a:gd name="T97" fmla="*/ 778 h 879"/>
                <a:gd name="T98" fmla="*/ 359 w 528"/>
                <a:gd name="T99" fmla="*/ 846 h 879"/>
                <a:gd name="T100" fmla="*/ 391 w 528"/>
                <a:gd name="T101"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879">
                  <a:moveTo>
                    <a:pt x="391" y="879"/>
                  </a:moveTo>
                  <a:cubicBezTo>
                    <a:pt x="409" y="879"/>
                    <a:pt x="424" y="865"/>
                    <a:pt x="424" y="846"/>
                  </a:cubicBezTo>
                  <a:cubicBezTo>
                    <a:pt x="424" y="784"/>
                    <a:pt x="424" y="784"/>
                    <a:pt x="424" y="784"/>
                  </a:cubicBezTo>
                  <a:cubicBezTo>
                    <a:pt x="495" y="784"/>
                    <a:pt x="495" y="784"/>
                    <a:pt x="495" y="784"/>
                  </a:cubicBezTo>
                  <a:cubicBezTo>
                    <a:pt x="514" y="784"/>
                    <a:pt x="528" y="769"/>
                    <a:pt x="528" y="751"/>
                  </a:cubicBezTo>
                  <a:cubicBezTo>
                    <a:pt x="528" y="686"/>
                    <a:pt x="528" y="686"/>
                    <a:pt x="528" y="686"/>
                  </a:cubicBezTo>
                  <a:cubicBezTo>
                    <a:pt x="528" y="664"/>
                    <a:pt x="522" y="642"/>
                    <a:pt x="510" y="624"/>
                  </a:cubicBezTo>
                  <a:cubicBezTo>
                    <a:pt x="460" y="544"/>
                    <a:pt x="460" y="544"/>
                    <a:pt x="460" y="544"/>
                  </a:cubicBezTo>
                  <a:cubicBezTo>
                    <a:pt x="455" y="537"/>
                    <a:pt x="452" y="528"/>
                    <a:pt x="452" y="519"/>
                  </a:cubicBezTo>
                  <a:cubicBezTo>
                    <a:pt x="452" y="259"/>
                    <a:pt x="452" y="259"/>
                    <a:pt x="452" y="259"/>
                  </a:cubicBezTo>
                  <a:cubicBezTo>
                    <a:pt x="452" y="219"/>
                    <a:pt x="438" y="181"/>
                    <a:pt x="412" y="151"/>
                  </a:cubicBezTo>
                  <a:cubicBezTo>
                    <a:pt x="292" y="11"/>
                    <a:pt x="292" y="11"/>
                    <a:pt x="292" y="11"/>
                  </a:cubicBezTo>
                  <a:cubicBezTo>
                    <a:pt x="285" y="4"/>
                    <a:pt x="277" y="0"/>
                    <a:pt x="267" y="0"/>
                  </a:cubicBezTo>
                  <a:cubicBezTo>
                    <a:pt x="267" y="0"/>
                    <a:pt x="267" y="0"/>
                    <a:pt x="267" y="0"/>
                  </a:cubicBezTo>
                  <a:cubicBezTo>
                    <a:pt x="257" y="0"/>
                    <a:pt x="249" y="4"/>
                    <a:pt x="242" y="12"/>
                  </a:cubicBezTo>
                  <a:cubicBezTo>
                    <a:pt x="123" y="151"/>
                    <a:pt x="123" y="151"/>
                    <a:pt x="123" y="151"/>
                  </a:cubicBezTo>
                  <a:cubicBezTo>
                    <a:pt x="98" y="181"/>
                    <a:pt x="84" y="219"/>
                    <a:pt x="84" y="258"/>
                  </a:cubicBezTo>
                  <a:cubicBezTo>
                    <a:pt x="84" y="517"/>
                    <a:pt x="84" y="517"/>
                    <a:pt x="84" y="517"/>
                  </a:cubicBezTo>
                  <a:cubicBezTo>
                    <a:pt x="84" y="527"/>
                    <a:pt x="81" y="536"/>
                    <a:pt x="75" y="544"/>
                  </a:cubicBezTo>
                  <a:cubicBezTo>
                    <a:pt x="21" y="621"/>
                    <a:pt x="21" y="621"/>
                    <a:pt x="21" y="621"/>
                  </a:cubicBezTo>
                  <a:cubicBezTo>
                    <a:pt x="8" y="641"/>
                    <a:pt x="0" y="664"/>
                    <a:pt x="0" y="688"/>
                  </a:cubicBezTo>
                  <a:cubicBezTo>
                    <a:pt x="0" y="751"/>
                    <a:pt x="0" y="751"/>
                    <a:pt x="0" y="751"/>
                  </a:cubicBezTo>
                  <a:cubicBezTo>
                    <a:pt x="0" y="769"/>
                    <a:pt x="15" y="784"/>
                    <a:pt x="33" y="784"/>
                  </a:cubicBezTo>
                  <a:cubicBezTo>
                    <a:pt x="92" y="784"/>
                    <a:pt x="92" y="784"/>
                    <a:pt x="92" y="784"/>
                  </a:cubicBezTo>
                  <a:cubicBezTo>
                    <a:pt x="92" y="847"/>
                    <a:pt x="92" y="847"/>
                    <a:pt x="92" y="847"/>
                  </a:cubicBezTo>
                  <a:cubicBezTo>
                    <a:pt x="92" y="865"/>
                    <a:pt x="107" y="879"/>
                    <a:pt x="125" y="879"/>
                  </a:cubicBezTo>
                  <a:cubicBezTo>
                    <a:pt x="143" y="879"/>
                    <a:pt x="157" y="865"/>
                    <a:pt x="157" y="847"/>
                  </a:cubicBezTo>
                  <a:cubicBezTo>
                    <a:pt x="157" y="784"/>
                    <a:pt x="157" y="784"/>
                    <a:pt x="157" y="784"/>
                  </a:cubicBezTo>
                  <a:cubicBezTo>
                    <a:pt x="158" y="784"/>
                    <a:pt x="158" y="784"/>
                    <a:pt x="158" y="784"/>
                  </a:cubicBezTo>
                  <a:cubicBezTo>
                    <a:pt x="176" y="784"/>
                    <a:pt x="190" y="769"/>
                    <a:pt x="190" y="751"/>
                  </a:cubicBezTo>
                  <a:cubicBezTo>
                    <a:pt x="190" y="733"/>
                    <a:pt x="176" y="718"/>
                    <a:pt x="158" y="718"/>
                  </a:cubicBezTo>
                  <a:cubicBezTo>
                    <a:pt x="66" y="718"/>
                    <a:pt x="66" y="718"/>
                    <a:pt x="66" y="718"/>
                  </a:cubicBezTo>
                  <a:cubicBezTo>
                    <a:pt x="66" y="688"/>
                    <a:pt x="66" y="688"/>
                    <a:pt x="66" y="688"/>
                  </a:cubicBezTo>
                  <a:cubicBezTo>
                    <a:pt x="66" y="678"/>
                    <a:pt x="69" y="667"/>
                    <a:pt x="75" y="659"/>
                  </a:cubicBezTo>
                  <a:cubicBezTo>
                    <a:pt x="128" y="581"/>
                    <a:pt x="128" y="581"/>
                    <a:pt x="128" y="581"/>
                  </a:cubicBezTo>
                  <a:cubicBezTo>
                    <a:pt x="142" y="562"/>
                    <a:pt x="149" y="540"/>
                    <a:pt x="149" y="517"/>
                  </a:cubicBezTo>
                  <a:cubicBezTo>
                    <a:pt x="149" y="258"/>
                    <a:pt x="149" y="258"/>
                    <a:pt x="149" y="258"/>
                  </a:cubicBezTo>
                  <a:cubicBezTo>
                    <a:pt x="149" y="235"/>
                    <a:pt x="157" y="212"/>
                    <a:pt x="172" y="194"/>
                  </a:cubicBezTo>
                  <a:cubicBezTo>
                    <a:pt x="268" y="83"/>
                    <a:pt x="268" y="83"/>
                    <a:pt x="268" y="83"/>
                  </a:cubicBezTo>
                  <a:cubicBezTo>
                    <a:pt x="363" y="193"/>
                    <a:pt x="363" y="193"/>
                    <a:pt x="363" y="193"/>
                  </a:cubicBezTo>
                  <a:cubicBezTo>
                    <a:pt x="379" y="212"/>
                    <a:pt x="387" y="235"/>
                    <a:pt x="387" y="258"/>
                  </a:cubicBezTo>
                  <a:cubicBezTo>
                    <a:pt x="387" y="519"/>
                    <a:pt x="387" y="519"/>
                    <a:pt x="387" y="519"/>
                  </a:cubicBezTo>
                  <a:cubicBezTo>
                    <a:pt x="387" y="540"/>
                    <a:pt x="393" y="561"/>
                    <a:pt x="405" y="579"/>
                  </a:cubicBezTo>
                  <a:cubicBezTo>
                    <a:pt x="455" y="658"/>
                    <a:pt x="455" y="658"/>
                    <a:pt x="455" y="658"/>
                  </a:cubicBezTo>
                  <a:cubicBezTo>
                    <a:pt x="460" y="666"/>
                    <a:pt x="463" y="676"/>
                    <a:pt x="463" y="686"/>
                  </a:cubicBezTo>
                  <a:cubicBezTo>
                    <a:pt x="463" y="718"/>
                    <a:pt x="463" y="718"/>
                    <a:pt x="463" y="718"/>
                  </a:cubicBezTo>
                  <a:cubicBezTo>
                    <a:pt x="375" y="718"/>
                    <a:pt x="375" y="718"/>
                    <a:pt x="375" y="718"/>
                  </a:cubicBezTo>
                  <a:cubicBezTo>
                    <a:pt x="357" y="718"/>
                    <a:pt x="343" y="733"/>
                    <a:pt x="343" y="751"/>
                  </a:cubicBezTo>
                  <a:cubicBezTo>
                    <a:pt x="343" y="763"/>
                    <a:pt x="349" y="773"/>
                    <a:pt x="359" y="778"/>
                  </a:cubicBezTo>
                  <a:cubicBezTo>
                    <a:pt x="359" y="846"/>
                    <a:pt x="359" y="846"/>
                    <a:pt x="359" y="846"/>
                  </a:cubicBezTo>
                  <a:cubicBezTo>
                    <a:pt x="359" y="865"/>
                    <a:pt x="373" y="879"/>
                    <a:pt x="391" y="8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a:extLst>
                <a:ext uri="{FF2B5EF4-FFF2-40B4-BE49-F238E27FC236}">
                  <a16:creationId xmlns:a16="http://schemas.microsoft.com/office/drawing/2014/main" id="{A43EEA2F-08FA-4D20-9011-C9AABB0E8C2B}"/>
                </a:ext>
              </a:extLst>
            </p:cNvPr>
            <p:cNvSpPr>
              <a:spLocks/>
            </p:cNvSpPr>
            <p:nvPr/>
          </p:nvSpPr>
          <p:spPr bwMode="auto">
            <a:xfrm>
              <a:off x="4619625" y="4137025"/>
              <a:ext cx="23813" cy="77788"/>
            </a:xfrm>
            <a:custGeom>
              <a:avLst/>
              <a:gdLst>
                <a:gd name="T0" fmla="*/ 0 w 65"/>
                <a:gd name="T1" fmla="*/ 33 h 209"/>
                <a:gd name="T2" fmla="*/ 0 w 65"/>
                <a:gd name="T3" fmla="*/ 174 h 209"/>
                <a:gd name="T4" fmla="*/ 31 w 65"/>
                <a:gd name="T5" fmla="*/ 208 h 209"/>
                <a:gd name="T6" fmla="*/ 65 w 65"/>
                <a:gd name="T7" fmla="*/ 175 h 209"/>
                <a:gd name="T8" fmla="*/ 65 w 65"/>
                <a:gd name="T9" fmla="*/ 33 h 209"/>
                <a:gd name="T10" fmla="*/ 33 w 65"/>
                <a:gd name="T11" fmla="*/ 0 h 209"/>
                <a:gd name="T12" fmla="*/ 33 w 65"/>
                <a:gd name="T13" fmla="*/ 0 h 209"/>
                <a:gd name="T14" fmla="*/ 0 w 65"/>
                <a:gd name="T15" fmla="*/ 33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09">
                  <a:moveTo>
                    <a:pt x="0" y="33"/>
                  </a:moveTo>
                  <a:cubicBezTo>
                    <a:pt x="0" y="174"/>
                    <a:pt x="0" y="174"/>
                    <a:pt x="0" y="174"/>
                  </a:cubicBezTo>
                  <a:cubicBezTo>
                    <a:pt x="0" y="191"/>
                    <a:pt x="13" y="207"/>
                    <a:pt x="31" y="208"/>
                  </a:cubicBezTo>
                  <a:cubicBezTo>
                    <a:pt x="50" y="209"/>
                    <a:pt x="65" y="194"/>
                    <a:pt x="65" y="175"/>
                  </a:cubicBezTo>
                  <a:cubicBezTo>
                    <a:pt x="65" y="33"/>
                    <a:pt x="65" y="33"/>
                    <a:pt x="65" y="33"/>
                  </a:cubicBezTo>
                  <a:cubicBezTo>
                    <a:pt x="65" y="15"/>
                    <a:pt x="51" y="0"/>
                    <a:pt x="33" y="0"/>
                  </a:cubicBezTo>
                  <a:cubicBezTo>
                    <a:pt x="33" y="0"/>
                    <a:pt x="33" y="0"/>
                    <a:pt x="33" y="0"/>
                  </a:cubicBezTo>
                  <a:cubicBezTo>
                    <a:pt x="15" y="0"/>
                    <a:pt x="0" y="15"/>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189878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56000" fill="hold" grpId="0" nodeType="withEffect">
                                  <p:stCondLst>
                                    <p:cond delay="0"/>
                                  </p:stCondLst>
                                  <p:iterate type="wd">
                                    <p:tmPct val="10000"/>
                                  </p:iterate>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par>
                                <p:cTn id="9" presetID="2" presetClass="entr" presetSubtype="2" accel="20000" decel="40000" fill="hold" grpId="0" nodeType="withEffect">
                                  <p:stCondLst>
                                    <p:cond delay="0"/>
                                  </p:stCondLst>
                                  <p:iterate type="wd">
                                    <p:tmPct val="10000"/>
                                  </p:iterate>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1+#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700"/>
                            </p:stCondLst>
                            <p:childTnLst>
                              <p:par>
                                <p:cTn id="14" presetID="22" presetClass="entr" presetSubtype="8"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64" grpId="0"/>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0"/>
            <a:ext cx="12470296" cy="584775"/>
          </a:xfrm>
          <a:prstGeom prst="rect">
            <a:avLst/>
          </a:prstGeom>
          <a:noFill/>
        </p:spPr>
        <p:txBody>
          <a:bodyPr wrap="square" rtlCol="0">
            <a:spAutoFit/>
          </a:bodyPr>
          <a:lstStyle/>
          <a:p>
            <a:r>
              <a:rPr lang="en-GB" sz="3200" b="1" dirty="0" smtClean="0">
                <a:solidFill>
                  <a:schemeClr val="bg1"/>
                </a:solidFill>
                <a:latin typeface="+mj-lt"/>
                <a:ea typeface="Verdana" panose="020B0604030504040204" pitchFamily="34" charset="0"/>
              </a:rPr>
              <a:t>Erasmus+ </a:t>
            </a:r>
            <a:r>
              <a:rPr lang="el-GR" sz="3200" b="1" dirty="0" smtClean="0">
                <a:solidFill>
                  <a:schemeClr val="bg1"/>
                </a:solidFill>
                <a:latin typeface="+mj-lt"/>
                <a:ea typeface="Verdana" panose="020B0604030504040204" pitchFamily="34" charset="0"/>
              </a:rPr>
              <a:t>για φοιτητές και νέους/νέες απόφοιτους/</a:t>
            </a:r>
            <a:r>
              <a:rPr lang="el-GR" sz="3200" b="1" dirty="0" err="1" smtClean="0">
                <a:solidFill>
                  <a:schemeClr val="bg1"/>
                </a:solidFill>
                <a:latin typeface="+mj-lt"/>
                <a:ea typeface="Verdana" panose="020B0604030504040204" pitchFamily="34" charset="0"/>
              </a:rPr>
              <a:t>ες</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141899" y="1372763"/>
            <a:ext cx="6972376" cy="3979551"/>
          </a:xfrm>
          <a:prstGeom prst="rect">
            <a:avLst/>
          </a:prstGeom>
        </p:spPr>
        <p:txBody>
          <a:bodyPr wrap="square">
            <a:spAutoFit/>
          </a:bodyPr>
          <a:lstStyle/>
          <a:p>
            <a:pPr algn="just">
              <a:lnSpc>
                <a:spcPct val="150000"/>
              </a:lnSpc>
            </a:pPr>
            <a:r>
              <a:rPr lang="el-GR" sz="2200" b="1" dirty="0">
                <a:solidFill>
                  <a:srgbClr val="BF95DF"/>
                </a:solidFill>
                <a:latin typeface="+mj-lt"/>
                <a:ea typeface="Verdana" panose="020B0604030504040204" pitchFamily="34" charset="0"/>
              </a:rPr>
              <a:t>Οι περίοδοι κινητικότητας στο εξωτερικό μπορούν</a:t>
            </a:r>
            <a:r>
              <a:rPr lang="en-GB" sz="2200" b="1" dirty="0">
                <a:solidFill>
                  <a:srgbClr val="BF95DF"/>
                </a:solidFill>
                <a:latin typeface="+mj-lt"/>
                <a:ea typeface="Verdana" panose="020B0604030504040204" pitchFamily="34" charset="0"/>
              </a:rPr>
              <a:t>:</a:t>
            </a:r>
            <a:r>
              <a:rPr lang="el-GR" sz="2200" b="1" dirty="0">
                <a:solidFill>
                  <a:srgbClr val="BF95DF"/>
                </a:solidFill>
                <a:latin typeface="+mj-lt"/>
                <a:ea typeface="Verdana" panose="020B0604030504040204" pitchFamily="34" charset="0"/>
              </a:rPr>
              <a:t> </a:t>
            </a:r>
          </a:p>
          <a:p>
            <a:pPr marL="514350" indent="-514350" algn="just">
              <a:lnSpc>
                <a:spcPct val="150000"/>
              </a:lnSpc>
              <a:buFont typeface="+mj-lt"/>
              <a:buAutoNum type="romanLcPeriod"/>
            </a:pPr>
            <a:r>
              <a:rPr lang="el-GR" sz="2200" dirty="0">
                <a:solidFill>
                  <a:schemeClr val="tx1">
                    <a:lumMod val="75000"/>
                    <a:lumOff val="25000"/>
                  </a:schemeClr>
                </a:solidFill>
                <a:latin typeface="+mj-lt"/>
                <a:ea typeface="Verdana" panose="020B0604030504040204" pitchFamily="34" charset="0"/>
              </a:rPr>
              <a:t>Να βελτιώσουν ψηφιακές, γλωσσικές, </a:t>
            </a:r>
            <a:r>
              <a:rPr lang="el-GR" sz="2200" dirty="0" smtClean="0">
                <a:solidFill>
                  <a:schemeClr val="tx1">
                    <a:lumMod val="75000"/>
                    <a:lumOff val="25000"/>
                  </a:schemeClr>
                </a:solidFill>
                <a:latin typeface="+mj-lt"/>
                <a:ea typeface="Verdana" panose="020B0604030504040204" pitchFamily="34" charset="0"/>
              </a:rPr>
              <a:t>και </a:t>
            </a:r>
            <a:r>
              <a:rPr lang="el-GR" sz="2200" dirty="0">
                <a:solidFill>
                  <a:schemeClr val="tx1">
                    <a:lumMod val="75000"/>
                    <a:lumOff val="25000"/>
                  </a:schemeClr>
                </a:solidFill>
                <a:latin typeface="+mj-lt"/>
                <a:ea typeface="Verdana" panose="020B0604030504040204" pitchFamily="34" charset="0"/>
              </a:rPr>
              <a:t>κοινωνικές </a:t>
            </a:r>
            <a:r>
              <a:rPr lang="el-GR" sz="2200" dirty="0" smtClean="0">
                <a:solidFill>
                  <a:schemeClr val="tx1">
                    <a:lumMod val="75000"/>
                    <a:lumOff val="25000"/>
                  </a:schemeClr>
                </a:solidFill>
                <a:latin typeface="+mj-lt"/>
                <a:ea typeface="Verdana" panose="020B0604030504040204" pitchFamily="34" charset="0"/>
              </a:rPr>
              <a:t>δεξιότητές</a:t>
            </a:r>
            <a:endParaRPr lang="en-GB" sz="2200" dirty="0">
              <a:solidFill>
                <a:schemeClr val="tx1">
                  <a:lumMod val="75000"/>
                  <a:lumOff val="25000"/>
                </a:schemeClr>
              </a:solidFill>
              <a:latin typeface="+mj-lt"/>
              <a:ea typeface="Verdana" panose="020B0604030504040204" pitchFamily="34" charset="0"/>
            </a:endParaRPr>
          </a:p>
          <a:p>
            <a:pPr marL="514350" indent="-514350" algn="just">
              <a:lnSpc>
                <a:spcPct val="150000"/>
              </a:lnSpc>
              <a:buFont typeface="+mj-lt"/>
              <a:buAutoNum type="romanLcPeriod"/>
            </a:pPr>
            <a:r>
              <a:rPr lang="el-GR" sz="2200" dirty="0">
                <a:solidFill>
                  <a:schemeClr val="tx1">
                    <a:lumMod val="75000"/>
                    <a:lumOff val="25000"/>
                  </a:schemeClr>
                </a:solidFill>
                <a:latin typeface="+mj-lt"/>
                <a:ea typeface="Verdana" panose="020B0604030504040204" pitchFamily="34" charset="0"/>
              </a:rPr>
              <a:t>Να αυξήσουν τις πιθανότητες εργοδότησης </a:t>
            </a:r>
          </a:p>
          <a:p>
            <a:pPr marL="514350" indent="-514350" algn="just">
              <a:lnSpc>
                <a:spcPct val="150000"/>
              </a:lnSpc>
              <a:buFont typeface="+mj-lt"/>
              <a:buAutoNum type="romanLcPeriod"/>
            </a:pPr>
            <a:r>
              <a:rPr lang="el-GR" sz="2200" dirty="0">
                <a:solidFill>
                  <a:schemeClr val="tx1">
                    <a:lumMod val="75000"/>
                    <a:lumOff val="25000"/>
                  </a:schemeClr>
                </a:solidFill>
                <a:latin typeface="+mj-lt"/>
                <a:ea typeface="Verdana" panose="020B0604030504040204" pitchFamily="34" charset="0"/>
              </a:rPr>
              <a:t>Να ενισχύσουν την ικανότητα επίλυσης προβλημάτων</a:t>
            </a:r>
          </a:p>
          <a:p>
            <a:pPr marL="514350" indent="-514350" algn="just">
              <a:lnSpc>
                <a:spcPct val="150000"/>
              </a:lnSpc>
              <a:buFont typeface="+mj-lt"/>
              <a:buAutoNum type="romanLcPeriod"/>
            </a:pPr>
            <a:r>
              <a:rPr lang="el-GR" sz="2200" dirty="0" smtClean="0">
                <a:solidFill>
                  <a:schemeClr val="tx1">
                    <a:lumMod val="75000"/>
                    <a:lumOff val="25000"/>
                  </a:schemeClr>
                </a:solidFill>
                <a:latin typeface="+mj-lt"/>
                <a:ea typeface="Verdana" panose="020B0604030504040204" pitchFamily="34" charset="0"/>
              </a:rPr>
              <a:t>Να </a:t>
            </a:r>
            <a:r>
              <a:rPr lang="el-GR" sz="2200" dirty="0">
                <a:solidFill>
                  <a:schemeClr val="tx1">
                    <a:lumMod val="75000"/>
                    <a:lumOff val="25000"/>
                  </a:schemeClr>
                </a:solidFill>
                <a:latin typeface="+mj-lt"/>
                <a:ea typeface="Verdana" panose="020B0604030504040204" pitchFamily="34" charset="0"/>
              </a:rPr>
              <a:t>βοηθήσουν στην αυτοπεποίθηση και στην προσαρμογή σε νέες καταστάσεις</a:t>
            </a:r>
          </a:p>
          <a:p>
            <a:pPr marL="0" lvl="1" defTabSz="1061355">
              <a:lnSpc>
                <a:spcPct val="90000"/>
              </a:lnSpc>
              <a:spcBef>
                <a:spcPct val="0"/>
              </a:spcBef>
              <a:spcAft>
                <a:spcPct val="15000"/>
              </a:spcAft>
            </a:pPr>
            <a:endParaRPr lang="en-US" sz="2400" dirty="0">
              <a:solidFill>
                <a:srgbClr val="1F497D">
                  <a:lumMod val="75000"/>
                </a:srgbClr>
              </a:solidFill>
              <a:latin typeface="+mj-lt"/>
              <a:cs typeface="Calibri" pitchFamily="34" charset="0"/>
            </a:endParaRPr>
          </a:p>
        </p:txBody>
      </p:sp>
      <p:sp>
        <p:nvSpPr>
          <p:cNvPr id="5" name="Rectangle 4"/>
          <p:cNvSpPr/>
          <p:nvPr/>
        </p:nvSpPr>
        <p:spPr>
          <a:xfrm>
            <a:off x="151248" y="798292"/>
            <a:ext cx="3681164" cy="584775"/>
          </a:xfrm>
          <a:prstGeom prst="rect">
            <a:avLst/>
          </a:prstGeom>
          <a:ln>
            <a:solidFill>
              <a:schemeClr val="tx1">
                <a:lumMod val="50000"/>
                <a:lumOff val="50000"/>
              </a:schemeClr>
            </a:solidFill>
          </a:ln>
        </p:spPr>
        <p:txBody>
          <a:bodyPr wrap="square">
            <a:spAutoFit/>
          </a:bodyPr>
          <a:lstStyle/>
          <a:p>
            <a:r>
              <a:rPr lang="el-GR" sz="3200" b="1" dirty="0">
                <a:solidFill>
                  <a:schemeClr val="bg2">
                    <a:lumMod val="50000"/>
                  </a:schemeClr>
                </a:solidFill>
                <a:latin typeface="+mj-lt"/>
                <a:ea typeface="Verdana" panose="020B0604030504040204" pitchFamily="34" charset="0"/>
              </a:rPr>
              <a:t>Γιατί να συμμετέχω</a:t>
            </a:r>
            <a:r>
              <a:rPr lang="en-GB" sz="3200" b="1" dirty="0">
                <a:solidFill>
                  <a:schemeClr val="bg2">
                    <a:lumMod val="50000"/>
                  </a:schemeClr>
                </a:solidFill>
                <a:latin typeface="+mj-lt"/>
                <a:ea typeface="Verdana" panose="020B0604030504040204" pitchFamily="34" charset="0"/>
              </a:rPr>
              <a:t>:</a:t>
            </a:r>
            <a:r>
              <a:rPr lang="el-GR" sz="3200" b="1" dirty="0">
                <a:solidFill>
                  <a:schemeClr val="bg2">
                    <a:lumMod val="50000"/>
                  </a:schemeClr>
                </a:solidFill>
                <a:latin typeface="+mj-lt"/>
                <a:ea typeface="Verdana" panose="020B0604030504040204" pitchFamily="34" charset="0"/>
              </a:rPr>
              <a:t> </a:t>
            </a:r>
            <a:endParaRPr lang="en-GB" sz="3200" b="1" dirty="0">
              <a:solidFill>
                <a:schemeClr val="bg2">
                  <a:lumMod val="50000"/>
                </a:schemeClr>
              </a:solidFill>
              <a:latin typeface="+mj-lt"/>
            </a:endParaRPr>
          </a:p>
        </p:txBody>
      </p:sp>
      <p:grpSp>
        <p:nvGrpSpPr>
          <p:cNvPr id="6" name="Group 5"/>
          <p:cNvGrpSpPr/>
          <p:nvPr/>
        </p:nvGrpSpPr>
        <p:grpSpPr>
          <a:xfrm>
            <a:off x="7744690" y="1073364"/>
            <a:ext cx="3976255" cy="4413036"/>
            <a:chOff x="14288" y="2500313"/>
            <a:chExt cx="1085850" cy="1087438"/>
          </a:xfrm>
          <a:solidFill>
            <a:srgbClr val="BF95DF"/>
          </a:solidFill>
        </p:grpSpPr>
        <p:sp>
          <p:nvSpPr>
            <p:cNvPr id="7" name="Freeform 23"/>
            <p:cNvSpPr>
              <a:spLocks noEditPoints="1"/>
            </p:cNvSpPr>
            <p:nvPr/>
          </p:nvSpPr>
          <p:spPr bwMode="auto">
            <a:xfrm>
              <a:off x="14288" y="2500313"/>
              <a:ext cx="857250" cy="1087438"/>
            </a:xfrm>
            <a:custGeom>
              <a:avLst/>
              <a:gdLst>
                <a:gd name="T0" fmla="*/ 487 w 556"/>
                <a:gd name="T1" fmla="*/ 88 h 704"/>
                <a:gd name="T2" fmla="*/ 413 w 556"/>
                <a:gd name="T3" fmla="*/ 88 h 704"/>
                <a:gd name="T4" fmla="*/ 413 w 556"/>
                <a:gd name="T5" fmla="*/ 84 h 704"/>
                <a:gd name="T6" fmla="*/ 373 w 556"/>
                <a:gd name="T7" fmla="*/ 45 h 704"/>
                <a:gd name="T8" fmla="*/ 347 w 556"/>
                <a:gd name="T9" fmla="*/ 45 h 704"/>
                <a:gd name="T10" fmla="*/ 279 w 556"/>
                <a:gd name="T11" fmla="*/ 0 h 704"/>
                <a:gd name="T12" fmla="*/ 276 w 556"/>
                <a:gd name="T13" fmla="*/ 0 h 704"/>
                <a:gd name="T14" fmla="*/ 208 w 556"/>
                <a:gd name="T15" fmla="*/ 45 h 704"/>
                <a:gd name="T16" fmla="*/ 183 w 556"/>
                <a:gd name="T17" fmla="*/ 45 h 704"/>
                <a:gd name="T18" fmla="*/ 143 w 556"/>
                <a:gd name="T19" fmla="*/ 84 h 704"/>
                <a:gd name="T20" fmla="*/ 143 w 556"/>
                <a:gd name="T21" fmla="*/ 88 h 704"/>
                <a:gd name="T22" fmla="*/ 69 w 556"/>
                <a:gd name="T23" fmla="*/ 88 h 704"/>
                <a:gd name="T24" fmla="*/ 0 w 556"/>
                <a:gd name="T25" fmla="*/ 143 h 704"/>
                <a:gd name="T26" fmla="*/ 0 w 556"/>
                <a:gd name="T27" fmla="*/ 635 h 704"/>
                <a:gd name="T28" fmla="*/ 69 w 556"/>
                <a:gd name="T29" fmla="*/ 704 h 704"/>
                <a:gd name="T30" fmla="*/ 487 w 556"/>
                <a:gd name="T31" fmla="*/ 704 h 704"/>
                <a:gd name="T32" fmla="*/ 556 w 556"/>
                <a:gd name="T33" fmla="*/ 635 h 704"/>
                <a:gd name="T34" fmla="*/ 556 w 556"/>
                <a:gd name="T35" fmla="*/ 324 h 704"/>
                <a:gd name="T36" fmla="*/ 542 w 556"/>
                <a:gd name="T37" fmla="*/ 310 h 704"/>
                <a:gd name="T38" fmla="*/ 528 w 556"/>
                <a:gd name="T39" fmla="*/ 324 h 704"/>
                <a:gd name="T40" fmla="*/ 528 w 556"/>
                <a:gd name="T41" fmla="*/ 635 h 704"/>
                <a:gd name="T42" fmla="*/ 487 w 556"/>
                <a:gd name="T43" fmla="*/ 676 h 704"/>
                <a:gd name="T44" fmla="*/ 69 w 556"/>
                <a:gd name="T45" fmla="*/ 676 h 704"/>
                <a:gd name="T46" fmla="*/ 28 w 556"/>
                <a:gd name="T47" fmla="*/ 635 h 704"/>
                <a:gd name="T48" fmla="*/ 28 w 556"/>
                <a:gd name="T49" fmla="*/ 143 h 704"/>
                <a:gd name="T50" fmla="*/ 69 w 556"/>
                <a:gd name="T51" fmla="*/ 115 h 704"/>
                <a:gd name="T52" fmla="*/ 143 w 556"/>
                <a:gd name="T53" fmla="*/ 115 h 704"/>
                <a:gd name="T54" fmla="*/ 143 w 556"/>
                <a:gd name="T55" fmla="*/ 135 h 704"/>
                <a:gd name="T56" fmla="*/ 157 w 556"/>
                <a:gd name="T57" fmla="*/ 148 h 704"/>
                <a:gd name="T58" fmla="*/ 399 w 556"/>
                <a:gd name="T59" fmla="*/ 148 h 704"/>
                <a:gd name="T60" fmla="*/ 413 w 556"/>
                <a:gd name="T61" fmla="*/ 135 h 704"/>
                <a:gd name="T62" fmla="*/ 413 w 556"/>
                <a:gd name="T63" fmla="*/ 115 h 704"/>
                <a:gd name="T64" fmla="*/ 487 w 556"/>
                <a:gd name="T65" fmla="*/ 115 h 704"/>
                <a:gd name="T66" fmla="*/ 528 w 556"/>
                <a:gd name="T67" fmla="*/ 157 h 704"/>
                <a:gd name="T68" fmla="*/ 528 w 556"/>
                <a:gd name="T69" fmla="*/ 203 h 704"/>
                <a:gd name="T70" fmla="*/ 542 w 556"/>
                <a:gd name="T71" fmla="*/ 217 h 704"/>
                <a:gd name="T72" fmla="*/ 556 w 556"/>
                <a:gd name="T73" fmla="*/ 203 h 704"/>
                <a:gd name="T74" fmla="*/ 556 w 556"/>
                <a:gd name="T75" fmla="*/ 157 h 704"/>
                <a:gd name="T76" fmla="*/ 487 w 556"/>
                <a:gd name="T77" fmla="*/ 88 h 704"/>
                <a:gd name="T78" fmla="*/ 385 w 556"/>
                <a:gd name="T79" fmla="*/ 121 h 704"/>
                <a:gd name="T80" fmla="*/ 171 w 556"/>
                <a:gd name="T81" fmla="*/ 121 h 704"/>
                <a:gd name="T82" fmla="*/ 171 w 556"/>
                <a:gd name="T83" fmla="*/ 84 h 704"/>
                <a:gd name="T84" fmla="*/ 183 w 556"/>
                <a:gd name="T85" fmla="*/ 72 h 704"/>
                <a:gd name="T86" fmla="*/ 218 w 556"/>
                <a:gd name="T87" fmla="*/ 72 h 704"/>
                <a:gd name="T88" fmla="*/ 231 w 556"/>
                <a:gd name="T89" fmla="*/ 62 h 704"/>
                <a:gd name="T90" fmla="*/ 276 w 556"/>
                <a:gd name="T91" fmla="*/ 27 h 704"/>
                <a:gd name="T92" fmla="*/ 279 w 556"/>
                <a:gd name="T93" fmla="*/ 27 h 704"/>
                <a:gd name="T94" fmla="*/ 324 w 556"/>
                <a:gd name="T95" fmla="*/ 62 h 704"/>
                <a:gd name="T96" fmla="*/ 337 w 556"/>
                <a:gd name="T97" fmla="*/ 72 h 704"/>
                <a:gd name="T98" fmla="*/ 373 w 556"/>
                <a:gd name="T99" fmla="*/ 72 h 704"/>
                <a:gd name="T100" fmla="*/ 385 w 556"/>
                <a:gd name="T101" fmla="*/ 84 h 704"/>
                <a:gd name="T102" fmla="*/ 385 w 556"/>
                <a:gd name="T103" fmla="*/ 121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704">
                  <a:moveTo>
                    <a:pt x="487" y="88"/>
                  </a:moveTo>
                  <a:cubicBezTo>
                    <a:pt x="413" y="88"/>
                    <a:pt x="413" y="88"/>
                    <a:pt x="413" y="88"/>
                  </a:cubicBezTo>
                  <a:cubicBezTo>
                    <a:pt x="413" y="84"/>
                    <a:pt x="413" y="84"/>
                    <a:pt x="413" y="84"/>
                  </a:cubicBezTo>
                  <a:cubicBezTo>
                    <a:pt x="413" y="62"/>
                    <a:pt x="395" y="45"/>
                    <a:pt x="373" y="45"/>
                  </a:cubicBezTo>
                  <a:cubicBezTo>
                    <a:pt x="347" y="45"/>
                    <a:pt x="347" y="45"/>
                    <a:pt x="347" y="45"/>
                  </a:cubicBezTo>
                  <a:cubicBezTo>
                    <a:pt x="336" y="18"/>
                    <a:pt x="309" y="0"/>
                    <a:pt x="279" y="0"/>
                  </a:cubicBezTo>
                  <a:cubicBezTo>
                    <a:pt x="276" y="0"/>
                    <a:pt x="276" y="0"/>
                    <a:pt x="276" y="0"/>
                  </a:cubicBezTo>
                  <a:cubicBezTo>
                    <a:pt x="247" y="0"/>
                    <a:pt x="220" y="18"/>
                    <a:pt x="208" y="45"/>
                  </a:cubicBezTo>
                  <a:cubicBezTo>
                    <a:pt x="183" y="45"/>
                    <a:pt x="183" y="45"/>
                    <a:pt x="183" y="45"/>
                  </a:cubicBezTo>
                  <a:cubicBezTo>
                    <a:pt x="161" y="45"/>
                    <a:pt x="143" y="62"/>
                    <a:pt x="143" y="84"/>
                  </a:cubicBezTo>
                  <a:cubicBezTo>
                    <a:pt x="143" y="88"/>
                    <a:pt x="143" y="88"/>
                    <a:pt x="143" y="88"/>
                  </a:cubicBezTo>
                  <a:cubicBezTo>
                    <a:pt x="69" y="88"/>
                    <a:pt x="69" y="88"/>
                    <a:pt x="69" y="88"/>
                  </a:cubicBezTo>
                  <a:cubicBezTo>
                    <a:pt x="26" y="88"/>
                    <a:pt x="0" y="109"/>
                    <a:pt x="0" y="143"/>
                  </a:cubicBezTo>
                  <a:cubicBezTo>
                    <a:pt x="0" y="635"/>
                    <a:pt x="0" y="635"/>
                    <a:pt x="0" y="635"/>
                  </a:cubicBezTo>
                  <a:cubicBezTo>
                    <a:pt x="0" y="673"/>
                    <a:pt x="31" y="704"/>
                    <a:pt x="69" y="704"/>
                  </a:cubicBezTo>
                  <a:cubicBezTo>
                    <a:pt x="487" y="704"/>
                    <a:pt x="487" y="704"/>
                    <a:pt x="487" y="704"/>
                  </a:cubicBezTo>
                  <a:cubicBezTo>
                    <a:pt x="525" y="704"/>
                    <a:pt x="556" y="673"/>
                    <a:pt x="556" y="635"/>
                  </a:cubicBezTo>
                  <a:cubicBezTo>
                    <a:pt x="556" y="324"/>
                    <a:pt x="556" y="324"/>
                    <a:pt x="556" y="324"/>
                  </a:cubicBezTo>
                  <a:cubicBezTo>
                    <a:pt x="556" y="316"/>
                    <a:pt x="549" y="310"/>
                    <a:pt x="542" y="310"/>
                  </a:cubicBezTo>
                  <a:cubicBezTo>
                    <a:pt x="534" y="310"/>
                    <a:pt x="528" y="316"/>
                    <a:pt x="528" y="324"/>
                  </a:cubicBezTo>
                  <a:cubicBezTo>
                    <a:pt x="528" y="635"/>
                    <a:pt x="528" y="635"/>
                    <a:pt x="528" y="635"/>
                  </a:cubicBezTo>
                  <a:cubicBezTo>
                    <a:pt x="528" y="658"/>
                    <a:pt x="509" y="676"/>
                    <a:pt x="487" y="676"/>
                  </a:cubicBezTo>
                  <a:cubicBezTo>
                    <a:pt x="69" y="676"/>
                    <a:pt x="69" y="676"/>
                    <a:pt x="69" y="676"/>
                  </a:cubicBezTo>
                  <a:cubicBezTo>
                    <a:pt x="46" y="676"/>
                    <a:pt x="28" y="658"/>
                    <a:pt x="28" y="635"/>
                  </a:cubicBezTo>
                  <a:cubicBezTo>
                    <a:pt x="28" y="143"/>
                    <a:pt x="28" y="143"/>
                    <a:pt x="28" y="143"/>
                  </a:cubicBezTo>
                  <a:cubicBezTo>
                    <a:pt x="28" y="136"/>
                    <a:pt x="28" y="115"/>
                    <a:pt x="69" y="115"/>
                  </a:cubicBezTo>
                  <a:cubicBezTo>
                    <a:pt x="143" y="115"/>
                    <a:pt x="143" y="115"/>
                    <a:pt x="143" y="115"/>
                  </a:cubicBezTo>
                  <a:cubicBezTo>
                    <a:pt x="143" y="135"/>
                    <a:pt x="143" y="135"/>
                    <a:pt x="143" y="135"/>
                  </a:cubicBezTo>
                  <a:cubicBezTo>
                    <a:pt x="143" y="142"/>
                    <a:pt x="149" y="148"/>
                    <a:pt x="157" y="148"/>
                  </a:cubicBezTo>
                  <a:cubicBezTo>
                    <a:pt x="399" y="148"/>
                    <a:pt x="399" y="148"/>
                    <a:pt x="399" y="148"/>
                  </a:cubicBezTo>
                  <a:cubicBezTo>
                    <a:pt x="406" y="148"/>
                    <a:pt x="413" y="142"/>
                    <a:pt x="413" y="135"/>
                  </a:cubicBezTo>
                  <a:cubicBezTo>
                    <a:pt x="413" y="115"/>
                    <a:pt x="413" y="115"/>
                    <a:pt x="413" y="115"/>
                  </a:cubicBezTo>
                  <a:cubicBezTo>
                    <a:pt x="487" y="115"/>
                    <a:pt x="487" y="115"/>
                    <a:pt x="487" y="115"/>
                  </a:cubicBezTo>
                  <a:cubicBezTo>
                    <a:pt x="509" y="115"/>
                    <a:pt x="528" y="134"/>
                    <a:pt x="528" y="157"/>
                  </a:cubicBezTo>
                  <a:cubicBezTo>
                    <a:pt x="528" y="203"/>
                    <a:pt x="528" y="203"/>
                    <a:pt x="528" y="203"/>
                  </a:cubicBezTo>
                  <a:cubicBezTo>
                    <a:pt x="528" y="211"/>
                    <a:pt x="534" y="217"/>
                    <a:pt x="542" y="217"/>
                  </a:cubicBezTo>
                  <a:cubicBezTo>
                    <a:pt x="549" y="217"/>
                    <a:pt x="556" y="211"/>
                    <a:pt x="556" y="203"/>
                  </a:cubicBezTo>
                  <a:cubicBezTo>
                    <a:pt x="556" y="157"/>
                    <a:pt x="556" y="157"/>
                    <a:pt x="556" y="157"/>
                  </a:cubicBezTo>
                  <a:cubicBezTo>
                    <a:pt x="556" y="119"/>
                    <a:pt x="525" y="88"/>
                    <a:pt x="487" y="88"/>
                  </a:cubicBezTo>
                  <a:close/>
                  <a:moveTo>
                    <a:pt x="385" y="121"/>
                  </a:moveTo>
                  <a:cubicBezTo>
                    <a:pt x="171" y="121"/>
                    <a:pt x="171" y="121"/>
                    <a:pt x="171" y="121"/>
                  </a:cubicBezTo>
                  <a:cubicBezTo>
                    <a:pt x="171" y="84"/>
                    <a:pt x="171" y="84"/>
                    <a:pt x="171" y="84"/>
                  </a:cubicBezTo>
                  <a:cubicBezTo>
                    <a:pt x="171" y="78"/>
                    <a:pt x="176" y="72"/>
                    <a:pt x="183" y="72"/>
                  </a:cubicBezTo>
                  <a:cubicBezTo>
                    <a:pt x="218" y="72"/>
                    <a:pt x="218" y="72"/>
                    <a:pt x="218" y="72"/>
                  </a:cubicBezTo>
                  <a:cubicBezTo>
                    <a:pt x="224" y="72"/>
                    <a:pt x="230" y="68"/>
                    <a:pt x="231" y="62"/>
                  </a:cubicBezTo>
                  <a:cubicBezTo>
                    <a:pt x="237" y="42"/>
                    <a:pt x="255" y="27"/>
                    <a:pt x="276" y="27"/>
                  </a:cubicBezTo>
                  <a:cubicBezTo>
                    <a:pt x="279" y="27"/>
                    <a:pt x="279" y="27"/>
                    <a:pt x="279" y="27"/>
                  </a:cubicBezTo>
                  <a:cubicBezTo>
                    <a:pt x="300" y="27"/>
                    <a:pt x="319" y="42"/>
                    <a:pt x="324" y="62"/>
                  </a:cubicBezTo>
                  <a:cubicBezTo>
                    <a:pt x="326" y="68"/>
                    <a:pt x="331" y="72"/>
                    <a:pt x="337" y="72"/>
                  </a:cubicBezTo>
                  <a:cubicBezTo>
                    <a:pt x="373" y="72"/>
                    <a:pt x="373" y="72"/>
                    <a:pt x="373" y="72"/>
                  </a:cubicBezTo>
                  <a:cubicBezTo>
                    <a:pt x="379" y="72"/>
                    <a:pt x="385" y="78"/>
                    <a:pt x="385" y="84"/>
                  </a:cubicBezTo>
                  <a:lnTo>
                    <a:pt x="385"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4"/>
            <p:cNvSpPr>
              <a:spLocks/>
            </p:cNvSpPr>
            <p:nvPr/>
          </p:nvSpPr>
          <p:spPr bwMode="auto">
            <a:xfrm>
              <a:off x="828675" y="2881313"/>
              <a:ext cx="42863" cy="42863"/>
            </a:xfrm>
            <a:custGeom>
              <a:avLst/>
              <a:gdLst>
                <a:gd name="T0" fmla="*/ 14 w 28"/>
                <a:gd name="T1" fmla="*/ 0 h 27"/>
                <a:gd name="T2" fmla="*/ 4 w 28"/>
                <a:gd name="T3" fmla="*/ 4 h 27"/>
                <a:gd name="T4" fmla="*/ 0 w 28"/>
                <a:gd name="T5" fmla="*/ 14 h 27"/>
                <a:gd name="T6" fmla="*/ 4 w 28"/>
                <a:gd name="T7" fmla="*/ 23 h 27"/>
                <a:gd name="T8" fmla="*/ 14 w 28"/>
                <a:gd name="T9" fmla="*/ 27 h 27"/>
                <a:gd name="T10" fmla="*/ 23 w 28"/>
                <a:gd name="T11" fmla="*/ 23 h 27"/>
                <a:gd name="T12" fmla="*/ 28 w 28"/>
                <a:gd name="T13" fmla="*/ 14 h 27"/>
                <a:gd name="T14" fmla="*/ 23 w 28"/>
                <a:gd name="T15" fmla="*/ 4 h 27"/>
                <a:gd name="T16" fmla="*/ 14 w 2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14" y="0"/>
                  </a:moveTo>
                  <a:cubicBezTo>
                    <a:pt x="10" y="0"/>
                    <a:pt x="7" y="1"/>
                    <a:pt x="4" y="4"/>
                  </a:cubicBezTo>
                  <a:cubicBezTo>
                    <a:pt x="1" y="6"/>
                    <a:pt x="0" y="10"/>
                    <a:pt x="0" y="14"/>
                  </a:cubicBezTo>
                  <a:cubicBezTo>
                    <a:pt x="0" y="17"/>
                    <a:pt x="1" y="21"/>
                    <a:pt x="4" y="23"/>
                  </a:cubicBezTo>
                  <a:cubicBezTo>
                    <a:pt x="7" y="26"/>
                    <a:pt x="10" y="27"/>
                    <a:pt x="14" y="27"/>
                  </a:cubicBezTo>
                  <a:cubicBezTo>
                    <a:pt x="17" y="27"/>
                    <a:pt x="21" y="26"/>
                    <a:pt x="23" y="23"/>
                  </a:cubicBezTo>
                  <a:cubicBezTo>
                    <a:pt x="26" y="21"/>
                    <a:pt x="28" y="17"/>
                    <a:pt x="28" y="14"/>
                  </a:cubicBezTo>
                  <a:cubicBezTo>
                    <a:pt x="28" y="10"/>
                    <a:pt x="26" y="6"/>
                    <a:pt x="23" y="4"/>
                  </a:cubicBezTo>
                  <a:cubicBezTo>
                    <a:pt x="21" y="1"/>
                    <a:pt x="17"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5"/>
            <p:cNvSpPr>
              <a:spLocks/>
            </p:cNvSpPr>
            <p:nvPr/>
          </p:nvSpPr>
          <p:spPr bwMode="auto">
            <a:xfrm>
              <a:off x="1058863" y="3184525"/>
              <a:ext cx="41275" cy="41275"/>
            </a:xfrm>
            <a:custGeom>
              <a:avLst/>
              <a:gdLst>
                <a:gd name="T0" fmla="*/ 13 w 27"/>
                <a:gd name="T1" fmla="*/ 0 h 27"/>
                <a:gd name="T2" fmla="*/ 4 w 27"/>
                <a:gd name="T3" fmla="*/ 4 h 27"/>
                <a:gd name="T4" fmla="*/ 0 w 27"/>
                <a:gd name="T5" fmla="*/ 13 h 27"/>
                <a:gd name="T6" fmla="*/ 4 w 27"/>
                <a:gd name="T7" fmla="*/ 23 h 27"/>
                <a:gd name="T8" fmla="*/ 13 w 27"/>
                <a:gd name="T9" fmla="*/ 27 h 27"/>
                <a:gd name="T10" fmla="*/ 23 w 27"/>
                <a:gd name="T11" fmla="*/ 23 h 27"/>
                <a:gd name="T12" fmla="*/ 27 w 27"/>
                <a:gd name="T13" fmla="*/ 13 h 27"/>
                <a:gd name="T14" fmla="*/ 23 w 27"/>
                <a:gd name="T15" fmla="*/ 4 h 27"/>
                <a:gd name="T16" fmla="*/ 13 w 2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3" y="0"/>
                  </a:moveTo>
                  <a:cubicBezTo>
                    <a:pt x="10" y="0"/>
                    <a:pt x="6" y="1"/>
                    <a:pt x="4" y="4"/>
                  </a:cubicBezTo>
                  <a:cubicBezTo>
                    <a:pt x="1" y="6"/>
                    <a:pt x="0" y="10"/>
                    <a:pt x="0" y="13"/>
                  </a:cubicBezTo>
                  <a:cubicBezTo>
                    <a:pt x="0" y="17"/>
                    <a:pt x="1" y="21"/>
                    <a:pt x="4" y="23"/>
                  </a:cubicBezTo>
                  <a:cubicBezTo>
                    <a:pt x="6" y="26"/>
                    <a:pt x="10" y="27"/>
                    <a:pt x="13" y="27"/>
                  </a:cubicBezTo>
                  <a:cubicBezTo>
                    <a:pt x="17" y="27"/>
                    <a:pt x="20" y="26"/>
                    <a:pt x="23" y="23"/>
                  </a:cubicBezTo>
                  <a:cubicBezTo>
                    <a:pt x="26" y="21"/>
                    <a:pt x="27" y="17"/>
                    <a:pt x="27" y="13"/>
                  </a:cubicBezTo>
                  <a:cubicBezTo>
                    <a:pt x="27" y="10"/>
                    <a:pt x="26" y="6"/>
                    <a:pt x="23" y="4"/>
                  </a:cubicBezTo>
                  <a:cubicBezTo>
                    <a:pt x="20" y="1"/>
                    <a:pt x="17"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noEditPoints="1"/>
            </p:cNvSpPr>
            <p:nvPr/>
          </p:nvSpPr>
          <p:spPr bwMode="auto">
            <a:xfrm>
              <a:off x="922338" y="2728913"/>
              <a:ext cx="177800" cy="858838"/>
            </a:xfrm>
            <a:custGeom>
              <a:avLst/>
              <a:gdLst>
                <a:gd name="T0" fmla="*/ 114 w 115"/>
                <a:gd name="T1" fmla="*/ 107 h 556"/>
                <a:gd name="T2" fmla="*/ 70 w 115"/>
                <a:gd name="T3" fmla="*/ 9 h 556"/>
                <a:gd name="T4" fmla="*/ 57 w 115"/>
                <a:gd name="T5" fmla="*/ 0 h 556"/>
                <a:gd name="T6" fmla="*/ 45 w 115"/>
                <a:gd name="T7" fmla="*/ 9 h 556"/>
                <a:gd name="T8" fmla="*/ 1 w 115"/>
                <a:gd name="T9" fmla="*/ 107 h 556"/>
                <a:gd name="T10" fmla="*/ 0 w 115"/>
                <a:gd name="T11" fmla="*/ 113 h 556"/>
                <a:gd name="T12" fmla="*/ 0 w 115"/>
                <a:gd name="T13" fmla="*/ 523 h 556"/>
                <a:gd name="T14" fmla="*/ 32 w 115"/>
                <a:gd name="T15" fmla="*/ 556 h 556"/>
                <a:gd name="T16" fmla="*/ 82 w 115"/>
                <a:gd name="T17" fmla="*/ 556 h 556"/>
                <a:gd name="T18" fmla="*/ 115 w 115"/>
                <a:gd name="T19" fmla="*/ 523 h 556"/>
                <a:gd name="T20" fmla="*/ 115 w 115"/>
                <a:gd name="T21" fmla="*/ 369 h 556"/>
                <a:gd name="T22" fmla="*/ 101 w 115"/>
                <a:gd name="T23" fmla="*/ 355 h 556"/>
                <a:gd name="T24" fmla="*/ 88 w 115"/>
                <a:gd name="T25" fmla="*/ 369 h 556"/>
                <a:gd name="T26" fmla="*/ 88 w 115"/>
                <a:gd name="T27" fmla="*/ 465 h 556"/>
                <a:gd name="T28" fmla="*/ 27 w 115"/>
                <a:gd name="T29" fmla="*/ 465 h 556"/>
                <a:gd name="T30" fmla="*/ 27 w 115"/>
                <a:gd name="T31" fmla="*/ 126 h 556"/>
                <a:gd name="T32" fmla="*/ 88 w 115"/>
                <a:gd name="T33" fmla="*/ 126 h 556"/>
                <a:gd name="T34" fmla="*/ 88 w 115"/>
                <a:gd name="T35" fmla="*/ 253 h 556"/>
                <a:gd name="T36" fmla="*/ 101 w 115"/>
                <a:gd name="T37" fmla="*/ 267 h 556"/>
                <a:gd name="T38" fmla="*/ 115 w 115"/>
                <a:gd name="T39" fmla="*/ 253 h 556"/>
                <a:gd name="T40" fmla="*/ 115 w 115"/>
                <a:gd name="T41" fmla="*/ 113 h 556"/>
                <a:gd name="T42" fmla="*/ 114 w 115"/>
                <a:gd name="T43" fmla="*/ 107 h 556"/>
                <a:gd name="T44" fmla="*/ 57 w 115"/>
                <a:gd name="T45" fmla="*/ 48 h 556"/>
                <a:gd name="T46" fmla="*/ 80 w 115"/>
                <a:gd name="T47" fmla="*/ 99 h 556"/>
                <a:gd name="T48" fmla="*/ 34 w 115"/>
                <a:gd name="T49" fmla="*/ 99 h 556"/>
                <a:gd name="T50" fmla="*/ 57 w 115"/>
                <a:gd name="T51" fmla="*/ 48 h 556"/>
                <a:gd name="T52" fmla="*/ 88 w 115"/>
                <a:gd name="T53" fmla="*/ 492 h 556"/>
                <a:gd name="T54" fmla="*/ 88 w 115"/>
                <a:gd name="T55" fmla="*/ 523 h 556"/>
                <a:gd name="T56" fmla="*/ 82 w 115"/>
                <a:gd name="T57" fmla="*/ 528 h 556"/>
                <a:gd name="T58" fmla="*/ 32 w 115"/>
                <a:gd name="T59" fmla="*/ 528 h 556"/>
                <a:gd name="T60" fmla="*/ 27 w 115"/>
                <a:gd name="T61" fmla="*/ 523 h 556"/>
                <a:gd name="T62" fmla="*/ 27 w 115"/>
                <a:gd name="T63" fmla="*/ 492 h 556"/>
                <a:gd name="T64" fmla="*/ 88 w 115"/>
                <a:gd name="T65" fmla="*/ 49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556">
                  <a:moveTo>
                    <a:pt x="114" y="107"/>
                  </a:moveTo>
                  <a:cubicBezTo>
                    <a:pt x="70" y="9"/>
                    <a:pt x="70" y="9"/>
                    <a:pt x="70" y="9"/>
                  </a:cubicBezTo>
                  <a:cubicBezTo>
                    <a:pt x="68" y="4"/>
                    <a:pt x="63" y="0"/>
                    <a:pt x="57" y="0"/>
                  </a:cubicBezTo>
                  <a:cubicBezTo>
                    <a:pt x="52" y="0"/>
                    <a:pt x="47" y="4"/>
                    <a:pt x="45" y="9"/>
                  </a:cubicBezTo>
                  <a:cubicBezTo>
                    <a:pt x="1" y="107"/>
                    <a:pt x="1" y="107"/>
                    <a:pt x="1" y="107"/>
                  </a:cubicBezTo>
                  <a:cubicBezTo>
                    <a:pt x="0" y="109"/>
                    <a:pt x="0" y="111"/>
                    <a:pt x="0" y="113"/>
                  </a:cubicBezTo>
                  <a:cubicBezTo>
                    <a:pt x="0" y="523"/>
                    <a:pt x="0" y="523"/>
                    <a:pt x="0" y="523"/>
                  </a:cubicBezTo>
                  <a:cubicBezTo>
                    <a:pt x="0" y="541"/>
                    <a:pt x="14" y="556"/>
                    <a:pt x="32" y="556"/>
                  </a:cubicBezTo>
                  <a:cubicBezTo>
                    <a:pt x="82" y="556"/>
                    <a:pt x="82" y="556"/>
                    <a:pt x="82" y="556"/>
                  </a:cubicBezTo>
                  <a:cubicBezTo>
                    <a:pt x="100" y="556"/>
                    <a:pt x="115" y="541"/>
                    <a:pt x="115" y="523"/>
                  </a:cubicBezTo>
                  <a:cubicBezTo>
                    <a:pt x="115" y="369"/>
                    <a:pt x="115" y="369"/>
                    <a:pt x="115" y="369"/>
                  </a:cubicBezTo>
                  <a:cubicBezTo>
                    <a:pt x="115" y="361"/>
                    <a:pt x="109" y="355"/>
                    <a:pt x="101" y="355"/>
                  </a:cubicBezTo>
                  <a:cubicBezTo>
                    <a:pt x="94" y="355"/>
                    <a:pt x="88" y="361"/>
                    <a:pt x="88" y="369"/>
                  </a:cubicBezTo>
                  <a:cubicBezTo>
                    <a:pt x="88" y="465"/>
                    <a:pt x="88" y="465"/>
                    <a:pt x="88" y="465"/>
                  </a:cubicBezTo>
                  <a:cubicBezTo>
                    <a:pt x="27" y="465"/>
                    <a:pt x="27" y="465"/>
                    <a:pt x="27" y="465"/>
                  </a:cubicBezTo>
                  <a:cubicBezTo>
                    <a:pt x="27" y="126"/>
                    <a:pt x="27" y="126"/>
                    <a:pt x="27" y="126"/>
                  </a:cubicBezTo>
                  <a:cubicBezTo>
                    <a:pt x="88" y="126"/>
                    <a:pt x="88" y="126"/>
                    <a:pt x="88" y="126"/>
                  </a:cubicBezTo>
                  <a:cubicBezTo>
                    <a:pt x="88" y="253"/>
                    <a:pt x="88" y="253"/>
                    <a:pt x="88" y="253"/>
                  </a:cubicBezTo>
                  <a:cubicBezTo>
                    <a:pt x="88" y="261"/>
                    <a:pt x="94" y="267"/>
                    <a:pt x="101" y="267"/>
                  </a:cubicBezTo>
                  <a:cubicBezTo>
                    <a:pt x="109" y="267"/>
                    <a:pt x="115" y="261"/>
                    <a:pt x="115" y="253"/>
                  </a:cubicBezTo>
                  <a:cubicBezTo>
                    <a:pt x="115" y="113"/>
                    <a:pt x="115" y="113"/>
                    <a:pt x="115" y="113"/>
                  </a:cubicBezTo>
                  <a:cubicBezTo>
                    <a:pt x="115" y="111"/>
                    <a:pt x="115" y="109"/>
                    <a:pt x="114" y="107"/>
                  </a:cubicBezTo>
                  <a:close/>
                  <a:moveTo>
                    <a:pt x="57" y="48"/>
                  </a:moveTo>
                  <a:cubicBezTo>
                    <a:pt x="80" y="99"/>
                    <a:pt x="80" y="99"/>
                    <a:pt x="80" y="99"/>
                  </a:cubicBezTo>
                  <a:cubicBezTo>
                    <a:pt x="34" y="99"/>
                    <a:pt x="34" y="99"/>
                    <a:pt x="34" y="99"/>
                  </a:cubicBezTo>
                  <a:lnTo>
                    <a:pt x="57" y="48"/>
                  </a:lnTo>
                  <a:close/>
                  <a:moveTo>
                    <a:pt x="88" y="492"/>
                  </a:moveTo>
                  <a:cubicBezTo>
                    <a:pt x="88" y="523"/>
                    <a:pt x="88" y="523"/>
                    <a:pt x="88" y="523"/>
                  </a:cubicBezTo>
                  <a:cubicBezTo>
                    <a:pt x="88" y="526"/>
                    <a:pt x="85" y="528"/>
                    <a:pt x="82" y="528"/>
                  </a:cubicBezTo>
                  <a:cubicBezTo>
                    <a:pt x="32" y="528"/>
                    <a:pt x="32" y="528"/>
                    <a:pt x="32" y="528"/>
                  </a:cubicBezTo>
                  <a:cubicBezTo>
                    <a:pt x="29" y="528"/>
                    <a:pt x="27" y="526"/>
                    <a:pt x="27" y="523"/>
                  </a:cubicBezTo>
                  <a:cubicBezTo>
                    <a:pt x="27" y="492"/>
                    <a:pt x="27" y="492"/>
                    <a:pt x="27" y="492"/>
                  </a:cubicBezTo>
                  <a:lnTo>
                    <a:pt x="88" y="4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7"/>
            <p:cNvSpPr>
              <a:spLocks noEditPoints="1"/>
            </p:cNvSpPr>
            <p:nvPr/>
          </p:nvSpPr>
          <p:spPr bwMode="auto">
            <a:xfrm>
              <a:off x="174625" y="2806700"/>
              <a:ext cx="179388" cy="177800"/>
            </a:xfrm>
            <a:custGeom>
              <a:avLst/>
              <a:gdLst>
                <a:gd name="T0" fmla="*/ 58 w 116"/>
                <a:gd name="T1" fmla="*/ 0 h 115"/>
                <a:gd name="T2" fmla="*/ 0 w 116"/>
                <a:gd name="T3" fmla="*/ 58 h 115"/>
                <a:gd name="T4" fmla="*/ 58 w 116"/>
                <a:gd name="T5" fmla="*/ 115 h 115"/>
                <a:gd name="T6" fmla="*/ 116 w 116"/>
                <a:gd name="T7" fmla="*/ 58 h 115"/>
                <a:gd name="T8" fmla="*/ 58 w 116"/>
                <a:gd name="T9" fmla="*/ 0 h 115"/>
                <a:gd name="T10" fmla="*/ 58 w 116"/>
                <a:gd name="T11" fmla="*/ 88 h 115"/>
                <a:gd name="T12" fmla="*/ 28 w 116"/>
                <a:gd name="T13" fmla="*/ 58 h 115"/>
                <a:gd name="T14" fmla="*/ 58 w 116"/>
                <a:gd name="T15" fmla="*/ 27 h 115"/>
                <a:gd name="T16" fmla="*/ 88 w 116"/>
                <a:gd name="T17" fmla="*/ 58 h 115"/>
                <a:gd name="T18" fmla="*/ 58 w 116"/>
                <a:gd name="T19"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
                  <a:moveTo>
                    <a:pt x="58" y="0"/>
                  </a:moveTo>
                  <a:cubicBezTo>
                    <a:pt x="26" y="0"/>
                    <a:pt x="0" y="26"/>
                    <a:pt x="0" y="58"/>
                  </a:cubicBezTo>
                  <a:cubicBezTo>
                    <a:pt x="0" y="90"/>
                    <a:pt x="26" y="115"/>
                    <a:pt x="58" y="115"/>
                  </a:cubicBezTo>
                  <a:cubicBezTo>
                    <a:pt x="90" y="115"/>
                    <a:pt x="116" y="90"/>
                    <a:pt x="116" y="58"/>
                  </a:cubicBezTo>
                  <a:cubicBezTo>
                    <a:pt x="116" y="26"/>
                    <a:pt x="90" y="0"/>
                    <a:pt x="58" y="0"/>
                  </a:cubicBezTo>
                  <a:close/>
                  <a:moveTo>
                    <a:pt x="58" y="88"/>
                  </a:moveTo>
                  <a:cubicBezTo>
                    <a:pt x="41" y="88"/>
                    <a:pt x="28" y="74"/>
                    <a:pt x="28" y="58"/>
                  </a:cubicBezTo>
                  <a:cubicBezTo>
                    <a:pt x="28" y="41"/>
                    <a:pt x="41" y="27"/>
                    <a:pt x="58" y="27"/>
                  </a:cubicBezTo>
                  <a:cubicBezTo>
                    <a:pt x="74" y="27"/>
                    <a:pt x="88" y="41"/>
                    <a:pt x="88" y="58"/>
                  </a:cubicBezTo>
                  <a:cubicBezTo>
                    <a:pt x="88" y="74"/>
                    <a:pt x="74" y="88"/>
                    <a:pt x="5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8"/>
            <p:cNvSpPr>
              <a:spLocks noEditPoints="1"/>
            </p:cNvSpPr>
            <p:nvPr/>
          </p:nvSpPr>
          <p:spPr bwMode="auto">
            <a:xfrm>
              <a:off x="174625" y="3060700"/>
              <a:ext cx="179388" cy="177800"/>
            </a:xfrm>
            <a:custGeom>
              <a:avLst/>
              <a:gdLst>
                <a:gd name="T0" fmla="*/ 58 w 116"/>
                <a:gd name="T1" fmla="*/ 0 h 115"/>
                <a:gd name="T2" fmla="*/ 0 w 116"/>
                <a:gd name="T3" fmla="*/ 58 h 115"/>
                <a:gd name="T4" fmla="*/ 58 w 116"/>
                <a:gd name="T5" fmla="*/ 115 h 115"/>
                <a:gd name="T6" fmla="*/ 116 w 116"/>
                <a:gd name="T7" fmla="*/ 58 h 115"/>
                <a:gd name="T8" fmla="*/ 58 w 116"/>
                <a:gd name="T9" fmla="*/ 0 h 115"/>
                <a:gd name="T10" fmla="*/ 58 w 116"/>
                <a:gd name="T11" fmla="*/ 88 h 115"/>
                <a:gd name="T12" fmla="*/ 28 w 116"/>
                <a:gd name="T13" fmla="*/ 58 h 115"/>
                <a:gd name="T14" fmla="*/ 58 w 116"/>
                <a:gd name="T15" fmla="*/ 27 h 115"/>
                <a:gd name="T16" fmla="*/ 88 w 116"/>
                <a:gd name="T17" fmla="*/ 58 h 115"/>
                <a:gd name="T18" fmla="*/ 58 w 116"/>
                <a:gd name="T19"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
                  <a:moveTo>
                    <a:pt x="58" y="0"/>
                  </a:moveTo>
                  <a:cubicBezTo>
                    <a:pt x="26" y="0"/>
                    <a:pt x="0" y="26"/>
                    <a:pt x="0" y="58"/>
                  </a:cubicBezTo>
                  <a:cubicBezTo>
                    <a:pt x="0" y="90"/>
                    <a:pt x="26" y="115"/>
                    <a:pt x="58" y="115"/>
                  </a:cubicBezTo>
                  <a:cubicBezTo>
                    <a:pt x="90" y="115"/>
                    <a:pt x="116" y="90"/>
                    <a:pt x="116" y="58"/>
                  </a:cubicBezTo>
                  <a:cubicBezTo>
                    <a:pt x="116" y="26"/>
                    <a:pt x="90" y="0"/>
                    <a:pt x="58" y="0"/>
                  </a:cubicBezTo>
                  <a:close/>
                  <a:moveTo>
                    <a:pt x="58" y="88"/>
                  </a:moveTo>
                  <a:cubicBezTo>
                    <a:pt x="41" y="88"/>
                    <a:pt x="28" y="74"/>
                    <a:pt x="28" y="58"/>
                  </a:cubicBezTo>
                  <a:cubicBezTo>
                    <a:pt x="28" y="41"/>
                    <a:pt x="41" y="27"/>
                    <a:pt x="58" y="27"/>
                  </a:cubicBezTo>
                  <a:cubicBezTo>
                    <a:pt x="74" y="27"/>
                    <a:pt x="88" y="41"/>
                    <a:pt x="88" y="58"/>
                  </a:cubicBezTo>
                  <a:cubicBezTo>
                    <a:pt x="88" y="74"/>
                    <a:pt x="74" y="88"/>
                    <a:pt x="5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9"/>
            <p:cNvSpPr>
              <a:spLocks noEditPoints="1"/>
            </p:cNvSpPr>
            <p:nvPr/>
          </p:nvSpPr>
          <p:spPr bwMode="auto">
            <a:xfrm>
              <a:off x="174625" y="3316288"/>
              <a:ext cx="179388" cy="177800"/>
            </a:xfrm>
            <a:custGeom>
              <a:avLst/>
              <a:gdLst>
                <a:gd name="T0" fmla="*/ 58 w 116"/>
                <a:gd name="T1" fmla="*/ 0 h 115"/>
                <a:gd name="T2" fmla="*/ 0 w 116"/>
                <a:gd name="T3" fmla="*/ 58 h 115"/>
                <a:gd name="T4" fmla="*/ 58 w 116"/>
                <a:gd name="T5" fmla="*/ 115 h 115"/>
                <a:gd name="T6" fmla="*/ 116 w 116"/>
                <a:gd name="T7" fmla="*/ 58 h 115"/>
                <a:gd name="T8" fmla="*/ 58 w 116"/>
                <a:gd name="T9" fmla="*/ 0 h 115"/>
                <a:gd name="T10" fmla="*/ 58 w 116"/>
                <a:gd name="T11" fmla="*/ 88 h 115"/>
                <a:gd name="T12" fmla="*/ 28 w 116"/>
                <a:gd name="T13" fmla="*/ 58 h 115"/>
                <a:gd name="T14" fmla="*/ 58 w 116"/>
                <a:gd name="T15" fmla="*/ 27 h 115"/>
                <a:gd name="T16" fmla="*/ 88 w 116"/>
                <a:gd name="T17" fmla="*/ 58 h 115"/>
                <a:gd name="T18" fmla="*/ 58 w 116"/>
                <a:gd name="T19"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
                  <a:moveTo>
                    <a:pt x="58" y="0"/>
                  </a:moveTo>
                  <a:cubicBezTo>
                    <a:pt x="26" y="0"/>
                    <a:pt x="0" y="26"/>
                    <a:pt x="0" y="58"/>
                  </a:cubicBezTo>
                  <a:cubicBezTo>
                    <a:pt x="0" y="90"/>
                    <a:pt x="26" y="115"/>
                    <a:pt x="58" y="115"/>
                  </a:cubicBezTo>
                  <a:cubicBezTo>
                    <a:pt x="90" y="115"/>
                    <a:pt x="116" y="90"/>
                    <a:pt x="116" y="58"/>
                  </a:cubicBezTo>
                  <a:cubicBezTo>
                    <a:pt x="116" y="26"/>
                    <a:pt x="90" y="0"/>
                    <a:pt x="58" y="0"/>
                  </a:cubicBezTo>
                  <a:close/>
                  <a:moveTo>
                    <a:pt x="58" y="88"/>
                  </a:moveTo>
                  <a:cubicBezTo>
                    <a:pt x="41" y="88"/>
                    <a:pt x="28" y="74"/>
                    <a:pt x="28" y="58"/>
                  </a:cubicBezTo>
                  <a:cubicBezTo>
                    <a:pt x="28" y="41"/>
                    <a:pt x="41" y="27"/>
                    <a:pt x="58" y="27"/>
                  </a:cubicBezTo>
                  <a:cubicBezTo>
                    <a:pt x="74" y="27"/>
                    <a:pt x="88" y="41"/>
                    <a:pt x="88" y="58"/>
                  </a:cubicBezTo>
                  <a:cubicBezTo>
                    <a:pt x="88" y="74"/>
                    <a:pt x="74" y="88"/>
                    <a:pt x="5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0"/>
            <p:cNvSpPr>
              <a:spLocks/>
            </p:cNvSpPr>
            <p:nvPr/>
          </p:nvSpPr>
          <p:spPr bwMode="auto">
            <a:xfrm>
              <a:off x="423863" y="2941638"/>
              <a:ext cx="285750" cy="42863"/>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1"/>
            <p:cNvSpPr>
              <a:spLocks/>
            </p:cNvSpPr>
            <p:nvPr/>
          </p:nvSpPr>
          <p:spPr bwMode="auto">
            <a:xfrm>
              <a:off x="423863" y="2840038"/>
              <a:ext cx="285750" cy="41275"/>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2"/>
            <p:cNvSpPr>
              <a:spLocks/>
            </p:cNvSpPr>
            <p:nvPr/>
          </p:nvSpPr>
          <p:spPr bwMode="auto">
            <a:xfrm>
              <a:off x="423863" y="3197225"/>
              <a:ext cx="285750" cy="41275"/>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w="9525">
              <a:solidFill>
                <a:srgbClr val="8F45C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a:off x="423863" y="3095625"/>
              <a:ext cx="285750" cy="41275"/>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4"/>
            <p:cNvSpPr>
              <a:spLocks/>
            </p:cNvSpPr>
            <p:nvPr/>
          </p:nvSpPr>
          <p:spPr bwMode="auto">
            <a:xfrm>
              <a:off x="423863" y="3451225"/>
              <a:ext cx="285750" cy="42863"/>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5"/>
            <p:cNvSpPr>
              <a:spLocks/>
            </p:cNvSpPr>
            <p:nvPr/>
          </p:nvSpPr>
          <p:spPr bwMode="auto">
            <a:xfrm>
              <a:off x="423863" y="3349625"/>
              <a:ext cx="285750" cy="41275"/>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56928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055" y="0"/>
            <a:ext cx="9906000" cy="6858000"/>
          </a:xfrm>
          <a:prstGeom prst="rect">
            <a:avLst/>
          </a:prstGeom>
        </p:spPr>
      </p:pic>
    </p:spTree>
    <p:extLst>
      <p:ext uri="{BB962C8B-B14F-4D97-AF65-F5344CB8AC3E}">
        <p14:creationId xmlns:p14="http://schemas.microsoft.com/office/powerpoint/2010/main" val="150635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0"/>
            <a:ext cx="8595101" cy="523220"/>
          </a:xfrm>
          <a:prstGeom prst="rect">
            <a:avLst/>
          </a:prstGeom>
          <a:noFill/>
        </p:spPr>
        <p:txBody>
          <a:bodyPr wrap="square" rtlCol="0">
            <a:spAutoFit/>
          </a:bodyPr>
          <a:lstStyle/>
          <a:p>
            <a:r>
              <a:rPr lang="el-GR" sz="2800" dirty="0">
                <a:solidFill>
                  <a:schemeClr val="bg1"/>
                </a:solidFill>
                <a:latin typeface="Verdana" panose="020B0604030504040204" pitchFamily="34" charset="0"/>
                <a:ea typeface="Verdana" panose="020B0604030504040204" pitchFamily="34" charset="0"/>
              </a:rPr>
              <a:t> </a:t>
            </a:r>
            <a:endParaRPr lang="en-GB" sz="2800" b="1" dirty="0">
              <a:solidFill>
                <a:schemeClr val="bg1"/>
              </a:solidFill>
              <a:latin typeface="Verdana" panose="020B0604030504040204" pitchFamily="34" charset="0"/>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a:solidFill>
                <a:srgbClr val="FF0000"/>
              </a:solidFill>
            </a:endParaRPr>
          </a:p>
          <a:p>
            <a:pPr marL="357188" indent="-357188">
              <a:buNone/>
              <a:defRPr/>
            </a:pPr>
            <a:endParaRPr lang="el-GR" sz="2900" dirty="0">
              <a:solidFill>
                <a:srgbClr val="FF0000"/>
              </a:solidFill>
            </a:endParaRPr>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400" i="1" dirty="0"/>
          </a:p>
          <a:p>
            <a:pPr marL="0" indent="0" algn="ctr">
              <a:spcBef>
                <a:spcPts val="0"/>
              </a:spcBef>
              <a:buNone/>
            </a:pPr>
            <a:endParaRPr lang="el-GR" sz="1600" i="1" dirty="0">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327773624"/>
              </p:ext>
            </p:extLst>
          </p:nvPr>
        </p:nvGraphicFramePr>
        <p:xfrm>
          <a:off x="1447800" y="3428285"/>
          <a:ext cx="8046292" cy="3429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4073" y="842962"/>
            <a:ext cx="11451454" cy="2585323"/>
          </a:xfrm>
          <a:prstGeom prst="rect">
            <a:avLst/>
          </a:prstGeom>
        </p:spPr>
        <p:txBody>
          <a:bodyPr wrap="square">
            <a:spAutoFit/>
          </a:bodyPr>
          <a:lstStyle/>
          <a:p>
            <a:pPr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Αφορά όλους τους </a:t>
            </a:r>
            <a:r>
              <a:rPr lang="el-GR" dirty="0">
                <a:solidFill>
                  <a:schemeClr val="tx1">
                    <a:lumMod val="75000"/>
                    <a:lumOff val="25000"/>
                  </a:schemeClr>
                </a:solidFill>
                <a:latin typeface="Verdana" panose="020B0604030504040204" pitchFamily="34" charset="0"/>
                <a:ea typeface="Verdana" panose="020B0604030504040204" pitchFamily="34" charset="0"/>
              </a:rPr>
              <a:t>τομείς σπουδών </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Όλα </a:t>
            </a:r>
            <a:r>
              <a:rPr lang="el-GR" dirty="0">
                <a:solidFill>
                  <a:schemeClr val="tx1">
                    <a:lumMod val="75000"/>
                    <a:lumOff val="25000"/>
                  </a:schemeClr>
                </a:solidFill>
                <a:latin typeface="Verdana" panose="020B0604030504040204" pitchFamily="34" charset="0"/>
                <a:ea typeface="Verdana" panose="020B0604030504040204" pitchFamily="34" charset="0"/>
              </a:rPr>
              <a:t>τα </a:t>
            </a:r>
            <a:r>
              <a:rPr lang="el-GR" dirty="0" smtClean="0">
                <a:solidFill>
                  <a:schemeClr val="tx1">
                    <a:lumMod val="75000"/>
                    <a:lumOff val="25000"/>
                  </a:schemeClr>
                </a:solidFill>
                <a:latin typeface="Verdana" panose="020B0604030504040204" pitchFamily="34" charset="0"/>
                <a:ea typeface="Verdana" panose="020B0604030504040204" pitchFamily="34" charset="0"/>
              </a:rPr>
              <a:t>επίπεδα</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smtClean="0">
                <a:solidFill>
                  <a:schemeClr val="tx1">
                    <a:lumMod val="75000"/>
                    <a:lumOff val="25000"/>
                  </a:schemeClr>
                </a:solidFill>
                <a:latin typeface="Verdana" panose="020B0604030504040204" pitchFamily="34" charset="0"/>
                <a:ea typeface="Verdana" panose="020B0604030504040204" pitchFamily="34" charset="0"/>
              </a:rPr>
              <a:t>EFQM</a:t>
            </a:r>
            <a:r>
              <a:rPr lang="el-GR" dirty="0" smtClean="0">
                <a:solidFill>
                  <a:schemeClr val="tx1">
                    <a:lumMod val="75000"/>
                    <a:lumOff val="25000"/>
                  </a:schemeClr>
                </a:solidFill>
                <a:latin typeface="Verdana" panose="020B0604030504040204" pitchFamily="34" charset="0"/>
                <a:ea typeface="Verdana" panose="020B0604030504040204" pitchFamily="34" charset="0"/>
              </a:rPr>
              <a:t> 5- 8 (σύντομος κύκλος -δίπλωμα) προπτυχιακό</a:t>
            </a:r>
            <a:r>
              <a:rPr lang="el-GR" dirty="0">
                <a:solidFill>
                  <a:schemeClr val="tx1">
                    <a:lumMod val="75000"/>
                    <a:lumOff val="25000"/>
                  </a:schemeClr>
                </a:solidFill>
                <a:latin typeface="Verdana" panose="020B0604030504040204" pitchFamily="34" charset="0"/>
                <a:ea typeface="Verdana" panose="020B0604030504040204" pitchFamily="34" charset="0"/>
              </a:rPr>
              <a:t>, μεταπτυχιακό,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και διδακτορικό  </a:t>
            </a:r>
          </a:p>
          <a:p>
            <a:pPr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Αφορά ροές για </a:t>
            </a:r>
            <a:r>
              <a:rPr lang="el-GR" dirty="0">
                <a:solidFill>
                  <a:schemeClr val="tx1">
                    <a:lumMod val="75000"/>
                    <a:lumOff val="25000"/>
                  </a:schemeClr>
                </a:solidFill>
                <a:latin typeface="Verdana" panose="020B0604030504040204" pitchFamily="34" charset="0"/>
                <a:ea typeface="Verdana" panose="020B0604030504040204" pitchFamily="34" charset="0"/>
              </a:rPr>
              <a:t>σπουδές, </a:t>
            </a:r>
            <a:r>
              <a:rPr lang="el-GR" dirty="0" smtClean="0">
                <a:solidFill>
                  <a:schemeClr val="tx1">
                    <a:lumMod val="75000"/>
                    <a:lumOff val="25000"/>
                  </a:schemeClr>
                </a:solidFill>
                <a:latin typeface="Verdana" panose="020B0604030504040204" pitchFamily="34" charset="0"/>
                <a:ea typeface="Verdana" panose="020B0604030504040204" pitchFamily="34" charset="0"/>
              </a:rPr>
              <a:t>τοποθέτηση σε επιχειρήσεις/οργανισμούς </a:t>
            </a:r>
            <a:r>
              <a:rPr lang="el-GR" dirty="0">
                <a:solidFill>
                  <a:schemeClr val="tx1">
                    <a:lumMod val="75000"/>
                    <a:lumOff val="25000"/>
                  </a:schemeClr>
                </a:solidFill>
                <a:latin typeface="Verdana" panose="020B0604030504040204" pitchFamily="34" charset="0"/>
                <a:ea typeface="Verdana" panose="020B0604030504040204" pitchFamily="34" charset="0"/>
              </a:rPr>
              <a:t>καθώς και </a:t>
            </a:r>
            <a:r>
              <a:rPr lang="el-GR" dirty="0" smtClean="0">
                <a:solidFill>
                  <a:schemeClr val="tx1">
                    <a:lumMod val="75000"/>
                    <a:lumOff val="25000"/>
                  </a:schemeClr>
                </a:solidFill>
                <a:latin typeface="Verdana" panose="020B0604030504040204" pitchFamily="34" charset="0"/>
                <a:ea typeface="Verdana" panose="020B0604030504040204" pitchFamily="34" charset="0"/>
              </a:rPr>
              <a:t>συμμετοχή σε </a:t>
            </a:r>
            <a:r>
              <a:rPr lang="el-GR" dirty="0">
                <a:solidFill>
                  <a:schemeClr val="tx1">
                    <a:lumMod val="75000"/>
                    <a:lumOff val="25000"/>
                  </a:schemeClr>
                </a:solidFill>
                <a:latin typeface="Verdana" panose="020B0604030504040204" pitchFamily="34" charset="0"/>
                <a:ea typeface="Verdana" panose="020B0604030504040204" pitchFamily="34" charset="0"/>
              </a:rPr>
              <a:t>Μεικτά Εντατικά Προγράμματα</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p>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CC6F8AAC-2DAA-0346-B3D2-B832D159BF4C}"/>
              </a:ext>
            </a:extLst>
          </p:cNvPr>
          <p:cNvSpPr txBox="1"/>
          <p:nvPr/>
        </p:nvSpPr>
        <p:spPr>
          <a:xfrm flipH="1">
            <a:off x="103237" y="74938"/>
            <a:ext cx="8595101"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Κινητικότητα Φοιτητών/τριών</a:t>
            </a:r>
            <a:endParaRPr lang="en-GB" sz="3200" b="1" dirty="0">
              <a:solidFill>
                <a:schemeClr val="bg1"/>
              </a:solidFill>
              <a:latin typeface="+mj-lt"/>
              <a:ea typeface="Verdana" panose="020B0604030504040204" pitchFamily="34" charset="0"/>
            </a:endParaRPr>
          </a:p>
        </p:txBody>
      </p:sp>
    </p:spTree>
    <p:extLst>
      <p:ext uri="{BB962C8B-B14F-4D97-AF65-F5344CB8AC3E}">
        <p14:creationId xmlns:p14="http://schemas.microsoft.com/office/powerpoint/2010/main" val="21570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0"/>
            <a:ext cx="8595101" cy="523220"/>
          </a:xfrm>
          <a:prstGeom prst="rect">
            <a:avLst/>
          </a:prstGeom>
          <a:noFill/>
        </p:spPr>
        <p:txBody>
          <a:bodyPr wrap="square" rtlCol="0">
            <a:spAutoFit/>
          </a:bodyPr>
          <a:lstStyle/>
          <a:p>
            <a:r>
              <a:rPr lang="el-GR" sz="2800" dirty="0">
                <a:solidFill>
                  <a:schemeClr val="bg1"/>
                </a:solidFill>
                <a:latin typeface="Verdana" panose="020B0604030504040204" pitchFamily="34" charset="0"/>
                <a:ea typeface="Verdana" panose="020B0604030504040204" pitchFamily="34" charset="0"/>
              </a:rPr>
              <a:t> </a:t>
            </a:r>
            <a:endParaRPr lang="en-GB" sz="2800" b="1" dirty="0">
              <a:solidFill>
                <a:schemeClr val="bg1"/>
              </a:solidFill>
              <a:latin typeface="Verdana" panose="020B0604030504040204" pitchFamily="34" charset="0"/>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a:solidFill>
                <a:srgbClr val="FF0000"/>
              </a:solidFill>
            </a:endParaRPr>
          </a:p>
          <a:p>
            <a:pPr marL="357188" indent="-357188">
              <a:buNone/>
              <a:defRPr/>
            </a:pPr>
            <a:endParaRPr lang="el-GR" sz="2900" dirty="0">
              <a:solidFill>
                <a:srgbClr val="FF0000"/>
              </a:solidFill>
            </a:endParaRPr>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400" i="1" dirty="0"/>
          </a:p>
          <a:p>
            <a:pPr marL="0" indent="0" algn="ctr">
              <a:spcBef>
                <a:spcPts val="0"/>
              </a:spcBef>
              <a:buNone/>
            </a:pPr>
            <a:endParaRPr lang="el-GR" sz="1600" i="1" dirty="0">
              <a:latin typeface="Century Gothic" panose="020B0502020202020204" pitchFamily="34" charset="0"/>
            </a:endParaRPr>
          </a:p>
        </p:txBody>
      </p:sp>
      <p:sp>
        <p:nvSpPr>
          <p:cNvPr id="7" name="TextBox 6">
            <a:extLst>
              <a:ext uri="{FF2B5EF4-FFF2-40B4-BE49-F238E27FC236}">
                <a16:creationId xmlns:a16="http://schemas.microsoft.com/office/drawing/2014/main" id="{CC6F8AAC-2DAA-0346-B3D2-B832D159BF4C}"/>
              </a:ext>
            </a:extLst>
          </p:cNvPr>
          <p:cNvSpPr txBox="1"/>
          <p:nvPr/>
        </p:nvSpPr>
        <p:spPr>
          <a:xfrm flipH="1">
            <a:off x="103237" y="74938"/>
            <a:ext cx="8595101"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Κινητικότητα </a:t>
            </a:r>
            <a:r>
              <a:rPr lang="el-GR" sz="3200" b="1" dirty="0" smtClean="0">
                <a:solidFill>
                  <a:schemeClr val="bg1"/>
                </a:solidFill>
                <a:latin typeface="+mj-lt"/>
                <a:ea typeface="Verdana" panose="020B0604030504040204" pitchFamily="34" charset="0"/>
              </a:rPr>
              <a:t>Φοιτητών/τριών- Διάρκεια</a:t>
            </a:r>
            <a:endParaRPr lang="en-GB" sz="3200" b="1" dirty="0">
              <a:solidFill>
                <a:schemeClr val="bg1"/>
              </a:solidFill>
              <a:latin typeface="+mj-lt"/>
              <a:ea typeface="Verdana" panose="020B0604030504040204" pitchFamily="34" charset="0"/>
            </a:endParaRPr>
          </a:p>
        </p:txBody>
      </p:sp>
      <p:pic>
        <p:nvPicPr>
          <p:cNvPr id="3" name="Picture 2"/>
          <p:cNvPicPr>
            <a:picLocks noChangeAspect="1"/>
          </p:cNvPicPr>
          <p:nvPr/>
        </p:nvPicPr>
        <p:blipFill>
          <a:blip r:embed="rId3"/>
          <a:stretch>
            <a:fillRect/>
          </a:stretch>
        </p:blipFill>
        <p:spPr>
          <a:xfrm>
            <a:off x="418021" y="1443060"/>
            <a:ext cx="11382452" cy="4480068"/>
          </a:xfrm>
          <a:prstGeom prst="rect">
            <a:avLst/>
          </a:prstGeom>
        </p:spPr>
      </p:pic>
    </p:spTree>
    <p:extLst>
      <p:ext uri="{BB962C8B-B14F-4D97-AF65-F5344CB8AC3E}">
        <p14:creationId xmlns:p14="http://schemas.microsoft.com/office/powerpoint/2010/main" val="174217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6" y="74938"/>
            <a:ext cx="9332311"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Κινητικότητα για</a:t>
            </a:r>
            <a:r>
              <a:rPr lang="en-US" sz="3200" b="1" dirty="0">
                <a:solidFill>
                  <a:schemeClr val="bg1"/>
                </a:solidFill>
                <a:latin typeface="+mj-lt"/>
                <a:ea typeface="Verdana" panose="020B0604030504040204" pitchFamily="34" charset="0"/>
              </a:rPr>
              <a:t> </a:t>
            </a:r>
            <a:r>
              <a:rPr lang="el-GR" sz="3200" b="1" dirty="0" smtClean="0">
                <a:solidFill>
                  <a:schemeClr val="bg1"/>
                </a:solidFill>
                <a:latin typeface="+mj-lt"/>
                <a:ea typeface="Verdana" panose="020B0604030504040204" pitchFamily="34" charset="0"/>
              </a:rPr>
              <a:t>Σπουδές και Πρακτική Άσκηση </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103236" y="565530"/>
            <a:ext cx="12108773" cy="5909310"/>
          </a:xfrm>
          <a:prstGeom prst="rect">
            <a:avLst/>
          </a:prstGeom>
        </p:spPr>
        <p:txBody>
          <a:bodyPr wrap="square">
            <a:spAutoFit/>
          </a:bodyPr>
          <a:lstStyle/>
          <a:p>
            <a:pPr lvl="0">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Κινητικότητα </a:t>
            </a:r>
            <a:r>
              <a:rPr lang="el-GR" b="1" dirty="0" smtClean="0">
                <a:solidFill>
                  <a:schemeClr val="tx1">
                    <a:lumMod val="75000"/>
                    <a:lumOff val="25000"/>
                  </a:schemeClr>
                </a:solidFill>
                <a:latin typeface="Verdana" panose="020B0604030504040204" pitchFamily="34" charset="0"/>
                <a:ea typeface="Verdana" panose="020B0604030504040204" pitchFamily="34" charset="0"/>
              </a:rPr>
              <a:t>Μακράς </a:t>
            </a:r>
            <a:r>
              <a:rPr lang="el-GR" b="1" dirty="0">
                <a:solidFill>
                  <a:schemeClr val="tx1">
                    <a:lumMod val="75000"/>
                    <a:lumOff val="25000"/>
                  </a:schemeClr>
                </a:solidFill>
                <a:latin typeface="Verdana" panose="020B0604030504040204" pitchFamily="34" charset="0"/>
                <a:ea typeface="Verdana" panose="020B0604030504040204" pitchFamily="34" charset="0"/>
              </a:rPr>
              <a:t>Διάρκειας  (</a:t>
            </a:r>
            <a:r>
              <a:rPr lang="en-GB" b="1" dirty="0">
                <a:solidFill>
                  <a:schemeClr val="tx1">
                    <a:lumMod val="75000"/>
                    <a:lumOff val="25000"/>
                  </a:schemeClr>
                </a:solidFill>
                <a:latin typeface="Verdana" panose="020B0604030504040204" pitchFamily="34" charset="0"/>
                <a:ea typeface="Verdana" panose="020B0604030504040204" pitchFamily="34" charset="0"/>
              </a:rPr>
              <a:t>Long Term </a:t>
            </a:r>
            <a:r>
              <a:rPr lang="en-GB" b="1" dirty="0" smtClean="0">
                <a:solidFill>
                  <a:schemeClr val="tx1">
                    <a:lumMod val="75000"/>
                    <a:lumOff val="25000"/>
                  </a:schemeClr>
                </a:solidFill>
                <a:latin typeface="Verdana" panose="020B0604030504040204" pitchFamily="34" charset="0"/>
                <a:ea typeface="Verdana" panose="020B0604030504040204" pitchFamily="34" charset="0"/>
              </a:rPr>
              <a:t>Mobility</a:t>
            </a:r>
            <a:r>
              <a:rPr lang="el-GR" b="1" dirty="0" smtClean="0">
                <a:solidFill>
                  <a:schemeClr val="tx1">
                    <a:lumMod val="75000"/>
                    <a:lumOff val="25000"/>
                  </a:schemeClr>
                </a:solidFill>
                <a:latin typeface="Verdana" panose="020B0604030504040204" pitchFamily="34" charset="0"/>
                <a:ea typeface="Verdana" panose="020B0604030504040204" pitchFamily="34" charset="0"/>
              </a:rPr>
              <a:t> 2-12 μήνες </a:t>
            </a:r>
            <a:r>
              <a:rPr lang="en-GB" b="1" dirty="0" smtClean="0">
                <a:solidFill>
                  <a:schemeClr val="tx1">
                    <a:lumMod val="75000"/>
                    <a:lumOff val="25000"/>
                  </a:schemeClr>
                </a:solidFill>
                <a:latin typeface="Verdana" panose="020B0604030504040204" pitchFamily="34" charset="0"/>
                <a:ea typeface="Verdana" panose="020B0604030504040204" pitchFamily="34" charset="0"/>
              </a:rPr>
              <a:t>) :</a:t>
            </a:r>
            <a:endParaRPr lang="el-GR" b="1" dirty="0" smtClean="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defRPr/>
            </a:pP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ελάχιστη διάρκεια μιας μακράς διάρκειας κινητικότητας είναι 2 μήνες και η μέγιστη διάρκεια οι 12 μήνες</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Μια περίοδος φυσικής κινητικότητας </a:t>
            </a:r>
            <a:r>
              <a:rPr lang="el-GR" dirty="0" smtClean="0">
                <a:solidFill>
                  <a:schemeClr val="tx1">
                    <a:lumMod val="75000"/>
                    <a:lumOff val="25000"/>
                  </a:schemeClr>
                </a:solidFill>
                <a:latin typeface="Verdana" panose="020B0604030504040204" pitchFamily="34" charset="0"/>
                <a:ea typeface="Verdana" panose="020B0604030504040204" pitchFamily="34" charset="0"/>
              </a:rPr>
              <a:t>μπορεί </a:t>
            </a:r>
            <a:r>
              <a:rPr lang="el-GR" dirty="0">
                <a:solidFill>
                  <a:schemeClr val="tx1">
                    <a:lumMod val="75000"/>
                    <a:lumOff val="25000"/>
                  </a:schemeClr>
                </a:solidFill>
                <a:latin typeface="Verdana" panose="020B0604030504040204" pitchFamily="34" charset="0"/>
                <a:ea typeface="Verdana" panose="020B0604030504040204" pitchFamily="34" charset="0"/>
              </a:rPr>
              <a:t>να συνδυαστεί με μια </a:t>
            </a:r>
            <a:r>
              <a:rPr lang="el-GR" dirty="0" smtClean="0">
                <a:solidFill>
                  <a:schemeClr val="tx1">
                    <a:lumMod val="75000"/>
                    <a:lumOff val="25000"/>
                  </a:schemeClr>
                </a:solidFill>
                <a:latin typeface="Verdana" panose="020B0604030504040204" pitchFamily="34" charset="0"/>
                <a:ea typeface="Verdana" panose="020B0604030504040204" pitchFamily="34" charset="0"/>
              </a:rPr>
              <a:t>διαδικτυακή </a:t>
            </a:r>
            <a:r>
              <a:rPr lang="el-GR" dirty="0">
                <a:solidFill>
                  <a:schemeClr val="tx1">
                    <a:lumMod val="75000"/>
                    <a:lumOff val="25000"/>
                  </a:schemeClr>
                </a:solidFill>
                <a:latin typeface="Verdana" panose="020B0604030504040204" pitchFamily="34" charset="0"/>
                <a:ea typeface="Verdana" panose="020B0604030504040204" pitchFamily="34" charset="0"/>
              </a:rPr>
              <a:t>περίοδο</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κινητικότητα φοιτητών για σπουδές μπορεί επίσης να περιλαμβάνει και συμπληρωματική περίοδο πρακτικής άσκησης </a:t>
            </a:r>
            <a:r>
              <a:rPr lang="el-GR" dirty="0" smtClean="0">
                <a:solidFill>
                  <a:schemeClr val="tx1">
                    <a:lumMod val="75000"/>
                    <a:lumOff val="25000"/>
                  </a:schemeClr>
                </a:solidFill>
                <a:latin typeface="Verdana" panose="020B0604030504040204" pitchFamily="34" charset="0"/>
                <a:ea typeface="Verdana" panose="020B0604030504040204" pitchFamily="34" charset="0"/>
              </a:rPr>
              <a:t>οπόταν </a:t>
            </a:r>
            <a:r>
              <a:rPr lang="el-GR" dirty="0">
                <a:solidFill>
                  <a:schemeClr val="tx1">
                    <a:lumMod val="75000"/>
                    <a:lumOff val="25000"/>
                  </a:schemeClr>
                </a:solidFill>
                <a:latin typeface="Verdana" panose="020B0604030504040204" pitchFamily="34" charset="0"/>
                <a:ea typeface="Verdana" panose="020B0604030504040204" pitchFamily="34" charset="0"/>
              </a:rPr>
              <a:t>η συνολική περίοδος θεωρείται κινητικότητα για σπουδές.</a:t>
            </a:r>
          </a:p>
          <a:p>
            <a:pPr lvl="0">
              <a:lnSpc>
                <a:spcPct val="150000"/>
              </a:lnSpc>
              <a:defRPr/>
            </a:pPr>
            <a:endParaRPr lang="el-GR" b="1" dirty="0" smtClean="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Κινητικότητα σύντομης </a:t>
            </a:r>
            <a:r>
              <a:rPr lang="el-GR" b="1" dirty="0">
                <a:solidFill>
                  <a:schemeClr val="tx1">
                    <a:lumMod val="75000"/>
                    <a:lumOff val="25000"/>
                  </a:schemeClr>
                </a:solidFill>
                <a:latin typeface="Verdana" panose="020B0604030504040204" pitchFamily="34" charset="0"/>
                <a:ea typeface="Verdana" panose="020B0604030504040204" pitchFamily="34" charset="0"/>
              </a:rPr>
              <a:t>Διάρκειας </a:t>
            </a:r>
            <a:r>
              <a:rPr lang="en-GB" b="1" dirty="0">
                <a:solidFill>
                  <a:schemeClr val="tx1">
                    <a:lumMod val="75000"/>
                    <a:lumOff val="25000"/>
                  </a:schemeClr>
                </a:solidFill>
                <a:latin typeface="Verdana" panose="020B0604030504040204" pitchFamily="34" charset="0"/>
                <a:ea typeface="Verdana" panose="020B0604030504040204" pitchFamily="34" charset="0"/>
              </a:rPr>
              <a:t> (Short Term </a:t>
            </a:r>
            <a:r>
              <a:rPr lang="en-GB" b="1" dirty="0" smtClean="0">
                <a:solidFill>
                  <a:schemeClr val="tx1">
                    <a:lumMod val="75000"/>
                    <a:lumOff val="25000"/>
                  </a:schemeClr>
                </a:solidFill>
                <a:latin typeface="Verdana" panose="020B0604030504040204" pitchFamily="34" charset="0"/>
                <a:ea typeface="Verdana" panose="020B0604030504040204" pitchFamily="34" charset="0"/>
              </a:rPr>
              <a:t>Mobility</a:t>
            </a:r>
            <a:r>
              <a:rPr lang="el-GR" b="1" dirty="0" smtClean="0">
                <a:solidFill>
                  <a:schemeClr val="tx1">
                    <a:lumMod val="75000"/>
                    <a:lumOff val="25000"/>
                  </a:schemeClr>
                </a:solidFill>
                <a:latin typeface="Verdana" panose="020B0604030504040204" pitchFamily="34" charset="0"/>
                <a:ea typeface="Verdana" panose="020B0604030504040204" pitchFamily="34" charset="0"/>
              </a:rPr>
              <a:t> 5-30 ημέρες </a:t>
            </a:r>
            <a:r>
              <a:rPr lang="en-GB" b="1" dirty="0" smtClean="0">
                <a:solidFill>
                  <a:schemeClr val="tx1">
                    <a:lumMod val="75000"/>
                    <a:lumOff val="25000"/>
                  </a:schemeClr>
                </a:solidFill>
                <a:latin typeface="Verdana" panose="020B0604030504040204" pitchFamily="34" charset="0"/>
                <a:ea typeface="Verdana" panose="020B0604030504040204" pitchFamily="34" charset="0"/>
              </a:rPr>
              <a:t>) </a:t>
            </a:r>
            <a:r>
              <a:rPr lang="el-GR" b="1" dirty="0" smtClean="0">
                <a:solidFill>
                  <a:schemeClr val="tx1">
                    <a:lumMod val="75000"/>
                    <a:lumOff val="25000"/>
                  </a:schemeClr>
                </a:solidFill>
                <a:latin typeface="Verdana" panose="020B0604030504040204" pitchFamily="34" charset="0"/>
                <a:ea typeface="Verdana" panose="020B0604030504040204" pitchFamily="34" charset="0"/>
              </a:rPr>
              <a:t>:</a:t>
            </a:r>
          </a:p>
          <a:p>
            <a:pPr lvl="0">
              <a:lnSpc>
                <a:spcPct val="150000"/>
              </a:lnSpc>
              <a:defRPr/>
            </a:pP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διάρκεια της φυσικής κινητικότητας είναι 5–30 ημέρες </a:t>
            </a:r>
            <a:r>
              <a:rPr lang="el-GR" b="1" dirty="0">
                <a:solidFill>
                  <a:schemeClr val="tx1">
                    <a:lumMod val="75000"/>
                    <a:lumOff val="25000"/>
                  </a:schemeClr>
                </a:solidFill>
                <a:latin typeface="Verdana" panose="020B0604030504040204" pitchFamily="34" charset="0"/>
                <a:ea typeface="Verdana" panose="020B0604030504040204" pitchFamily="34" charset="0"/>
              </a:rPr>
              <a:t>και πρέπει να συνδυαστεί υποχρεωτική </a:t>
            </a:r>
            <a:r>
              <a:rPr lang="el-GR" b="1" dirty="0" smtClean="0">
                <a:solidFill>
                  <a:schemeClr val="tx1">
                    <a:lumMod val="75000"/>
                    <a:lumOff val="25000"/>
                  </a:schemeClr>
                </a:solidFill>
                <a:latin typeface="Verdana" panose="020B0604030504040204" pitchFamily="34" charset="0"/>
                <a:ea typeface="Verdana" panose="020B0604030504040204" pitchFamily="34" charset="0"/>
              </a:rPr>
              <a:t>διαδικτυακή </a:t>
            </a:r>
            <a:r>
              <a:rPr lang="el-GR" b="1" dirty="0">
                <a:solidFill>
                  <a:schemeClr val="tx1">
                    <a:lumMod val="75000"/>
                    <a:lumOff val="25000"/>
                  </a:schemeClr>
                </a:solidFill>
                <a:latin typeface="Verdana" panose="020B0604030504040204" pitchFamily="34" charset="0"/>
                <a:ea typeface="Verdana" panose="020B0604030504040204" pitchFamily="34" charset="0"/>
              </a:rPr>
              <a:t>περίοδος με </a:t>
            </a:r>
            <a:r>
              <a:rPr lang="el-GR" b="1" dirty="0" smtClean="0">
                <a:solidFill>
                  <a:schemeClr val="tx1">
                    <a:lumMod val="75000"/>
                    <a:lumOff val="25000"/>
                  </a:schemeClr>
                </a:solidFill>
                <a:latin typeface="Verdana" panose="020B0604030504040204" pitchFamily="34" charset="0"/>
                <a:ea typeface="Verdana" panose="020B0604030504040204" pitchFamily="34" charset="0"/>
              </a:rPr>
              <a:t>αυτήν</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b="1" dirty="0" smtClean="0">
                <a:solidFill>
                  <a:schemeClr val="tx1">
                    <a:lumMod val="75000"/>
                    <a:lumOff val="25000"/>
                  </a:schemeClr>
                </a:solidFill>
                <a:latin typeface="Verdana" panose="020B0604030504040204" pitchFamily="34" charset="0"/>
                <a:ea typeface="Verdana" panose="020B0604030504040204" pitchFamily="34" charset="0"/>
              </a:rPr>
              <a:t>( πλην των Διδακτορικών φοιτητών ) </a:t>
            </a:r>
          </a:p>
          <a:p>
            <a:pPr lvl="0">
              <a:lnSpc>
                <a:spcPct val="150000"/>
              </a:lnSpc>
              <a:defRPr/>
            </a:pP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8213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6" y="74938"/>
            <a:ext cx="9756380"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Βασικές αρχές κινητικότητας για Σπουδές</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103236" y="880940"/>
            <a:ext cx="12088763" cy="5816977"/>
          </a:xfrm>
          <a:prstGeom prst="rect">
            <a:avLst/>
          </a:prstGeom>
        </p:spPr>
        <p:txBody>
          <a:bodyPr wrap="square">
            <a:spAutoFit/>
          </a:bodyPr>
          <a:lstStyle/>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Οι ανταλλαγές βασίζονται </a:t>
            </a:r>
            <a:r>
              <a:rPr lang="el-GR" b="1" u="sng" dirty="0" smtClean="0">
                <a:solidFill>
                  <a:schemeClr val="tx1">
                    <a:lumMod val="75000"/>
                    <a:lumOff val="25000"/>
                  </a:schemeClr>
                </a:solidFill>
                <a:latin typeface="Verdana" panose="020B0604030504040204" pitchFamily="34" charset="0"/>
                <a:ea typeface="Verdana" panose="020B0604030504040204" pitchFamily="34" charset="0"/>
              </a:rPr>
              <a:t>αποκλειστικά σε Διμερείς συμφωνίες </a:t>
            </a:r>
            <a:r>
              <a:rPr lang="el-GR" dirty="0">
                <a:solidFill>
                  <a:schemeClr val="tx1">
                    <a:lumMod val="75000"/>
                    <a:lumOff val="25000"/>
                  </a:schemeClr>
                </a:solidFill>
                <a:latin typeface="Verdana" panose="020B0604030504040204" pitchFamily="34" charset="0"/>
                <a:ea typeface="Verdana" panose="020B0604030504040204" pitchFamily="34" charset="0"/>
              </a:rPr>
              <a:t>συνεργασίας που έχουν συναφθεί μεταξύ των ΑΕΙ.</a:t>
            </a: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Τα ΑΕΙ επιλέγουν τους φοιτητές για τις ανταλλαγές μέσα από ανακοινωμένα και διαφανή κριτήρια και καταγεγραμμένες διαδικασίες </a:t>
            </a: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ΑΕΙ υποδοχής δεν χρεώνουν δίδακτρα στους </a:t>
            </a:r>
            <a:r>
              <a:rPr lang="el-GR" dirty="0" smtClean="0">
                <a:solidFill>
                  <a:schemeClr val="tx1">
                    <a:lumMod val="75000"/>
                    <a:lumOff val="25000"/>
                  </a:schemeClr>
                </a:solidFill>
                <a:latin typeface="Verdana" panose="020B0604030504040204" pitchFamily="34" charset="0"/>
                <a:ea typeface="Verdana" panose="020B0604030504040204" pitchFamily="34" charset="0"/>
              </a:rPr>
              <a:t>εισερχόμενους φοιτητές </a:t>
            </a:r>
            <a:r>
              <a:rPr lang="el-GR" dirty="0">
                <a:solidFill>
                  <a:schemeClr val="tx1">
                    <a:lumMod val="75000"/>
                    <a:lumOff val="25000"/>
                  </a:schemeClr>
                </a:solidFill>
                <a:latin typeface="Verdana" panose="020B0604030504040204" pitchFamily="34" charset="0"/>
                <a:ea typeface="Verdana" panose="020B0604030504040204" pitchFamily="34" charset="0"/>
              </a:rPr>
              <a:t>ανταλλαγής.</a:t>
            </a: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Οι περίοδοι κινητικότητας που ολοκληρώνονται με επιτυχία θα αναγνωρίζονται αυτόματα και χωρίς οποιαδήποτε ενέργεια εκ μέρους των φοιτητών/τριών, στο έντυπο αναλυτικής βαθμολογίας </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 </a:t>
            </a:r>
            <a:r>
              <a:rPr lang="en-GB" dirty="0" smtClean="0">
                <a:solidFill>
                  <a:schemeClr val="tx1">
                    <a:lumMod val="75000"/>
                    <a:lumOff val="25000"/>
                  </a:schemeClr>
                </a:solidFill>
                <a:latin typeface="Verdana" panose="020B0604030504040204" pitchFamily="34" charset="0"/>
                <a:ea typeface="Verdana" panose="020B0604030504040204" pitchFamily="34" charset="0"/>
              </a:rPr>
              <a:t>Transcript of Records )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και </a:t>
            </a:r>
            <a:r>
              <a:rPr lang="el-GR" dirty="0">
                <a:solidFill>
                  <a:schemeClr val="tx1">
                    <a:lumMod val="75000"/>
                    <a:lumOff val="25000"/>
                  </a:schemeClr>
                </a:solidFill>
                <a:latin typeface="Verdana" panose="020B0604030504040204" pitchFamily="34" charset="0"/>
                <a:ea typeface="Verdana" panose="020B0604030504040204" pitchFamily="34" charset="0"/>
              </a:rPr>
              <a:t>στο Παράρτημα </a:t>
            </a:r>
            <a:r>
              <a:rPr lang="el-GR" dirty="0" smtClean="0">
                <a:solidFill>
                  <a:schemeClr val="tx1">
                    <a:lumMod val="75000"/>
                    <a:lumOff val="25000"/>
                  </a:schemeClr>
                </a:solidFill>
                <a:latin typeface="Verdana" panose="020B0604030504040204" pitchFamily="34" charset="0"/>
                <a:ea typeface="Verdana" panose="020B0604030504040204" pitchFamily="34" charset="0"/>
              </a:rPr>
              <a:t>Διπλώματος</a:t>
            </a:r>
            <a:r>
              <a:rPr lang="en-GB" dirty="0" smtClean="0">
                <a:solidFill>
                  <a:schemeClr val="tx1">
                    <a:lumMod val="75000"/>
                    <a:lumOff val="25000"/>
                  </a:schemeClr>
                </a:solidFill>
                <a:latin typeface="Verdana" panose="020B0604030504040204" pitchFamily="34" charset="0"/>
                <a:ea typeface="Verdana" panose="020B0604030504040204" pitchFamily="34" charset="0"/>
              </a:rPr>
              <a:t> ( Diploma Supplement).</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 Οι φοιτητές μπορούν να συμμετέχουν σε περιόδους κινητικότητας </a:t>
            </a:r>
            <a:r>
              <a:rPr lang="el-GR" dirty="0" smtClean="0">
                <a:solidFill>
                  <a:schemeClr val="tx1">
                    <a:lumMod val="75000"/>
                    <a:lumOff val="25000"/>
                  </a:schemeClr>
                </a:solidFill>
                <a:latin typeface="Verdana" panose="020B0604030504040204" pitchFamily="34" charset="0"/>
                <a:ea typeface="Verdana" panose="020B0604030504040204" pitchFamily="34" charset="0"/>
              </a:rPr>
              <a:t>από </a:t>
            </a:r>
            <a:r>
              <a:rPr lang="el-GR" dirty="0">
                <a:solidFill>
                  <a:schemeClr val="tx1">
                    <a:lumMod val="75000"/>
                    <a:lumOff val="25000"/>
                  </a:schemeClr>
                </a:solidFill>
                <a:latin typeface="Verdana" panose="020B0604030504040204" pitchFamily="34" charset="0"/>
                <a:ea typeface="Verdana" panose="020B0604030504040204" pitchFamily="34" charset="0"/>
              </a:rPr>
              <a:t>το πρώτο έτος σπουδών </a:t>
            </a:r>
            <a:r>
              <a:rPr lang="el-GR" dirty="0" smtClean="0">
                <a:solidFill>
                  <a:schemeClr val="tx1">
                    <a:lumMod val="75000"/>
                    <a:lumOff val="25000"/>
                  </a:schemeClr>
                </a:solidFill>
                <a:latin typeface="Verdana" panose="020B0604030504040204" pitchFamily="34" charset="0"/>
                <a:ea typeface="Verdana" panose="020B0604030504040204" pitchFamily="34" charset="0"/>
              </a:rPr>
              <a:t>τους</a:t>
            </a:r>
            <a:r>
              <a:rPr lang="en-GB" dirty="0" smtClean="0">
                <a:solidFill>
                  <a:schemeClr val="tx1">
                    <a:lumMod val="75000"/>
                    <a:lumOff val="25000"/>
                  </a:schemeClr>
                </a:solidFill>
                <a:latin typeface="Verdana" panose="020B0604030504040204" pitchFamily="34" charset="0"/>
                <a:ea typeface="Verdana" panose="020B0604030504040204" pitchFamily="34" charset="0"/>
              </a:rPr>
              <a:t> ( </a:t>
            </a:r>
            <a:r>
              <a:rPr lang="el-GR" dirty="0" smtClean="0">
                <a:solidFill>
                  <a:schemeClr val="tx1">
                    <a:lumMod val="75000"/>
                    <a:lumOff val="25000"/>
                  </a:schemeClr>
                </a:solidFill>
                <a:latin typeface="Verdana" panose="020B0604030504040204" pitchFamily="34" charset="0"/>
                <a:ea typeface="Verdana" panose="020B0604030504040204" pitchFamily="34" charset="0"/>
              </a:rPr>
              <a:t>σπουδές, τοποθέτηση, συμμετοχή σε </a:t>
            </a:r>
            <a:r>
              <a:rPr lang="en-GB" dirty="0" smtClean="0">
                <a:solidFill>
                  <a:schemeClr val="tx1">
                    <a:lumMod val="75000"/>
                    <a:lumOff val="25000"/>
                  </a:schemeClr>
                </a:solidFill>
                <a:latin typeface="Verdana" panose="020B0604030504040204" pitchFamily="34" charset="0"/>
                <a:ea typeface="Verdana" panose="020B0604030504040204" pitchFamily="34" charset="0"/>
              </a:rPr>
              <a:t>BIPs )</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r>
              <a:rPr lang="en-GB" dirty="0" smtClean="0">
                <a:solidFill>
                  <a:schemeClr val="tx1">
                    <a:lumMod val="75000"/>
                    <a:lumOff val="25000"/>
                  </a:schemeClr>
                </a:solidFill>
                <a:latin typeface="Verdana" panose="020B0604030504040204" pitchFamily="34" charset="0"/>
                <a:ea typeface="Verdana" panose="020B0604030504040204" pitchFamily="34" charset="0"/>
              </a:rPr>
              <a:t> </a:t>
            </a:r>
          </a:p>
          <a:p>
            <a:pPr indent="-285750">
              <a:lnSpc>
                <a:spcPct val="150000"/>
              </a:lnSpc>
              <a:buFont typeface="Wingdings" panose="05000000000000000000" pitchFamily="2" charset="2"/>
              <a:buChar char="§"/>
              <a:defRPr/>
            </a:pPr>
            <a:r>
              <a:rPr lang="en-GB" b="1" dirty="0" smtClean="0">
                <a:solidFill>
                  <a:schemeClr val="tx1">
                    <a:lumMod val="75000"/>
                    <a:lumOff val="25000"/>
                  </a:schemeClr>
                </a:solidFill>
                <a:latin typeface="Verdana" panose="020B0604030504040204" pitchFamily="34" charset="0"/>
                <a:ea typeface="Verdana" panose="020B0604030504040204" pitchFamily="34" charset="0"/>
              </a:rPr>
              <a:t>A</a:t>
            </a:r>
            <a:r>
              <a:rPr lang="el-GR" b="1" dirty="0" err="1" smtClean="0">
                <a:solidFill>
                  <a:schemeClr val="tx1">
                    <a:lumMod val="75000"/>
                    <a:lumOff val="25000"/>
                  </a:schemeClr>
                </a:solidFill>
                <a:latin typeface="Verdana" panose="020B0604030504040204" pitchFamily="34" charset="0"/>
                <a:ea typeface="Verdana" panose="020B0604030504040204" pitchFamily="34" charset="0"/>
              </a:rPr>
              <a:t>πο</a:t>
            </a:r>
            <a:r>
              <a:rPr lang="el-GR" b="1" dirty="0" smtClean="0">
                <a:solidFill>
                  <a:schemeClr val="tx1">
                    <a:lumMod val="75000"/>
                    <a:lumOff val="25000"/>
                  </a:schemeClr>
                </a:solidFill>
                <a:latin typeface="Verdana" panose="020B0604030504040204" pitchFamily="34" charset="0"/>
                <a:ea typeface="Verdana" panose="020B0604030504040204" pitchFamily="34" charset="0"/>
              </a:rPr>
              <a:t> 1/1/23 οι Διμερείς Συμφωνίες και τα </a:t>
            </a:r>
            <a:r>
              <a:rPr lang="en-GB" b="1" dirty="0" smtClean="0">
                <a:solidFill>
                  <a:schemeClr val="tx1">
                    <a:lumMod val="75000"/>
                    <a:lumOff val="25000"/>
                  </a:schemeClr>
                </a:solidFill>
                <a:latin typeface="Verdana" panose="020B0604030504040204" pitchFamily="34" charset="0"/>
                <a:ea typeface="Verdana" panose="020B0604030504040204" pitchFamily="34" charset="0"/>
              </a:rPr>
              <a:t>Learning Agreements </a:t>
            </a:r>
            <a:r>
              <a:rPr lang="el-GR" b="1" dirty="0" smtClean="0">
                <a:solidFill>
                  <a:schemeClr val="tx1">
                    <a:lumMod val="75000"/>
                    <a:lumOff val="25000"/>
                  </a:schemeClr>
                </a:solidFill>
                <a:latin typeface="Verdana" panose="020B0604030504040204" pitchFamily="34" charset="0"/>
                <a:ea typeface="Verdana" panose="020B0604030504040204" pitchFamily="34" charset="0"/>
              </a:rPr>
              <a:t>για Σπουδές δρομολογούνται και υπογράφονται διαδικτυακά.</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defRPr/>
            </a:pPr>
            <a:r>
              <a:rPr lang="el-GR" sz="1400" i="1" dirty="0" smtClean="0">
                <a:solidFill>
                  <a:srgbClr val="FF0000"/>
                </a:solidFill>
                <a:latin typeface="Verdana" panose="020B0604030504040204" pitchFamily="34" charset="0"/>
                <a:ea typeface="Verdana" panose="020B0604030504040204" pitchFamily="34" charset="0"/>
              </a:rPr>
              <a:t> </a:t>
            </a: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33975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6" y="74938"/>
            <a:ext cx="9756380"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Βασικές αρχές κινητικότητας για Τοποθέτηση</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103236" y="1096092"/>
            <a:ext cx="10896724" cy="925959"/>
          </a:xfrm>
          <a:prstGeom prst="rect">
            <a:avLst/>
          </a:prstGeom>
        </p:spPr>
        <p:txBody>
          <a:bodyPr wrap="square">
            <a:spAutoFit/>
          </a:bodyPr>
          <a:lstStyle/>
          <a:p>
            <a:pPr>
              <a:lnSpc>
                <a:spcPct val="150000"/>
              </a:lnSpc>
              <a:defRPr/>
            </a:pPr>
            <a:endParaRPr lang="el-GR" sz="2400" b="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
        <p:nvSpPr>
          <p:cNvPr id="8" name="Rectangle 7"/>
          <p:cNvSpPr/>
          <p:nvPr/>
        </p:nvSpPr>
        <p:spPr>
          <a:xfrm>
            <a:off x="0" y="640552"/>
            <a:ext cx="12095018" cy="5832366"/>
          </a:xfrm>
          <a:prstGeom prst="rect">
            <a:avLst/>
          </a:prstGeom>
        </p:spPr>
        <p:txBody>
          <a:bodyPr wrap="square">
            <a:spAutoFit/>
          </a:bodyPr>
          <a:lstStyle/>
          <a:p>
            <a:endParaRPr lang="el-GR" sz="2200" dirty="0"/>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Οργανισμοί </a:t>
            </a:r>
            <a:r>
              <a:rPr lang="el-GR" dirty="0">
                <a:solidFill>
                  <a:schemeClr val="tx1">
                    <a:lumMod val="75000"/>
                    <a:lumOff val="25000"/>
                  </a:schemeClr>
                </a:solidFill>
                <a:latin typeface="Verdana" panose="020B0604030504040204" pitchFamily="34" charset="0"/>
                <a:ea typeface="Verdana" panose="020B0604030504040204" pitchFamily="34" charset="0"/>
              </a:rPr>
              <a:t>υποδοχής είναι </a:t>
            </a:r>
            <a:r>
              <a:rPr lang="el-GR" dirty="0" smtClean="0">
                <a:solidFill>
                  <a:schemeClr val="tx1">
                    <a:lumMod val="75000"/>
                    <a:lumOff val="25000"/>
                  </a:schemeClr>
                </a:solidFill>
                <a:latin typeface="Verdana" panose="020B0604030504040204" pitchFamily="34" charset="0"/>
                <a:ea typeface="Verdana" panose="020B0604030504040204" pitchFamily="34" charset="0"/>
              </a:rPr>
              <a:t>όλοι οι ιδιωτικοί </a:t>
            </a:r>
            <a:r>
              <a:rPr lang="el-GR" dirty="0">
                <a:solidFill>
                  <a:schemeClr val="tx1">
                    <a:lumMod val="75000"/>
                    <a:lumOff val="25000"/>
                  </a:schemeClr>
                </a:solidFill>
                <a:latin typeface="Verdana" panose="020B0604030504040204" pitchFamily="34" charset="0"/>
                <a:ea typeface="Verdana" panose="020B0604030504040204" pitchFamily="34" charset="0"/>
              </a:rPr>
              <a:t>και δημόσιοι </a:t>
            </a:r>
            <a:r>
              <a:rPr lang="el-GR" dirty="0" smtClean="0">
                <a:solidFill>
                  <a:schemeClr val="tx1">
                    <a:lumMod val="75000"/>
                    <a:lumOff val="25000"/>
                  </a:schemeClr>
                </a:solidFill>
                <a:latin typeface="Verdana" panose="020B0604030504040204" pitchFamily="34" charset="0"/>
                <a:ea typeface="Verdana" panose="020B0604030504040204" pitchFamily="34" charset="0"/>
              </a:rPr>
              <a:t>οργανισμοί</a:t>
            </a:r>
          </a:p>
          <a:p>
            <a:pPr>
              <a:lnSpc>
                <a:spcPct val="150000"/>
              </a:lnSpc>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συμπεριλαμβανομένων </a:t>
            </a:r>
            <a:r>
              <a:rPr lang="el-GR" dirty="0">
                <a:solidFill>
                  <a:schemeClr val="tx1">
                    <a:lumMod val="75000"/>
                    <a:lumOff val="25000"/>
                  </a:schemeClr>
                </a:solidFill>
                <a:latin typeface="Verdana" panose="020B0604030504040204" pitchFamily="34" charset="0"/>
                <a:ea typeface="Verdana" panose="020B0604030504040204" pitchFamily="34" charset="0"/>
              </a:rPr>
              <a:t>ερευνητικών ιδρυμάτων, ιδρυμάτων τριτοβάθμιας εκπαίδευσης, άλλων εκπαιδευτικών ιδρυμάτων και ΜΚΟ </a:t>
            </a:r>
            <a:r>
              <a:rPr lang="el-GR" b="1" dirty="0">
                <a:solidFill>
                  <a:srgbClr val="8F45C7"/>
                </a:solidFill>
                <a:latin typeface="Verdana" panose="020B0604030504040204" pitchFamily="34" charset="0"/>
                <a:ea typeface="Verdana" panose="020B0604030504040204" pitchFamily="34" charset="0"/>
              </a:rPr>
              <a:t>(εξαιρούνται τα Ευρωπαϊκά Θεσμικά Όργανα) </a:t>
            </a:r>
            <a:endParaRPr lang="el-GR" b="1" dirty="0" smtClean="0">
              <a:solidFill>
                <a:srgbClr val="8F45C7"/>
              </a:solidFill>
              <a:latin typeface="Verdana" panose="020B0604030504040204" pitchFamily="34" charset="0"/>
              <a:ea typeface="Verdana" panose="020B0604030504040204" pitchFamily="34" charset="0"/>
            </a:endParaRPr>
          </a:p>
          <a:p>
            <a:pPr marL="285750"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Η  </a:t>
            </a:r>
            <a:r>
              <a:rPr lang="el-GR" dirty="0">
                <a:solidFill>
                  <a:schemeClr val="tx1">
                    <a:lumMod val="75000"/>
                    <a:lumOff val="25000"/>
                  </a:schemeClr>
                </a:solidFill>
                <a:latin typeface="Verdana" panose="020B0604030504040204" pitchFamily="34" charset="0"/>
                <a:ea typeface="Verdana" panose="020B0604030504040204" pitchFamily="34" charset="0"/>
              </a:rPr>
              <a:t>εξεύρεση οργανισμού τοποθέτησης αποτελεί ευθύνη των </a:t>
            </a:r>
            <a:r>
              <a:rPr lang="el-GR" dirty="0" smtClean="0">
                <a:solidFill>
                  <a:schemeClr val="tx1">
                    <a:lumMod val="75000"/>
                    <a:lumOff val="25000"/>
                  </a:schemeClr>
                </a:solidFill>
                <a:latin typeface="Verdana" panose="020B0604030504040204" pitchFamily="34" charset="0"/>
                <a:ea typeface="Verdana" panose="020B0604030504040204" pitchFamily="34" charset="0"/>
              </a:rPr>
              <a:t>φοιτητών/τριών και νέων αποφοίτων </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Εάν η τοποθέτηση ολοκληρωθεί πριν από την αποφοίτηση, θα αναγνωριστεί στο πτυχίο του/της φοιτητή/</a:t>
            </a:r>
            <a:r>
              <a:rPr lang="el-GR" dirty="0" err="1">
                <a:solidFill>
                  <a:schemeClr val="tx1">
                    <a:lumMod val="75000"/>
                    <a:lumOff val="25000"/>
                  </a:schemeClr>
                </a:solidFill>
                <a:latin typeface="Verdana" panose="020B0604030504040204" pitchFamily="34" charset="0"/>
                <a:ea typeface="Verdana" panose="020B0604030504040204" pitchFamily="34" charset="0"/>
              </a:rPr>
              <a:t>τριας</a:t>
            </a:r>
            <a:r>
              <a:rPr lang="el-GR" dirty="0">
                <a:solidFill>
                  <a:schemeClr val="tx1">
                    <a:lumMod val="75000"/>
                    <a:lumOff val="25000"/>
                  </a:schemeClr>
                </a:solidFill>
                <a:latin typeface="Verdana" panose="020B0604030504040204" pitchFamily="34" charset="0"/>
                <a:ea typeface="Verdana" panose="020B0604030504040204" pitchFamily="34" charset="0"/>
              </a:rPr>
              <a:t> όπως επίσης και στο </a:t>
            </a:r>
            <a:r>
              <a:rPr lang="el-GR" dirty="0" smtClean="0">
                <a:solidFill>
                  <a:schemeClr val="tx1">
                    <a:lumMod val="75000"/>
                    <a:lumOff val="25000"/>
                  </a:schemeClr>
                </a:solidFill>
                <a:latin typeface="Verdana" panose="020B0604030504040204" pitchFamily="34" charset="0"/>
                <a:ea typeface="Verdana" panose="020B0604030504040204" pitchFamily="34" charset="0"/>
              </a:rPr>
              <a:t>Παράρτημα </a:t>
            </a:r>
            <a:r>
              <a:rPr lang="el-GR" dirty="0">
                <a:solidFill>
                  <a:schemeClr val="tx1">
                    <a:lumMod val="75000"/>
                    <a:lumOff val="25000"/>
                  </a:schemeClr>
                </a:solidFill>
                <a:latin typeface="Verdana" panose="020B0604030504040204" pitchFamily="34" charset="0"/>
                <a:ea typeface="Verdana" panose="020B0604030504040204" pitchFamily="34" charset="0"/>
              </a:rPr>
              <a:t>Δ</a:t>
            </a:r>
            <a:r>
              <a:rPr lang="el-GR" dirty="0" smtClean="0">
                <a:solidFill>
                  <a:schemeClr val="tx1">
                    <a:lumMod val="75000"/>
                    <a:lumOff val="25000"/>
                  </a:schemeClr>
                </a:solidFill>
                <a:latin typeface="Verdana" panose="020B0604030504040204" pitchFamily="34" charset="0"/>
                <a:ea typeface="Verdana" panose="020B0604030504040204" pitchFamily="34" charset="0"/>
              </a:rPr>
              <a:t>ιπλώματος.</a:t>
            </a: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Εάν ολοκληρωθεί με το</a:t>
            </a:r>
            <a:r>
              <a:rPr lang="en-GB"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πέρας του πτυχίου  ( τοποθέτηση νέων αποφοίτων ) θα αναγνωριστεί στο έντυπο </a:t>
            </a:r>
            <a:r>
              <a:rPr lang="en-GB" dirty="0" smtClean="0">
                <a:solidFill>
                  <a:schemeClr val="tx1">
                    <a:lumMod val="75000"/>
                    <a:lumOff val="25000"/>
                  </a:schemeClr>
                </a:solidFill>
                <a:latin typeface="Verdana" panose="020B0604030504040204" pitchFamily="34" charset="0"/>
                <a:ea typeface="Verdana" panose="020B0604030504040204" pitchFamily="34" charset="0"/>
              </a:rPr>
              <a:t>EUROPASS</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Οι </a:t>
            </a:r>
            <a:r>
              <a:rPr lang="el-GR" dirty="0">
                <a:solidFill>
                  <a:schemeClr val="tx1">
                    <a:lumMod val="75000"/>
                    <a:lumOff val="25000"/>
                  </a:schemeClr>
                </a:solidFill>
                <a:latin typeface="Verdana" panose="020B0604030504040204" pitchFamily="34" charset="0"/>
                <a:ea typeface="Verdana" panose="020B0604030504040204" pitchFamily="34" charset="0"/>
              </a:rPr>
              <a:t>πρόσφατοι/</a:t>
            </a:r>
            <a:r>
              <a:rPr lang="el-GR" dirty="0" err="1">
                <a:solidFill>
                  <a:schemeClr val="tx1">
                    <a:lumMod val="75000"/>
                    <a:lumOff val="25000"/>
                  </a:schemeClr>
                </a:solidFill>
                <a:latin typeface="Verdana" panose="020B0604030504040204" pitchFamily="34" charset="0"/>
                <a:ea typeface="Verdana" panose="020B0604030504040204" pitchFamily="34" charset="0"/>
              </a:rPr>
              <a:t>ες</a:t>
            </a:r>
            <a:r>
              <a:rPr lang="el-GR" dirty="0">
                <a:solidFill>
                  <a:schemeClr val="tx1">
                    <a:lumMod val="75000"/>
                    <a:lumOff val="25000"/>
                  </a:schemeClr>
                </a:solidFill>
                <a:latin typeface="Verdana" panose="020B0604030504040204" pitchFamily="34" charset="0"/>
                <a:ea typeface="Verdana" panose="020B0604030504040204" pitchFamily="34" charset="0"/>
              </a:rPr>
              <a:t> πτυχιούχοι/</a:t>
            </a:r>
            <a:r>
              <a:rPr lang="el-GR" dirty="0" err="1">
                <a:solidFill>
                  <a:schemeClr val="tx1">
                    <a:lumMod val="75000"/>
                    <a:lumOff val="25000"/>
                  </a:schemeClr>
                </a:solidFill>
                <a:latin typeface="Verdana" panose="020B0604030504040204" pitchFamily="34" charset="0"/>
                <a:ea typeface="Verdana" panose="020B0604030504040204" pitchFamily="34" charset="0"/>
              </a:rPr>
              <a:t>ες</a:t>
            </a:r>
            <a:r>
              <a:rPr lang="el-GR" dirty="0">
                <a:solidFill>
                  <a:schemeClr val="tx1">
                    <a:lumMod val="75000"/>
                    <a:lumOff val="25000"/>
                  </a:schemeClr>
                </a:solidFill>
                <a:latin typeface="Verdana" panose="020B0604030504040204" pitchFamily="34" charset="0"/>
                <a:ea typeface="Verdana" panose="020B0604030504040204" pitchFamily="34" charset="0"/>
              </a:rPr>
              <a:t> μπορούν να </a:t>
            </a:r>
            <a:r>
              <a:rPr lang="el-GR" dirty="0" smtClean="0">
                <a:solidFill>
                  <a:schemeClr val="tx1">
                    <a:lumMod val="75000"/>
                    <a:lumOff val="25000"/>
                  </a:schemeClr>
                </a:solidFill>
                <a:latin typeface="Verdana" panose="020B0604030504040204" pitchFamily="34" charset="0"/>
                <a:ea typeface="Verdana" panose="020B0604030504040204" pitchFamily="34" charset="0"/>
              </a:rPr>
              <a:t>ολοκληρώσουν εντός </a:t>
            </a:r>
            <a:r>
              <a:rPr lang="el-GR" dirty="0">
                <a:solidFill>
                  <a:schemeClr val="tx1">
                    <a:lumMod val="75000"/>
                    <a:lumOff val="25000"/>
                  </a:schemeClr>
                </a:solidFill>
                <a:latin typeface="Verdana" panose="020B0604030504040204" pitchFamily="34" charset="0"/>
                <a:ea typeface="Verdana" panose="020B0604030504040204" pitchFamily="34" charset="0"/>
              </a:rPr>
              <a:t>12 μηνών από την αποφοίτησή </a:t>
            </a:r>
            <a:r>
              <a:rPr lang="el-GR" dirty="0" smtClean="0">
                <a:solidFill>
                  <a:schemeClr val="tx1">
                    <a:lumMod val="75000"/>
                    <a:lumOff val="25000"/>
                  </a:schemeClr>
                </a:solidFill>
                <a:latin typeface="Verdana" panose="020B0604030504040204" pitchFamily="34" charset="0"/>
                <a:ea typeface="Verdana" panose="020B0604030504040204" pitchFamily="34" charset="0"/>
              </a:rPr>
              <a:t>τους μια περίοδο τοποθέτησης.</a:t>
            </a:r>
          </a:p>
          <a:p>
            <a:pPr marL="285750" indent="-285750">
              <a:lnSpc>
                <a:spcPct val="150000"/>
              </a:lnSpc>
              <a:buFont typeface="Wingdings" panose="05000000000000000000" pitchFamily="2" charset="2"/>
              <a:buChar char="§"/>
              <a:defRPr/>
            </a:pPr>
            <a:r>
              <a:rPr lang="el-GR" b="1" dirty="0" smtClean="0">
                <a:solidFill>
                  <a:srgbClr val="8F45C7"/>
                </a:solidFill>
                <a:latin typeface="Verdana" panose="020B0604030504040204" pitchFamily="34" charset="0"/>
                <a:ea typeface="Verdana" panose="020B0604030504040204" pitchFamily="34" charset="0"/>
              </a:rPr>
              <a:t>Σημαντικό – Η υποβολή ενδιαφέροντος και επιλογή των νέων αποφοίτων πραγματοποιείται πριν την ολοκλήρωση των σπουδών τους ( και όχι αφού αποφοιτήσουν )   </a:t>
            </a:r>
            <a:endParaRPr lang="el-GR" b="1" dirty="0">
              <a:solidFill>
                <a:srgbClr val="8F45C7"/>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7917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6" y="74938"/>
            <a:ext cx="9332311"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Κινητικότητα Διδακτορικών Φοιτητών/τριών</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103236" y="880940"/>
            <a:ext cx="12088764" cy="2908489"/>
          </a:xfrm>
          <a:prstGeom prst="rect">
            <a:avLst/>
          </a:prstGeom>
        </p:spPr>
        <p:txBody>
          <a:bodyPr wrap="square">
            <a:spAutoFit/>
          </a:bodyPr>
          <a:lstStyle/>
          <a:p>
            <a:pPr>
              <a:lnSpc>
                <a:spcPct val="150000"/>
              </a:lnSpc>
              <a:defRPr/>
            </a:pP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Κινητικότητα </a:t>
            </a:r>
            <a:r>
              <a:rPr lang="el-GR" b="1" dirty="0">
                <a:solidFill>
                  <a:schemeClr val="tx1">
                    <a:lumMod val="75000"/>
                    <a:lumOff val="25000"/>
                  </a:schemeClr>
                </a:solidFill>
                <a:latin typeface="Verdana" panose="020B0604030504040204" pitchFamily="34" charset="0"/>
                <a:ea typeface="Verdana" panose="020B0604030504040204" pitchFamily="34" charset="0"/>
              </a:rPr>
              <a:t>μικρής διάρκειας </a:t>
            </a:r>
            <a:r>
              <a:rPr lang="el-GR" dirty="0">
                <a:solidFill>
                  <a:schemeClr val="tx1">
                    <a:lumMod val="75000"/>
                    <a:lumOff val="25000"/>
                  </a:schemeClr>
                </a:solidFill>
                <a:latin typeface="Verdana" panose="020B0604030504040204" pitchFamily="34" charset="0"/>
                <a:ea typeface="Verdana" panose="020B0604030504040204" pitchFamily="34" charset="0"/>
              </a:rPr>
              <a:t>δηλαδή 5–30 ημέρες, </a:t>
            </a:r>
            <a:r>
              <a:rPr lang="el-GR" dirty="0" smtClean="0">
                <a:solidFill>
                  <a:schemeClr val="tx1">
                    <a:lumMod val="75000"/>
                    <a:lumOff val="25000"/>
                  </a:schemeClr>
                </a:solidFill>
                <a:latin typeface="Verdana" panose="020B0604030504040204" pitchFamily="34" charset="0"/>
                <a:ea typeface="Verdana" panose="020B0604030504040204" pitchFamily="34" charset="0"/>
              </a:rPr>
              <a:t>που δύναται να συνδυαστεί </a:t>
            </a:r>
            <a:r>
              <a:rPr lang="el-GR" dirty="0">
                <a:solidFill>
                  <a:schemeClr val="tx1">
                    <a:lumMod val="75000"/>
                    <a:lumOff val="25000"/>
                  </a:schemeClr>
                </a:solidFill>
                <a:latin typeface="Verdana" panose="020B0604030504040204" pitchFamily="34" charset="0"/>
                <a:ea typeface="Verdana" panose="020B0604030504040204" pitchFamily="34" charset="0"/>
              </a:rPr>
              <a:t>με μια </a:t>
            </a:r>
            <a:r>
              <a:rPr lang="el-GR" dirty="0" smtClean="0">
                <a:solidFill>
                  <a:schemeClr val="tx1">
                    <a:lumMod val="75000"/>
                    <a:lumOff val="25000"/>
                  </a:schemeClr>
                </a:solidFill>
                <a:latin typeface="Verdana" panose="020B0604030504040204" pitchFamily="34" charset="0"/>
                <a:ea typeface="Verdana" panose="020B0604030504040204" pitchFamily="34" charset="0"/>
              </a:rPr>
              <a:t>διαδικτυακή περίοδο </a:t>
            </a:r>
            <a:r>
              <a:rPr lang="el-GR" dirty="0">
                <a:solidFill>
                  <a:schemeClr val="tx1">
                    <a:lumMod val="75000"/>
                    <a:lumOff val="25000"/>
                  </a:schemeClr>
                </a:solidFill>
                <a:latin typeface="Verdana" panose="020B0604030504040204" pitchFamily="34" charset="0"/>
                <a:ea typeface="Verdana" panose="020B0604030504040204" pitchFamily="34" charset="0"/>
              </a:rPr>
              <a:t>(δεν είναι υποχρεωτική η διαδικτυακή περίοδος</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p>
          <a:p>
            <a:pPr indent="-285750">
              <a:lnSpc>
                <a:spcPct val="150000"/>
              </a:lnSpc>
              <a:buFont typeface="Wingdings" panose="05000000000000000000" pitchFamily="2" charset="2"/>
              <a:buChar char="§"/>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Οι </a:t>
            </a:r>
            <a:r>
              <a:rPr lang="el-GR" dirty="0">
                <a:solidFill>
                  <a:schemeClr val="tx1">
                    <a:lumMod val="75000"/>
                    <a:lumOff val="25000"/>
                  </a:schemeClr>
                </a:solidFill>
                <a:latin typeface="Verdana" panose="020B0604030504040204" pitchFamily="34" charset="0"/>
                <a:ea typeface="Verdana" panose="020B0604030504040204" pitchFamily="34" charset="0"/>
              </a:rPr>
              <a:t>μετακινούμενοι υποψήφιοι διδάκτορες που </a:t>
            </a:r>
            <a:r>
              <a:rPr lang="el-GR" dirty="0" err="1">
                <a:solidFill>
                  <a:schemeClr val="tx1">
                    <a:lumMod val="75000"/>
                    <a:lumOff val="25000"/>
                  </a:schemeClr>
                </a:solidFill>
                <a:latin typeface="Verdana" panose="020B0604030504040204" pitchFamily="34" charset="0"/>
                <a:ea typeface="Verdana" panose="020B0604030504040204" pitchFamily="34" charset="0"/>
              </a:rPr>
              <a:t>εργοδοτούνται</a:t>
            </a:r>
            <a:r>
              <a:rPr lang="el-GR" dirty="0">
                <a:solidFill>
                  <a:schemeClr val="tx1">
                    <a:lumMod val="75000"/>
                    <a:lumOff val="25000"/>
                  </a:schemeClr>
                </a:solidFill>
                <a:latin typeface="Verdana" panose="020B0604030504040204" pitchFamily="34" charset="0"/>
                <a:ea typeface="Verdana" panose="020B0604030504040204" pitchFamily="34" charset="0"/>
              </a:rPr>
              <a:t> στα ΑΕΙ τους  </a:t>
            </a:r>
            <a:r>
              <a:rPr lang="el-GR" dirty="0" smtClean="0">
                <a:solidFill>
                  <a:schemeClr val="tx1">
                    <a:lumMod val="75000"/>
                    <a:lumOff val="25000"/>
                  </a:schemeClr>
                </a:solidFill>
                <a:latin typeface="Verdana" panose="020B0604030504040204" pitchFamily="34" charset="0"/>
                <a:ea typeface="Verdana" panose="020B0604030504040204" pitchFamily="34" charset="0"/>
              </a:rPr>
              <a:t>(ως ερευνητικοί </a:t>
            </a:r>
            <a:r>
              <a:rPr lang="el-GR" dirty="0">
                <a:solidFill>
                  <a:schemeClr val="tx1">
                    <a:lumMod val="75000"/>
                    <a:lumOff val="25000"/>
                  </a:schemeClr>
                </a:solidFill>
                <a:latin typeface="Verdana" panose="020B0604030504040204" pitchFamily="34" charset="0"/>
                <a:ea typeface="Verdana" panose="020B0604030504040204" pitchFamily="34" charset="0"/>
              </a:rPr>
              <a:t>συνεργάτες) μπορούν επίσης να επωφεληθούν από την κινητικότητα του </a:t>
            </a:r>
            <a:r>
              <a:rPr lang="el-GR" dirty="0" smtClean="0">
                <a:solidFill>
                  <a:schemeClr val="tx1">
                    <a:lumMod val="75000"/>
                    <a:lumOff val="25000"/>
                  </a:schemeClr>
                </a:solidFill>
                <a:latin typeface="Verdana" panose="020B0604030504040204" pitchFamily="34" charset="0"/>
                <a:ea typeface="Verdana" panose="020B0604030504040204" pitchFamily="34" charset="0"/>
              </a:rPr>
              <a:t>προσωπικού ( </a:t>
            </a:r>
            <a:r>
              <a:rPr lang="en-GB" dirty="0" smtClean="0">
                <a:solidFill>
                  <a:schemeClr val="tx1">
                    <a:lumMod val="75000"/>
                    <a:lumOff val="25000"/>
                  </a:schemeClr>
                </a:solidFill>
                <a:latin typeface="Verdana" panose="020B0604030504040204" pitchFamily="34" charset="0"/>
                <a:ea typeface="Verdana" panose="020B0604030504040204" pitchFamily="34" charset="0"/>
              </a:rPr>
              <a:t>STA/STT ) </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913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86919" y="74660"/>
            <a:ext cx="8595101" cy="523220"/>
          </a:xfrm>
          <a:prstGeom prst="rect">
            <a:avLst/>
          </a:prstGeom>
          <a:noFill/>
        </p:spPr>
        <p:txBody>
          <a:bodyPr wrap="square" rtlCol="0">
            <a:spAutoFit/>
          </a:bodyPr>
          <a:lstStyle/>
          <a:p>
            <a:r>
              <a:rPr lang="el-GR" sz="2800" b="1" dirty="0">
                <a:solidFill>
                  <a:schemeClr val="bg1"/>
                </a:solidFill>
              </a:rPr>
              <a:t>ΠΡΟΤΕΡΑΙΟΤΗΤΕΣ ΤΟΥ ΠΡΟΓΡΑΜΜΑΤΟΣ</a:t>
            </a:r>
            <a:endParaRPr lang="en-GB" sz="2800" b="1" dirty="0">
              <a:solidFill>
                <a:schemeClr val="bg1"/>
              </a:solidFill>
            </a:endParaRP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6" name="Diagram 5"/>
          <p:cNvGraphicFramePr/>
          <p:nvPr>
            <p:extLst>
              <p:ext uri="{D42A27DB-BD31-4B8C-83A1-F6EECF244321}">
                <p14:modId xmlns:p14="http://schemas.microsoft.com/office/powerpoint/2010/main" val="2011613354"/>
              </p:ext>
            </p:extLst>
          </p:nvPr>
        </p:nvGraphicFramePr>
        <p:xfrm>
          <a:off x="1117601" y="9622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170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5" y="74938"/>
            <a:ext cx="11770109"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Συμμετέχοντες με Λιγότερες </a:t>
            </a:r>
            <a:r>
              <a:rPr lang="el-GR" sz="3200" b="1" dirty="0" smtClean="0">
                <a:solidFill>
                  <a:schemeClr val="bg1"/>
                </a:solidFill>
                <a:latin typeface="+mj-lt"/>
                <a:ea typeface="Verdana" panose="020B0604030504040204" pitchFamily="34" charset="0"/>
              </a:rPr>
              <a:t>Ευκαιρίες</a:t>
            </a:r>
            <a:r>
              <a:rPr lang="en-GB" sz="3200" b="1" dirty="0" smtClean="0">
                <a:solidFill>
                  <a:schemeClr val="bg1"/>
                </a:solidFill>
                <a:latin typeface="+mj-lt"/>
                <a:ea typeface="Verdana" panose="020B0604030504040204" pitchFamily="34" charset="0"/>
              </a:rPr>
              <a:t> ( Fewer Opportunities ) </a:t>
            </a:r>
            <a:r>
              <a:rPr lang="el-GR" sz="3200" b="1" dirty="0" smtClean="0">
                <a:solidFill>
                  <a:schemeClr val="bg1"/>
                </a:solidFill>
                <a:latin typeface="+mj-lt"/>
                <a:ea typeface="Verdana" panose="020B0604030504040204" pitchFamily="34" charset="0"/>
              </a:rPr>
              <a:t> </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235526" y="720436"/>
            <a:ext cx="11859491" cy="5678478"/>
          </a:xfrm>
          <a:prstGeom prst="rect">
            <a:avLst/>
          </a:prstGeom>
        </p:spPr>
        <p:txBody>
          <a:bodyPr wrap="square">
            <a:spAutoFit/>
          </a:bodyPr>
          <a:lstStyle/>
          <a:p>
            <a:pPr>
              <a:lnSpc>
                <a:spcPct val="150000"/>
              </a:lnSpc>
              <a:defRPr/>
            </a:pP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Courier New" panose="02070309020205020404" pitchFamily="49" charset="0"/>
              <a:buChar char="o"/>
            </a:pPr>
            <a:r>
              <a:rPr lang="el-GR" dirty="0">
                <a:solidFill>
                  <a:schemeClr val="tx1">
                    <a:lumMod val="75000"/>
                    <a:lumOff val="25000"/>
                  </a:schemeClr>
                </a:solidFill>
                <a:latin typeface="Verdana" panose="020B0604030504040204" pitchFamily="34" charset="0"/>
                <a:ea typeface="Verdana" panose="020B0604030504040204" pitchFamily="34" charset="0"/>
              </a:rPr>
              <a:t>Δίνεται συμπληρωματικό ποσό (</a:t>
            </a:r>
            <a:r>
              <a:rPr lang="el-GR" dirty="0" err="1">
                <a:solidFill>
                  <a:schemeClr val="tx1">
                    <a:lumMod val="75000"/>
                    <a:lumOff val="25000"/>
                  </a:schemeClr>
                </a:solidFill>
                <a:latin typeface="Verdana" panose="020B0604030504040204" pitchFamily="34" charset="0"/>
                <a:ea typeface="Verdana" panose="020B0604030504040204" pitchFamily="34" charset="0"/>
              </a:rPr>
              <a:t>top</a:t>
            </a:r>
            <a:r>
              <a:rPr lang="en-US" dirty="0">
                <a:solidFill>
                  <a:schemeClr val="tx1">
                    <a:lumMod val="75000"/>
                    <a:lumOff val="25000"/>
                  </a:schemeClr>
                </a:solidFill>
                <a:latin typeface="Verdana" panose="020B0604030504040204" pitchFamily="34" charset="0"/>
                <a:ea typeface="Verdana" panose="020B0604030504040204" pitchFamily="34" charset="0"/>
              </a:rPr>
              <a:t>-</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up</a:t>
            </a:r>
            <a:r>
              <a:rPr lang="el-GR" dirty="0" smtClean="0">
                <a:solidFill>
                  <a:schemeClr val="tx1">
                    <a:lumMod val="75000"/>
                    <a:lumOff val="25000"/>
                  </a:schemeClr>
                </a:solidFill>
                <a:latin typeface="Verdana" panose="020B0604030504040204" pitchFamily="34" charset="0"/>
                <a:ea typeface="Verdana" panose="020B0604030504040204" pitchFamily="34" charset="0"/>
              </a:rPr>
              <a:t>) στα έξοδα </a:t>
            </a:r>
            <a:r>
              <a:rPr lang="el-GR" dirty="0">
                <a:solidFill>
                  <a:schemeClr val="tx1">
                    <a:lumMod val="75000"/>
                    <a:lumOff val="25000"/>
                  </a:schemeClr>
                </a:solidFill>
                <a:latin typeface="Verdana" panose="020B0604030504040204" pitchFamily="34" charset="0"/>
                <a:ea typeface="Verdana" panose="020B0604030504040204" pitchFamily="34" charset="0"/>
              </a:rPr>
              <a:t>διαβίωσης βάσει των προτεραιοτήτων του οδηγού πολυμορφίας και συμπερίληψης ο οποίος ορίζει τις </a:t>
            </a:r>
            <a:r>
              <a:rPr lang="el-GR" dirty="0" smtClean="0">
                <a:solidFill>
                  <a:schemeClr val="tx1">
                    <a:lumMod val="75000"/>
                    <a:lumOff val="25000"/>
                  </a:schemeClr>
                </a:solidFill>
                <a:latin typeface="Verdana" panose="020B0604030504040204" pitchFamily="34" charset="0"/>
                <a:ea typeface="Verdana" panose="020B0604030504040204" pitchFamily="34" charset="0"/>
              </a:rPr>
              <a:t>ομάδες-στόχους</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της ΚΔ.</a:t>
            </a: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Courier New" panose="02070309020205020404" pitchFamily="49" charset="0"/>
              <a:buChar char="o"/>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Courier New" panose="02070309020205020404" pitchFamily="49" charset="0"/>
              <a:buChar char="o"/>
            </a:pPr>
            <a:r>
              <a:rPr lang="el-GR" b="1" dirty="0">
                <a:solidFill>
                  <a:schemeClr val="tx1">
                    <a:lumMod val="75000"/>
                    <a:lumOff val="25000"/>
                  </a:schemeClr>
                </a:solidFill>
                <a:latin typeface="Verdana" panose="020B0604030504040204" pitchFamily="34" charset="0"/>
                <a:ea typeface="Verdana" panose="020B0604030504040204" pitchFamily="34" charset="0"/>
              </a:rPr>
              <a:t>Μόνο οι προκαθορισμένες ομάδες φοιτητών/τριών και πρόσφατων αποφοίτων σε κάθε χώρα είναι επιλέξιμες για το Top </a:t>
            </a:r>
            <a:r>
              <a:rPr lang="el-GR" b="1" dirty="0" err="1">
                <a:solidFill>
                  <a:schemeClr val="tx1">
                    <a:lumMod val="75000"/>
                    <a:lumOff val="25000"/>
                  </a:schemeClr>
                </a:solidFill>
                <a:latin typeface="Verdana" panose="020B0604030504040204" pitchFamily="34" charset="0"/>
                <a:ea typeface="Verdana" panose="020B0604030504040204" pitchFamily="34" charset="0"/>
              </a:rPr>
              <a:t>Up</a:t>
            </a:r>
            <a:r>
              <a:rPr lang="el-GR" b="1" dirty="0">
                <a:solidFill>
                  <a:schemeClr val="tx1">
                    <a:lumMod val="75000"/>
                    <a:lumOff val="25000"/>
                  </a:schemeClr>
                </a:solidFill>
                <a:latin typeface="Verdana" panose="020B0604030504040204" pitchFamily="34" charset="0"/>
                <a:ea typeface="Verdana" panose="020B0604030504040204" pitchFamily="34" charset="0"/>
              </a:rPr>
              <a:t>.</a:t>
            </a:r>
            <a:endParaRPr lang="en-GB" b="1"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Courier New" panose="02070309020205020404" pitchFamily="49" charset="0"/>
              <a:buChar char="o"/>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Courier New" panose="02070309020205020404" pitchFamily="49" charset="0"/>
              <a:buChar char="o"/>
            </a:pPr>
            <a:r>
              <a:rPr lang="el-GR" dirty="0">
                <a:solidFill>
                  <a:schemeClr val="tx1">
                    <a:lumMod val="75000"/>
                    <a:lumOff val="25000"/>
                  </a:schemeClr>
                </a:solidFill>
                <a:latin typeface="Verdana" panose="020B0604030504040204" pitchFamily="34" charset="0"/>
                <a:ea typeface="Verdana" panose="020B0604030504040204" pitchFamily="34" charset="0"/>
              </a:rPr>
              <a:t>Οι σπουδαστές/</a:t>
            </a:r>
            <a:r>
              <a:rPr lang="el-GR" dirty="0" err="1">
                <a:solidFill>
                  <a:schemeClr val="tx1">
                    <a:lumMod val="75000"/>
                    <a:lumOff val="25000"/>
                  </a:schemeClr>
                </a:solidFill>
                <a:latin typeface="Verdana" panose="020B0604030504040204" pitchFamily="34" charset="0"/>
                <a:ea typeface="Verdana" panose="020B0604030504040204" pitchFamily="34" charset="0"/>
              </a:rPr>
              <a:t>στριες</a:t>
            </a:r>
            <a:r>
              <a:rPr lang="el-GR" dirty="0">
                <a:solidFill>
                  <a:schemeClr val="tx1">
                    <a:lumMod val="75000"/>
                    <a:lumOff val="25000"/>
                  </a:schemeClr>
                </a:solidFill>
                <a:latin typeface="Verdana" panose="020B0604030504040204" pitchFamily="34" charset="0"/>
                <a:ea typeface="Verdana" panose="020B0604030504040204" pitchFamily="34" charset="0"/>
              </a:rPr>
              <a:t> και πρόσφατοι απόφοιτοι που εμπίπτουν στην κατηγορία λιγότερες ευκαιρίες μπορούν να λαμβάνουν ένα συμπληρωματικό ποσό επιχορήγησης το </a:t>
            </a:r>
            <a:r>
              <a:rPr lang="el-GR" dirty="0" err="1">
                <a:solidFill>
                  <a:schemeClr val="tx1">
                    <a:lumMod val="75000"/>
                    <a:lumOff val="25000"/>
                  </a:schemeClr>
                </a:solidFill>
                <a:latin typeface="Verdana" panose="020B0604030504040204" pitchFamily="34" charset="0"/>
                <a:ea typeface="Verdana" panose="020B0604030504040204" pitchFamily="34" charset="0"/>
              </a:rPr>
              <a:t>top-up</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n-US" dirty="0">
                <a:solidFill>
                  <a:schemeClr val="tx1">
                    <a:lumMod val="75000"/>
                    <a:lumOff val="25000"/>
                  </a:schemeClr>
                </a:solidFill>
                <a:latin typeface="Verdana" panose="020B0604030504040204" pitchFamily="34" charset="0"/>
                <a:ea typeface="Verdana" panose="020B0604030504040204" pitchFamily="34" charset="0"/>
              </a:rPr>
              <a:t>for </a:t>
            </a:r>
            <a:r>
              <a:rPr lang="el-GR" dirty="0" err="1">
                <a:solidFill>
                  <a:schemeClr val="tx1">
                    <a:lumMod val="75000"/>
                    <a:lumOff val="25000"/>
                  </a:schemeClr>
                </a:solidFill>
                <a:latin typeface="Verdana" panose="020B0604030504040204" pitchFamily="34" charset="0"/>
                <a:ea typeface="Verdana" panose="020B0604030504040204" pitchFamily="34" charset="0"/>
              </a:rPr>
              <a:t>inclusion</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err="1">
                <a:solidFill>
                  <a:schemeClr val="tx1">
                    <a:lumMod val="75000"/>
                    <a:lumOff val="25000"/>
                  </a:schemeClr>
                </a:solidFill>
                <a:latin typeface="Verdana" panose="020B0604030504040204" pitchFamily="34" charset="0"/>
                <a:ea typeface="Verdana" panose="020B0604030504040204" pitchFamily="34" charset="0"/>
              </a:rPr>
              <a:t>support</a:t>
            </a:r>
            <a:endParaRPr lang="en-GB" dirty="0">
              <a:solidFill>
                <a:schemeClr val="tx1">
                  <a:lumMod val="75000"/>
                  <a:lumOff val="25000"/>
                </a:schemeClr>
              </a:solidFill>
              <a:latin typeface="Verdana" panose="020B0604030504040204" pitchFamily="34" charset="0"/>
              <a:ea typeface="Verdana" panose="020B0604030504040204" pitchFamily="34" charset="0"/>
            </a:endParaRPr>
          </a:p>
          <a:p>
            <a:endParaRPr lang="el-GR" dirty="0">
              <a:solidFill>
                <a:schemeClr val="tx1">
                  <a:lumMod val="75000"/>
                  <a:lumOff val="25000"/>
                </a:schemeClr>
              </a:solidFill>
              <a:latin typeface="Verdana" panose="020B0604030504040204" pitchFamily="34" charset="0"/>
              <a:ea typeface="Verdana" panose="020B0604030504040204" pitchFamily="34" charset="0"/>
            </a:endParaRPr>
          </a:p>
          <a:p>
            <a:r>
              <a:rPr lang="el-GR" dirty="0">
                <a:solidFill>
                  <a:schemeClr val="tx1">
                    <a:lumMod val="75000"/>
                    <a:lumOff val="25000"/>
                  </a:schemeClr>
                </a:solidFill>
                <a:latin typeface="Verdana" panose="020B0604030504040204" pitchFamily="34" charset="0"/>
                <a:ea typeface="Verdana" panose="020B0604030504040204" pitchFamily="34" charset="0"/>
              </a:rPr>
              <a:t>– 250 EUR το μήνα για μακράς διάρκειας κινητικότητες (2-12 μήνες)</a:t>
            </a:r>
          </a:p>
          <a:p>
            <a:r>
              <a:rPr lang="el-GR" dirty="0">
                <a:solidFill>
                  <a:schemeClr val="tx1">
                    <a:lumMod val="75000"/>
                    <a:lumOff val="25000"/>
                  </a:schemeClr>
                </a:solidFill>
                <a:latin typeface="Verdana" panose="020B0604030504040204" pitchFamily="34" charset="0"/>
                <a:ea typeface="Verdana" panose="020B0604030504040204" pitchFamily="34" charset="0"/>
              </a:rPr>
              <a:t>– 100/150 EUR για σύντομης διάρκειας κινητικότητες (5-30 ημέρες)</a:t>
            </a:r>
            <a:endParaRPr lang="en-GB" dirty="0">
              <a:solidFill>
                <a:schemeClr val="tx1">
                  <a:lumMod val="75000"/>
                  <a:lumOff val="25000"/>
                </a:schemeClr>
              </a:solidFill>
              <a:latin typeface="Verdana" panose="020B0604030504040204" pitchFamily="34" charset="0"/>
              <a:ea typeface="Verdana" panose="020B0604030504040204" pitchFamily="34" charset="0"/>
            </a:endParaRPr>
          </a:p>
          <a:p>
            <a:endParaRPr lang="el-GR" dirty="0">
              <a:solidFill>
                <a:schemeClr val="tx1">
                  <a:lumMod val="75000"/>
                  <a:lumOff val="25000"/>
                </a:schemeClr>
              </a:solidFill>
              <a:latin typeface="Verdana" panose="020B0604030504040204" pitchFamily="34" charset="0"/>
              <a:ea typeface="Verdana" panose="020B0604030504040204" pitchFamily="34" charset="0"/>
            </a:endParaRPr>
          </a:p>
          <a:p>
            <a:r>
              <a:rPr lang="el-GR" dirty="0">
                <a:solidFill>
                  <a:schemeClr val="tx1">
                    <a:lumMod val="75000"/>
                    <a:lumOff val="25000"/>
                  </a:schemeClr>
                </a:solidFill>
                <a:latin typeface="Verdana" panose="020B0604030504040204" pitchFamily="34" charset="0"/>
                <a:ea typeface="Verdana" panose="020B0604030504040204" pitchFamily="34" charset="0"/>
              </a:rPr>
              <a:t>O οδηγός πολυμορφίας και συμπερίληψης </a:t>
            </a:r>
            <a:r>
              <a:rPr lang="el-GR" dirty="0" smtClean="0">
                <a:solidFill>
                  <a:schemeClr val="tx1">
                    <a:lumMod val="75000"/>
                    <a:lumOff val="25000"/>
                  </a:schemeClr>
                </a:solidFill>
                <a:latin typeface="Verdana" panose="020B0604030504040204" pitchFamily="34" charset="0"/>
                <a:ea typeface="Verdana" panose="020B0604030504040204" pitchFamily="34" charset="0"/>
              </a:rPr>
              <a:t>με τα απαιτούμενα αποδεικτικά και καθορισμένες ομάδες στόχους αφορά </a:t>
            </a:r>
            <a:r>
              <a:rPr lang="el-GR" dirty="0">
                <a:solidFill>
                  <a:schemeClr val="tx1">
                    <a:lumMod val="75000"/>
                    <a:lumOff val="25000"/>
                  </a:schemeClr>
                </a:solidFill>
                <a:latin typeface="Verdana" panose="020B0604030504040204" pitchFamily="34" charset="0"/>
                <a:ea typeface="Verdana" panose="020B0604030504040204" pitchFamily="34" charset="0"/>
              </a:rPr>
              <a:t>τόσο στην Πρόσκληση 2021 όσο και στην Πρόσκληση 2022</a:t>
            </a:r>
            <a:r>
              <a:rPr lang="en-GB" dirty="0"/>
              <a:t> </a:t>
            </a:r>
          </a:p>
          <a:p>
            <a:endParaRPr lang="el-GR" dirty="0"/>
          </a:p>
          <a:p>
            <a:r>
              <a:rPr lang="el-GR" b="1" dirty="0"/>
              <a:t>Δείτε εδώ τον οδηγό και τα απαιτούμενα αποδεικτικά έντυπα ανά ομάδα-στόχο →</a:t>
            </a:r>
            <a:r>
              <a:rPr lang="el-GR" dirty="0"/>
              <a:t>  </a:t>
            </a:r>
            <a:r>
              <a:rPr lang="el-GR" dirty="0">
                <a:hlinkClick r:id="rId3"/>
              </a:rPr>
              <a:t>Οδηγός</a:t>
            </a:r>
            <a:endParaRPr lang="el-GR" dirty="0"/>
          </a:p>
          <a:p>
            <a:pPr>
              <a:lnSpc>
                <a:spcPct val="150000"/>
              </a:lnSpc>
              <a:defRPr/>
            </a:pPr>
            <a:endParaRPr lang="el-GR" dirty="0">
              <a:solidFill>
                <a:schemeClr val="tx1">
                  <a:lumMod val="75000"/>
                  <a:lumOff val="25000"/>
                </a:schemeClr>
              </a:solidFill>
              <a:highlight>
                <a:srgbClr val="FFFF00"/>
              </a:highlight>
              <a:latin typeface="Verdana" panose="020B0604030504040204" pitchFamily="34" charset="0"/>
              <a:ea typeface="Verdana" panose="020B0604030504040204" pitchFamily="34" charset="0"/>
            </a:endParaRPr>
          </a:p>
          <a:p>
            <a:pPr lvl="0">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3598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p:cNvGraphicFramePr>
          <p:nvPr>
            <p:extLst>
              <p:ext uri="{D42A27DB-BD31-4B8C-83A1-F6EECF244321}">
                <p14:modId xmlns:p14="http://schemas.microsoft.com/office/powerpoint/2010/main" val="2346420956"/>
              </p:ext>
            </p:extLst>
          </p:nvPr>
        </p:nvGraphicFramePr>
        <p:xfrm>
          <a:off x="0" y="770437"/>
          <a:ext cx="12011891" cy="6232957"/>
        </p:xfrm>
        <a:graphic>
          <a:graphicData uri="http://schemas.openxmlformats.org/drawingml/2006/table">
            <a:tbl>
              <a:tblPr firstRow="1" bandRow="1">
                <a:tableStyleId>{5FD0F851-EC5A-4D38-B0AD-8093EC10F338}</a:tableStyleId>
              </a:tblPr>
              <a:tblGrid>
                <a:gridCol w="7975107">
                  <a:extLst>
                    <a:ext uri="{9D8B030D-6E8A-4147-A177-3AD203B41FA5}">
                      <a16:colId xmlns:a16="http://schemas.microsoft.com/office/drawing/2014/main" val="20000"/>
                    </a:ext>
                  </a:extLst>
                </a:gridCol>
                <a:gridCol w="4036784">
                  <a:extLst>
                    <a:ext uri="{9D8B030D-6E8A-4147-A177-3AD203B41FA5}">
                      <a16:colId xmlns:a16="http://schemas.microsoft.com/office/drawing/2014/main" val="20001"/>
                    </a:ext>
                  </a:extLst>
                </a:gridCol>
              </a:tblGrid>
              <a:tr h="411179">
                <a:tc>
                  <a:txBody>
                    <a:bodyPr/>
                    <a:lstStyle/>
                    <a:p>
                      <a:pPr algn="ctr"/>
                      <a:r>
                        <a:rPr lang="el-GR" sz="1600" dirty="0">
                          <a:latin typeface="Century Gothic" panose="020B0502020202020204" pitchFamily="34" charset="0"/>
                        </a:rPr>
                        <a:t>Χώρα</a:t>
                      </a:r>
                      <a:r>
                        <a:rPr lang="el-GR" sz="1600" baseline="0" dirty="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n-US" sz="1600" dirty="0">
                          <a:latin typeface="Century Gothic" panose="020B0502020202020204" pitchFamily="34" charset="0"/>
                        </a:rPr>
                        <a:t>M</a:t>
                      </a:r>
                      <a:r>
                        <a:rPr lang="el-GR" sz="1600" dirty="0">
                          <a:latin typeface="Century Gothic" panose="020B0502020202020204" pitchFamily="34" charset="0"/>
                        </a:rPr>
                        <a:t>ηνιαίο</a:t>
                      </a:r>
                      <a:r>
                        <a:rPr lang="el-GR" sz="1600" baseline="0" dirty="0">
                          <a:latin typeface="Century Gothic" panose="020B0502020202020204" pitchFamily="34" charset="0"/>
                        </a:rPr>
                        <a:t> ποσό + Τ</a:t>
                      </a:r>
                      <a:r>
                        <a:rPr lang="en-US" sz="1600" baseline="0" dirty="0">
                          <a:latin typeface="Century Gothic" panose="020B0502020202020204" pitchFamily="34" charset="0"/>
                        </a:rPr>
                        <a:t>op ups*</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24433">
                <a:tc>
                  <a:txBody>
                    <a:bodyPr/>
                    <a:lstStyle/>
                    <a:p>
                      <a:r>
                        <a:rPr lang="el-GR" sz="1600" b="1" dirty="0">
                          <a:latin typeface="Century Gothic" panose="020B0502020202020204" pitchFamily="34" charset="0"/>
                        </a:rPr>
                        <a:t>Κατηγορία</a:t>
                      </a:r>
                      <a:r>
                        <a:rPr lang="el-GR" sz="1600" b="1" baseline="0" dirty="0">
                          <a:latin typeface="Century Gothic" panose="020B0502020202020204" pitchFamily="34" charset="0"/>
                        </a:rPr>
                        <a:t> 1</a:t>
                      </a:r>
                      <a:endParaRPr lang="en-US" sz="1600" b="1" dirty="0">
                        <a:latin typeface="Century Gothic" panose="020B0502020202020204" pitchFamily="34" charset="0"/>
                      </a:endParaRPr>
                    </a:p>
                    <a:p>
                      <a:r>
                        <a:rPr lang="el-GR" sz="1600" dirty="0">
                          <a:latin typeface="Century Gothic" panose="020B0502020202020204" pitchFamily="34" charset="0"/>
                        </a:rPr>
                        <a:t>Νορβηγία</a:t>
                      </a:r>
                      <a:r>
                        <a:rPr lang="en-GB" sz="1600" dirty="0">
                          <a:latin typeface="Century Gothic" panose="020B0502020202020204" pitchFamily="34" charset="0"/>
                        </a:rPr>
                        <a:t>, </a:t>
                      </a:r>
                      <a:r>
                        <a:rPr lang="el-GR" sz="1600" dirty="0">
                          <a:latin typeface="Century Gothic" panose="020B0502020202020204" pitchFamily="34" charset="0"/>
                        </a:rPr>
                        <a:t>Δανία, Λουξεμβούργο</a:t>
                      </a:r>
                      <a:r>
                        <a:rPr lang="en-GB" sz="1600" dirty="0">
                          <a:latin typeface="Century Gothic" panose="020B0502020202020204" pitchFamily="34" charset="0"/>
                        </a:rPr>
                        <a:t>, </a:t>
                      </a:r>
                      <a:r>
                        <a:rPr lang="el-GR" sz="1600" dirty="0">
                          <a:latin typeface="Century Gothic" panose="020B0502020202020204" pitchFamily="34" charset="0"/>
                        </a:rPr>
                        <a:t>Ισλανδία</a:t>
                      </a:r>
                      <a:r>
                        <a:rPr lang="en-GB" sz="1600" dirty="0">
                          <a:latin typeface="Century Gothic" panose="020B0502020202020204" pitchFamily="34" charset="0"/>
                        </a:rPr>
                        <a:t>, </a:t>
                      </a:r>
                      <a:r>
                        <a:rPr lang="el-GR" sz="1600" baseline="0" dirty="0">
                          <a:latin typeface="Century Gothic" panose="020B0502020202020204" pitchFamily="34" charset="0"/>
                        </a:rPr>
                        <a:t>Σουηδία</a:t>
                      </a:r>
                      <a:r>
                        <a:rPr lang="en-GB" sz="1600" baseline="0" dirty="0">
                          <a:latin typeface="Century Gothic" panose="020B0502020202020204" pitchFamily="34" charset="0"/>
                        </a:rPr>
                        <a:t>, </a:t>
                      </a:r>
                      <a:r>
                        <a:rPr lang="el-GR" sz="1600" dirty="0">
                          <a:latin typeface="Century Gothic" panose="020B0502020202020204" pitchFamily="34" charset="0"/>
                        </a:rPr>
                        <a:t>Ιρλανδία,</a:t>
                      </a:r>
                      <a:r>
                        <a:rPr lang="en-GB" sz="1600" baseline="0" dirty="0">
                          <a:latin typeface="Century Gothic" panose="020B0502020202020204" pitchFamily="34" charset="0"/>
                        </a:rPr>
                        <a:t> </a:t>
                      </a:r>
                      <a:r>
                        <a:rPr lang="el-GR" sz="1600" dirty="0">
                          <a:latin typeface="Century Gothic" panose="020B0502020202020204" pitchFamily="34" charset="0"/>
                        </a:rPr>
                        <a:t>Φινλανδία</a:t>
                      </a:r>
                      <a:r>
                        <a:rPr lang="en-GB" sz="1600" dirty="0">
                          <a:latin typeface="Century Gothic" panose="020B0502020202020204" pitchFamily="34" charset="0"/>
                        </a:rPr>
                        <a:t>, </a:t>
                      </a:r>
                      <a:r>
                        <a:rPr lang="el-GR" sz="1600" dirty="0" smtClean="0">
                          <a:latin typeface="Century Gothic" panose="020B0502020202020204" pitchFamily="34" charset="0"/>
                        </a:rPr>
                        <a:t>Λιχτενστάιν </a:t>
                      </a:r>
                      <a:r>
                        <a:rPr lang="el-GR" sz="1600" dirty="0">
                          <a:latin typeface="Century Gothic" panose="020B0502020202020204" pitchFamily="34" charset="0"/>
                        </a:rPr>
                        <a:t>και</a:t>
                      </a:r>
                      <a:r>
                        <a:rPr lang="el-GR" sz="1600" baseline="0" dirty="0">
                          <a:latin typeface="Century Gothic" panose="020B0502020202020204" pitchFamily="34" charset="0"/>
                        </a:rPr>
                        <a:t> </a:t>
                      </a:r>
                      <a:r>
                        <a:rPr lang="en-GB" sz="1600" b="1" u="sng" baseline="0" dirty="0">
                          <a:solidFill>
                            <a:srgbClr val="7030A0"/>
                          </a:solidFill>
                          <a:latin typeface="Century Gothic" panose="020B0502020202020204" pitchFamily="34" charset="0"/>
                        </a:rPr>
                        <a:t>Region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l-GR" sz="1600" b="1" dirty="0">
                          <a:latin typeface="Century Gothic" panose="020B0502020202020204" pitchFamily="34" charset="0"/>
                        </a:rPr>
                        <a:t>6</a:t>
                      </a:r>
                      <a:r>
                        <a:rPr lang="en-GB" sz="1600" b="1" dirty="0">
                          <a:latin typeface="Century Gothic" panose="020B0502020202020204" pitchFamily="34" charset="0"/>
                        </a:rPr>
                        <a:t>74</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824433">
                <a:tc>
                  <a:txBody>
                    <a:bodyPr/>
                    <a:lstStyle/>
                    <a:p>
                      <a:r>
                        <a:rPr lang="el-GR" sz="1600" b="1" dirty="0">
                          <a:latin typeface="Century Gothic" panose="020B0502020202020204" pitchFamily="34" charset="0"/>
                        </a:rPr>
                        <a:t>Κατηγορία 2</a:t>
                      </a:r>
                    </a:p>
                    <a:p>
                      <a:r>
                        <a:rPr lang="el-GR" sz="1600" dirty="0">
                          <a:latin typeface="Century Gothic" panose="020B0502020202020204" pitchFamily="34" charset="0"/>
                        </a:rPr>
                        <a:t>Ολλανδία</a:t>
                      </a:r>
                      <a:r>
                        <a:rPr lang="en-GB" sz="1600" dirty="0">
                          <a:latin typeface="Century Gothic" panose="020B0502020202020204" pitchFamily="34" charset="0"/>
                        </a:rPr>
                        <a:t>, </a:t>
                      </a:r>
                      <a:r>
                        <a:rPr lang="el-GR" sz="1600" dirty="0">
                          <a:latin typeface="Century Gothic" panose="020B0502020202020204" pitchFamily="34" charset="0"/>
                        </a:rPr>
                        <a:t>Αυστρία</a:t>
                      </a:r>
                      <a:r>
                        <a:rPr lang="en-GB" sz="1600" dirty="0">
                          <a:latin typeface="Century Gothic" panose="020B0502020202020204" pitchFamily="34" charset="0"/>
                        </a:rPr>
                        <a:t>, </a:t>
                      </a:r>
                      <a:r>
                        <a:rPr lang="el-GR" sz="1600" dirty="0">
                          <a:latin typeface="Century Gothic" panose="020B0502020202020204" pitchFamily="34" charset="0"/>
                        </a:rPr>
                        <a:t>Βέλγιο,</a:t>
                      </a:r>
                      <a:r>
                        <a:rPr lang="en-GB" sz="1600" dirty="0">
                          <a:latin typeface="Century Gothic" panose="020B0502020202020204" pitchFamily="34" charset="0"/>
                        </a:rPr>
                        <a:t> </a:t>
                      </a:r>
                      <a:r>
                        <a:rPr lang="el-GR" sz="1600" dirty="0">
                          <a:latin typeface="Century Gothic" panose="020B0502020202020204" pitchFamily="34" charset="0"/>
                        </a:rPr>
                        <a:t>Γαλλία</a:t>
                      </a:r>
                      <a:r>
                        <a:rPr lang="en-GB" sz="1600" dirty="0">
                          <a:latin typeface="Century Gothic" panose="020B0502020202020204" pitchFamily="34" charset="0"/>
                        </a:rPr>
                        <a:t>, </a:t>
                      </a:r>
                      <a:r>
                        <a:rPr lang="el-GR" sz="1600" dirty="0">
                          <a:latin typeface="Century Gothic" panose="020B0502020202020204" pitchFamily="34" charset="0"/>
                        </a:rPr>
                        <a:t>Γερμανία</a:t>
                      </a:r>
                      <a:r>
                        <a:rPr lang="en-GB" sz="1600" dirty="0">
                          <a:latin typeface="Century Gothic" panose="020B0502020202020204" pitchFamily="34" charset="0"/>
                        </a:rPr>
                        <a:t>, </a:t>
                      </a:r>
                      <a:r>
                        <a:rPr lang="el-GR" sz="1600" dirty="0">
                          <a:latin typeface="Century Gothic" panose="020B0502020202020204" pitchFamily="34" charset="0"/>
                        </a:rPr>
                        <a:t>Ιταλία,</a:t>
                      </a:r>
                      <a:r>
                        <a:rPr lang="el-GR" sz="1600" baseline="0" dirty="0">
                          <a:latin typeface="Century Gothic" panose="020B0502020202020204" pitchFamily="34" charset="0"/>
                        </a:rPr>
                        <a:t> Ισπανία, Κύπρος, Ελλάδα, Μάλτα, Πορτογαλία </a:t>
                      </a:r>
                      <a:r>
                        <a:rPr lang="en-GB" sz="1600" b="1" u="sng" baseline="0" dirty="0">
                          <a:solidFill>
                            <a:srgbClr val="7030A0"/>
                          </a:solidFill>
                          <a:latin typeface="Century Gothic" panose="020B0502020202020204" pitchFamily="34" charset="0"/>
                        </a:rPr>
                        <a:t>Region 13 </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606</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1068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a:latin typeface="Century Gothic" panose="020B0502020202020204" pitchFamily="34" charset="0"/>
                        </a:rPr>
                        <a:t>B</a:t>
                      </a:r>
                      <a:r>
                        <a:rPr lang="el-GR" sz="1600" baseline="0" dirty="0">
                          <a:latin typeface="Century Gothic" panose="020B0502020202020204" pitchFamily="34" charset="0"/>
                        </a:rPr>
                        <a:t>όρειας Μακεδονίας</a:t>
                      </a:r>
                      <a:r>
                        <a:rPr lang="en-US" sz="1600" baseline="0" dirty="0">
                          <a:latin typeface="Century Gothic" panose="020B0502020202020204" pitchFamily="34" charset="0"/>
                        </a:rPr>
                        <a:t>, </a:t>
                      </a:r>
                      <a:r>
                        <a:rPr lang="el-GR" sz="1600" baseline="0" dirty="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550</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1221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Χώρες</a:t>
                      </a:r>
                      <a:r>
                        <a:rPr lang="en-GB" sz="1600" b="1" dirty="0">
                          <a:solidFill>
                            <a:schemeClr val="tx1">
                              <a:lumMod val="75000"/>
                              <a:lumOff val="25000"/>
                            </a:schemeClr>
                          </a:solidFill>
                          <a:latin typeface="Century Gothic" panose="020B0502020202020204" pitchFamily="34" charset="0"/>
                        </a:rPr>
                        <a:t> E</a:t>
                      </a:r>
                      <a:r>
                        <a:rPr lang="el-GR" sz="1600" b="1" dirty="0" smtClean="0">
                          <a:solidFill>
                            <a:schemeClr val="tx1">
                              <a:lumMod val="75000"/>
                              <a:lumOff val="25000"/>
                            </a:schemeClr>
                          </a:solidFill>
                          <a:latin typeface="Century Gothic" panose="020B0502020202020204" pitchFamily="34" charset="0"/>
                        </a:rPr>
                        <a:t>ταίροι ΚΑ171</a:t>
                      </a:r>
                      <a:endParaRPr lang="el-GR" sz="1600" b="1"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Century Gothic" panose="020B0502020202020204" pitchFamily="34" charset="0"/>
                        </a:rPr>
                        <a:t>Regions</a:t>
                      </a:r>
                      <a:r>
                        <a:rPr lang="en-US" sz="1600" baseline="0" dirty="0">
                          <a:solidFill>
                            <a:schemeClr val="tx1">
                              <a:lumMod val="75000"/>
                              <a:lumOff val="25000"/>
                            </a:schemeClr>
                          </a:solidFill>
                          <a:latin typeface="Century Gothic" panose="020B0502020202020204" pitchFamily="34" charset="0"/>
                        </a:rPr>
                        <a:t> 1</a:t>
                      </a:r>
                      <a:r>
                        <a:rPr lang="el-GR" sz="1600" baseline="0" dirty="0">
                          <a:solidFill>
                            <a:schemeClr val="tx1">
                              <a:lumMod val="75000"/>
                              <a:lumOff val="25000"/>
                            </a:schemeClr>
                          </a:solidFill>
                          <a:latin typeface="Century Gothic" panose="020B0502020202020204" pitchFamily="34" charset="0"/>
                        </a:rPr>
                        <a:t> - </a:t>
                      </a:r>
                      <a:r>
                        <a:rPr lang="en-GB" sz="1600" baseline="0" dirty="0">
                          <a:solidFill>
                            <a:schemeClr val="tx1">
                              <a:lumMod val="75000"/>
                              <a:lumOff val="25000"/>
                            </a:schemeClr>
                          </a:solidFill>
                          <a:latin typeface="Century Gothic" panose="020B0502020202020204" pitchFamily="34" charset="0"/>
                        </a:rPr>
                        <a:t>12</a:t>
                      </a:r>
                      <a:endParaRPr lang="el-GR" sz="1600" baseline="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solidFill>
                          <a:latin typeface="Century Gothic" panose="020B0502020202020204" pitchFamily="34" charset="0"/>
                          <a:ea typeface="+mn-ea"/>
                          <a:cs typeface="+mn-cs"/>
                        </a:rPr>
                        <a:t>700</a:t>
                      </a:r>
                      <a:r>
                        <a:rPr lang="en-US" sz="1600" b="1" kern="1200" dirty="0">
                          <a:solidFill>
                            <a:schemeClr val="tx1"/>
                          </a:solidFill>
                          <a:latin typeface="Century Gothic" panose="020B0502020202020204" pitchFamily="34" charset="0"/>
                          <a:ea typeface="+mn-ea"/>
                          <a:cs typeface="+mn-cs"/>
                        </a:rPr>
                        <a:t> </a:t>
                      </a:r>
                      <a:r>
                        <a:rPr lang="en-US" sz="1600" b="1" kern="1200" dirty="0" smtClean="0">
                          <a:solidFill>
                            <a:schemeClr val="tx1"/>
                          </a:solidFill>
                          <a:latin typeface="Century Gothic" panose="020B0502020202020204" pitchFamily="34" charset="0"/>
                          <a:ea typeface="+mn-ea"/>
                          <a:cs typeface="+mn-cs"/>
                        </a:rPr>
                        <a:t>€</a:t>
                      </a:r>
                      <a:r>
                        <a:rPr lang="el-GR" sz="1600" b="1" kern="1200" dirty="0" smtClean="0">
                          <a:solidFill>
                            <a:schemeClr val="tx1"/>
                          </a:solidFill>
                          <a:latin typeface="Century Gothic" panose="020B0502020202020204" pitchFamily="34" charset="0"/>
                          <a:ea typeface="+mn-ea"/>
                          <a:cs typeface="+mn-cs"/>
                        </a:rPr>
                        <a:t> (</a:t>
                      </a:r>
                      <a:r>
                        <a:rPr lang="en-GB" sz="1600" b="1" kern="1200" dirty="0" smtClean="0">
                          <a:solidFill>
                            <a:schemeClr val="tx1"/>
                          </a:solidFill>
                          <a:latin typeface="Century Gothic" panose="020B0502020202020204" pitchFamily="34" charset="0"/>
                          <a:ea typeface="+mn-ea"/>
                          <a:cs typeface="+mn-cs"/>
                        </a:rPr>
                        <a:t>Outgoing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tx1"/>
                          </a:solidFill>
                          <a:latin typeface="Century Gothic" panose="020B0502020202020204" pitchFamily="34" charset="0"/>
                          <a:ea typeface="+mn-ea"/>
                          <a:cs typeface="+mn-cs"/>
                        </a:rPr>
                        <a:t>850</a:t>
                      </a:r>
                      <a:r>
                        <a:rPr lang="en-GB" sz="1600" b="1" kern="1200" baseline="0" dirty="0" smtClean="0">
                          <a:solidFill>
                            <a:schemeClr val="tx1"/>
                          </a:solidFill>
                          <a:latin typeface="Century Gothic" panose="020B0502020202020204" pitchFamily="34" charset="0"/>
                          <a:ea typeface="+mn-ea"/>
                          <a:cs typeface="+mn-cs"/>
                        </a:rPr>
                        <a:t> </a:t>
                      </a:r>
                      <a:r>
                        <a:rPr lang="en-US" sz="1600" b="1" kern="1200" dirty="0" smtClean="0">
                          <a:solidFill>
                            <a:schemeClr val="tx1"/>
                          </a:solidFill>
                          <a:latin typeface="Century Gothic" panose="020B0502020202020204" pitchFamily="34" charset="0"/>
                          <a:ea typeface="+mn-ea"/>
                          <a:cs typeface="+mn-cs"/>
                        </a:rPr>
                        <a:t>€</a:t>
                      </a:r>
                      <a:r>
                        <a:rPr lang="el-GR" sz="1600" b="1" kern="1200" dirty="0" smtClean="0">
                          <a:solidFill>
                            <a:schemeClr val="tx1"/>
                          </a:solidFill>
                          <a:latin typeface="Century Gothic" panose="020B0502020202020204" pitchFamily="34" charset="0"/>
                          <a:ea typeface="+mn-ea"/>
                          <a:cs typeface="+mn-cs"/>
                        </a:rPr>
                        <a:t> (</a:t>
                      </a:r>
                      <a:r>
                        <a:rPr lang="en-GB" sz="1600" b="1" kern="1200" dirty="0" smtClean="0">
                          <a:solidFill>
                            <a:schemeClr val="tx1"/>
                          </a:solidFill>
                          <a:latin typeface="Century Gothic" panose="020B0502020202020204" pitchFamily="34" charset="0"/>
                          <a:ea typeface="+mn-ea"/>
                          <a:cs typeface="+mn-cs"/>
                        </a:rPr>
                        <a:t>Incoming</a:t>
                      </a:r>
                      <a:r>
                        <a:rPr lang="en-GB" sz="1600" b="1" kern="1200" baseline="0" dirty="0" smtClean="0">
                          <a:solidFill>
                            <a:schemeClr val="tx1"/>
                          </a:solidFill>
                          <a:latin typeface="Century Gothic" panose="020B0502020202020204" pitchFamily="34" charset="0"/>
                          <a:ea typeface="+mn-ea"/>
                          <a:cs typeface="+mn-cs"/>
                        </a:rPr>
                        <a:t> </a:t>
                      </a:r>
                      <a:r>
                        <a:rPr lang="en-GB" sz="1600" b="1" kern="1200" dirty="0" smtClean="0">
                          <a:solidFill>
                            <a:schemeClr val="tx1"/>
                          </a:solidFill>
                          <a:latin typeface="Century Gothic" panose="020B0502020202020204"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Century Gothic" panose="020B0502020202020204" pitchFamily="34" charset="0"/>
                        <a:ea typeface="+mn-ea"/>
                        <a:cs typeface="+mn-cs"/>
                      </a:endParaRPr>
                    </a:p>
                  </a:txBody>
                  <a:tcPr marL="87394" marR="87394" marT="45724" marB="45724" anchor="ctr"/>
                </a:tc>
                <a:extLst>
                  <a:ext uri="{0D108BD9-81ED-4DB2-BD59-A6C34878D82A}">
                    <a16:rowId xmlns:a16="http://schemas.microsoft.com/office/drawing/2014/main" val="10005"/>
                  </a:ext>
                </a:extLst>
              </a:tr>
              <a:tr h="824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a:t>
                      </a:r>
                      <a:r>
                        <a:rPr lang="en-GB" sz="1600" b="1" kern="1200" dirty="0">
                          <a:solidFill>
                            <a:schemeClr val="tx1">
                              <a:lumMod val="75000"/>
                              <a:lumOff val="25000"/>
                            </a:schemeClr>
                          </a:solidFill>
                          <a:latin typeface="Century Gothic" panose="020B0502020202020204" pitchFamily="34" charset="0"/>
                          <a:ea typeface="+mn-ea"/>
                          <a:cs typeface="+mn-cs"/>
                        </a:rPr>
                        <a:t>Top ups</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1.Φοιτητές/απόφοιτοι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όλες τις Χώρες</a:t>
                      </a:r>
                      <a:endParaRPr lang="en-US" sz="1600" b="0"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25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r>
                        <a:rPr lang="en-US" sz="1600" b="1" kern="1200" dirty="0" smtClean="0">
                          <a:solidFill>
                            <a:schemeClr val="tx1"/>
                          </a:solidFill>
                          <a:latin typeface="Century Gothic" panose="020B0502020202020204" pitchFamily="34" charset="0"/>
                          <a:ea typeface="+mn-ea"/>
                          <a:cs typeface="+mn-cs"/>
                        </a:rPr>
                        <a:t>€ ( long term mobilities)</a:t>
                      </a:r>
                      <a:endParaRPr lang="en-US" sz="1600" b="1" kern="1200" dirty="0">
                        <a:solidFill>
                          <a:schemeClr val="tx1"/>
                        </a:solidFill>
                        <a:latin typeface="Century Gothic" panose="020B0502020202020204" pitchFamily="34" charset="0"/>
                        <a:ea typeface="+mn-ea"/>
                        <a:cs typeface="+mn-cs"/>
                      </a:endParaRPr>
                    </a:p>
                  </a:txBody>
                  <a:tcPr marL="87394" marR="87394" marT="45724" marB="45724" anchor="ctr">
                    <a:solidFill>
                      <a:schemeClr val="accent5">
                        <a:lumMod val="60000"/>
                        <a:lumOff val="40000"/>
                      </a:schemeClr>
                    </a:solidFill>
                  </a:tcPr>
                </a:tc>
                <a:extLst>
                  <a:ext uri="{0D108BD9-81ED-4DB2-BD59-A6C34878D82A}">
                    <a16:rowId xmlns:a16="http://schemas.microsoft.com/office/drawing/2014/main" val="10004"/>
                  </a:ext>
                </a:extLst>
              </a:tr>
              <a:tr h="1058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2. </a:t>
                      </a: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Φοιτητές/απόφοιτοι</a:t>
                      </a:r>
                      <a:r>
                        <a:rPr lang="en-US" sz="1600" b="1" kern="1200" dirty="0">
                          <a:solidFill>
                            <a:schemeClr val="tx1">
                              <a:lumMod val="75000"/>
                              <a:lumOff val="25000"/>
                            </a:schemeClr>
                          </a:solidFill>
                          <a:latin typeface="Century Gothic" panose="020B0502020202020204" pitchFamily="34" charset="0"/>
                          <a:ea typeface="+mn-ea"/>
                          <a:cs typeface="+mn-cs"/>
                        </a:rPr>
                        <a:t> </a:t>
                      </a:r>
                      <a:r>
                        <a:rPr lang="el-GR" sz="1600" b="1" kern="1200" dirty="0">
                          <a:solidFill>
                            <a:schemeClr val="tx1">
                              <a:lumMod val="75000"/>
                              <a:lumOff val="25000"/>
                            </a:schemeClr>
                          </a:solidFill>
                          <a:latin typeface="Century Gothic" panose="020B0502020202020204" pitchFamily="34" charset="0"/>
                          <a:ea typeface="+mn-ea"/>
                          <a:cs typeface="+mn-cs"/>
                        </a:rPr>
                        <a:t>που συμμετέχουν σε </a:t>
                      </a:r>
                      <a:r>
                        <a:rPr lang="en-US" sz="1600" b="1" kern="1200" dirty="0">
                          <a:solidFill>
                            <a:schemeClr val="tx1">
                              <a:lumMod val="75000"/>
                              <a:lumOff val="25000"/>
                            </a:schemeClr>
                          </a:solidFill>
                          <a:latin typeface="Century Gothic" panose="020B0502020202020204" pitchFamily="34" charset="0"/>
                          <a:ea typeface="+mn-ea"/>
                          <a:cs typeface="+mn-cs"/>
                        </a:rPr>
                        <a:t>traineeship</a:t>
                      </a:r>
                      <a:r>
                        <a:rPr lang="en-GB" sz="1600" b="1" kern="1200" dirty="0">
                          <a:solidFill>
                            <a:schemeClr val="tx1">
                              <a:lumMod val="75000"/>
                              <a:lumOff val="25000"/>
                            </a:schemeClr>
                          </a:solidFill>
                          <a:latin typeface="Century Gothic" panose="020B0502020202020204" pitchFamily="34" charset="0"/>
                          <a:ea typeface="+mn-ea"/>
                          <a:cs typeface="+mn-cs"/>
                        </a:rPr>
                        <a:t>s</a:t>
                      </a:r>
                      <a:endParaRPr lang="el-GR" sz="1600" b="1" kern="1200" dirty="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lumMod val="75000"/>
                              <a:lumOff val="25000"/>
                            </a:schemeClr>
                          </a:solidFill>
                          <a:latin typeface="Century Gothic" panose="020B0502020202020204" pitchFamily="34" charset="0"/>
                          <a:ea typeface="+mn-ea"/>
                          <a:cs typeface="+mn-cs"/>
                        </a:rPr>
                        <a:t>Ισχύει</a:t>
                      </a:r>
                      <a:r>
                        <a:rPr lang="el-GR" sz="1600" b="0" kern="1200" baseline="0" dirty="0">
                          <a:solidFill>
                            <a:schemeClr val="tx1">
                              <a:lumMod val="75000"/>
                              <a:lumOff val="25000"/>
                            </a:schemeClr>
                          </a:solidFill>
                          <a:latin typeface="Century Gothic" panose="020B0502020202020204" pitchFamily="34" charset="0"/>
                          <a:ea typeface="+mn-ea"/>
                          <a:cs typeface="+mn-cs"/>
                        </a:rPr>
                        <a:t> για τα </a:t>
                      </a:r>
                      <a:r>
                        <a:rPr lang="en-US" sz="1600" b="0" kern="1200" baseline="0" dirty="0">
                          <a:solidFill>
                            <a:schemeClr val="tx1">
                              <a:lumMod val="75000"/>
                              <a:lumOff val="25000"/>
                            </a:schemeClr>
                          </a:solidFill>
                          <a:latin typeface="Century Gothic" panose="020B0502020202020204" pitchFamily="34" charset="0"/>
                          <a:ea typeface="+mn-ea"/>
                          <a:cs typeface="+mn-cs"/>
                        </a:rPr>
                        <a:t>Regions 13 &amp; 14</a:t>
                      </a:r>
                      <a:r>
                        <a:rPr lang="el-GR" sz="1600" b="0" kern="1200" baseline="0" dirty="0">
                          <a:solidFill>
                            <a:schemeClr val="tx1">
                              <a:lumMod val="75000"/>
                              <a:lumOff val="25000"/>
                            </a:schemeClr>
                          </a:solidFill>
                          <a:latin typeface="Century Gothic" panose="020B0502020202020204" pitchFamily="34" charset="0"/>
                          <a:ea typeface="+mn-ea"/>
                          <a:cs typeface="+mn-cs"/>
                        </a:rPr>
                        <a:t> (όχι για τα </a:t>
                      </a:r>
                      <a:r>
                        <a:rPr lang="en-GB" sz="1600" b="0" kern="1200" baseline="0" dirty="0">
                          <a:solidFill>
                            <a:schemeClr val="tx1">
                              <a:lumMod val="75000"/>
                              <a:lumOff val="25000"/>
                            </a:schemeClr>
                          </a:solidFill>
                          <a:latin typeface="Century Gothic" panose="020B0502020202020204" pitchFamily="34" charset="0"/>
                          <a:ea typeface="+mn-ea"/>
                          <a:cs typeface="+mn-cs"/>
                        </a:rPr>
                        <a:t>regions 1-12)</a:t>
                      </a:r>
                      <a:endParaRPr lang="el-GR" sz="1600" b="0" kern="1200" dirty="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marL="87394" marR="87394" marT="45724" marB="45724">
                    <a:solidFill>
                      <a:schemeClr val="accent5">
                        <a:lumMod val="60000"/>
                        <a:lumOff val="40000"/>
                      </a:schemeClr>
                    </a:solidFill>
                  </a:tcPr>
                </a:tc>
                <a:extLst>
                  <a:ext uri="{0D108BD9-81ED-4DB2-BD59-A6C34878D82A}">
                    <a16:rowId xmlns:a16="http://schemas.microsoft.com/office/drawing/2014/main" val="10006"/>
                  </a:ext>
                </a:extLst>
              </a:tr>
            </a:tbl>
          </a:graphicData>
        </a:graphic>
      </p:graphicFrame>
      <p:sp>
        <p:nvSpPr>
          <p:cNvPr id="6" name="Title 1"/>
          <p:cNvSpPr txBox="1">
            <a:spLocks/>
          </p:cNvSpPr>
          <p:nvPr/>
        </p:nvSpPr>
        <p:spPr>
          <a:xfrm>
            <a:off x="-153321" y="58680"/>
            <a:ext cx="9964978" cy="711757"/>
          </a:xfrm>
          <a:prstGeom prst="rect">
            <a:avLst/>
          </a:prstGeom>
        </p:spPr>
        <p:txBody>
          <a:bodyPr anchor="t">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3500" b="1" dirty="0">
                <a:solidFill>
                  <a:schemeClr val="bg1"/>
                </a:solidFill>
                <a:ea typeface="Verdana" panose="020B0604030504040204" pitchFamily="34" charset="0"/>
                <a:cs typeface="+mn-cs"/>
              </a:rPr>
              <a:t>Έξοδα Διαβίωσης για Σπουδαστές/</a:t>
            </a:r>
            <a:r>
              <a:rPr lang="el-GR" sz="3500" b="1" dirty="0" err="1">
                <a:solidFill>
                  <a:schemeClr val="bg1"/>
                </a:solidFill>
                <a:ea typeface="Verdana" panose="020B0604030504040204" pitchFamily="34" charset="0"/>
                <a:cs typeface="+mn-cs"/>
              </a:rPr>
              <a:t>στριες</a:t>
            </a:r>
            <a:r>
              <a:rPr lang="el-GR" sz="3500" b="1" dirty="0">
                <a:solidFill>
                  <a:schemeClr val="bg1"/>
                </a:solidFill>
                <a:ea typeface="Verdana" panose="020B0604030504040204" pitchFamily="34" charset="0"/>
                <a:cs typeface="+mn-cs"/>
              </a:rPr>
              <a:t>/Απόφοιτους</a:t>
            </a:r>
          </a:p>
          <a:p>
            <a:pPr>
              <a:defRPr/>
            </a:pPr>
            <a:r>
              <a:rPr lang="el-GR" sz="3500" b="1" dirty="0">
                <a:solidFill>
                  <a:schemeClr val="bg1"/>
                </a:solidFill>
                <a:ea typeface="Verdana" panose="020B0604030504040204" pitchFamily="34" charset="0"/>
                <a:cs typeface="+mn-cs"/>
              </a:rPr>
              <a:t>Κινητικότητες μεγάλης διάρκειας</a:t>
            </a:r>
          </a:p>
          <a:p>
            <a:pPr>
              <a:defRPr/>
            </a:pPr>
            <a:endParaRPr lang="en-GB" sz="2800" dirty="0">
              <a:solidFill>
                <a:schemeClr val="bg1"/>
              </a:solidFill>
              <a:highlight>
                <a:srgbClr val="FFFF00"/>
              </a:highlight>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771597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p:cNvSpPr txBox="1">
            <a:spLocks/>
          </p:cNvSpPr>
          <p:nvPr/>
        </p:nvSpPr>
        <p:spPr>
          <a:xfrm>
            <a:off x="-519862" y="0"/>
            <a:ext cx="12711862" cy="794196"/>
          </a:xfrm>
          <a:prstGeom prst="rect">
            <a:avLst/>
          </a:prstGeom>
        </p:spPr>
        <p:txBody>
          <a:bodyPr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700" b="1" dirty="0">
                <a:solidFill>
                  <a:schemeClr val="bg1"/>
                </a:solidFill>
                <a:ea typeface="Verdana" panose="020B0604030504040204" pitchFamily="34" charset="0"/>
                <a:cs typeface="+mn-cs"/>
              </a:rPr>
              <a:t>Έξοδα Διαβίωσης για Φοιτητές/</a:t>
            </a:r>
            <a:r>
              <a:rPr lang="el-GR" sz="2700" b="1" dirty="0" err="1">
                <a:solidFill>
                  <a:schemeClr val="bg1"/>
                </a:solidFill>
                <a:ea typeface="Verdana" panose="020B0604030504040204" pitchFamily="34" charset="0"/>
                <a:cs typeface="+mn-cs"/>
              </a:rPr>
              <a:t>τριες</a:t>
            </a:r>
            <a:r>
              <a:rPr lang="el-GR" sz="2700" b="1" dirty="0">
                <a:solidFill>
                  <a:schemeClr val="bg1"/>
                </a:solidFill>
                <a:ea typeface="Verdana" panose="020B0604030504040204" pitchFamily="34" charset="0"/>
                <a:cs typeface="+mn-cs"/>
              </a:rPr>
              <a:t>/Απόφοιτους </a:t>
            </a:r>
          </a:p>
          <a:p>
            <a:pPr>
              <a:defRPr/>
            </a:pPr>
            <a:r>
              <a:rPr lang="el-GR" sz="2700" b="1" dirty="0">
                <a:solidFill>
                  <a:schemeClr val="bg1"/>
                </a:solidFill>
                <a:ea typeface="Verdana" panose="020B0604030504040204" pitchFamily="34" charset="0"/>
                <a:cs typeface="+mn-cs"/>
              </a:rPr>
              <a:t>Κινητικότητες σύντομής διάρκειας </a:t>
            </a:r>
            <a:endParaRPr lang="en-GB" sz="2700" b="1" dirty="0">
              <a:solidFill>
                <a:schemeClr val="bg1"/>
              </a:solidFill>
              <a:ea typeface="Verdana" panose="020B0604030504040204" pitchFamily="34" charset="0"/>
              <a:cs typeface="+mn-cs"/>
            </a:endParaRPr>
          </a:p>
        </p:txBody>
      </p:sp>
      <p:graphicFrame>
        <p:nvGraphicFramePr>
          <p:cNvPr id="4" name="Content Placeholder 2"/>
          <p:cNvGraphicFramePr>
            <a:graphicFrameLocks/>
          </p:cNvGraphicFramePr>
          <p:nvPr>
            <p:extLst>
              <p:ext uri="{D42A27DB-BD31-4B8C-83A1-F6EECF244321}">
                <p14:modId xmlns:p14="http://schemas.microsoft.com/office/powerpoint/2010/main" val="3434019123"/>
              </p:ext>
            </p:extLst>
          </p:nvPr>
        </p:nvGraphicFramePr>
        <p:xfrm>
          <a:off x="124691" y="724925"/>
          <a:ext cx="12067309" cy="5952966"/>
        </p:xfrm>
        <a:graphic>
          <a:graphicData uri="http://schemas.openxmlformats.org/drawingml/2006/table">
            <a:tbl>
              <a:tblPr firstRow="1" bandRow="1">
                <a:tableStyleId>{5FD0F851-EC5A-4D38-B0AD-8093EC10F338}</a:tableStyleId>
              </a:tblPr>
              <a:tblGrid>
                <a:gridCol w="7301229">
                  <a:extLst>
                    <a:ext uri="{9D8B030D-6E8A-4147-A177-3AD203B41FA5}">
                      <a16:colId xmlns:a16="http://schemas.microsoft.com/office/drawing/2014/main" val="20000"/>
                    </a:ext>
                  </a:extLst>
                </a:gridCol>
                <a:gridCol w="4766080">
                  <a:extLst>
                    <a:ext uri="{9D8B030D-6E8A-4147-A177-3AD203B41FA5}">
                      <a16:colId xmlns:a16="http://schemas.microsoft.com/office/drawing/2014/main" val="20001"/>
                    </a:ext>
                  </a:extLst>
                </a:gridCol>
              </a:tblGrid>
              <a:tr h="859310">
                <a:tc>
                  <a:txBody>
                    <a:bodyPr/>
                    <a:lstStyle/>
                    <a:p>
                      <a:pPr algn="ctr"/>
                      <a:r>
                        <a:rPr lang="el-GR" sz="1600" dirty="0">
                          <a:solidFill>
                            <a:schemeClr val="tx1"/>
                          </a:solidFill>
                          <a:latin typeface="Century Gothic" panose="020B0502020202020204" pitchFamily="34" charset="0"/>
                        </a:rPr>
                        <a:t>Διάρκεια</a:t>
                      </a:r>
                      <a:r>
                        <a:rPr lang="el-GR" sz="1600" baseline="0" dirty="0">
                          <a:solidFill>
                            <a:schemeClr val="tx1"/>
                          </a:solidFill>
                          <a:latin typeface="Century Gothic" panose="020B0502020202020204" pitchFamily="34" charset="0"/>
                        </a:rPr>
                        <a:t> Κινητικότητας*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baseline="0" dirty="0">
                          <a:latin typeface="Century Gothic" panose="020B0502020202020204" pitchFamily="34" charset="0"/>
                        </a:rPr>
                        <a:t>Ημερήσιο ποσό</a:t>
                      </a:r>
                      <a:r>
                        <a:rPr lang="en-US" sz="1600" baseline="0" dirty="0">
                          <a:latin typeface="Century Gothic" panose="020B0502020202020204" pitchFamily="34" charset="0"/>
                        </a:rPr>
                        <a:t> </a:t>
                      </a:r>
                      <a:r>
                        <a:rPr lang="el-GR" sz="1600" baseline="0" dirty="0">
                          <a:latin typeface="Century Gothic" panose="020B0502020202020204" pitchFamily="34" charset="0"/>
                        </a:rPr>
                        <a:t>ανεξαιρέτου χώρας προορισμού</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19239">
                <a:tc>
                  <a:txBody>
                    <a:bodyPr/>
                    <a:lstStyle/>
                    <a:p>
                      <a:pPr algn="ctr"/>
                      <a:r>
                        <a:rPr lang="en-US" sz="1600" b="0" dirty="0">
                          <a:latin typeface="Century Gothic" panose="020B0502020202020204" pitchFamily="34" charset="0"/>
                        </a:rPr>
                        <a:t>5</a:t>
                      </a:r>
                      <a:r>
                        <a:rPr lang="el-GR" sz="1600" b="0" dirty="0">
                          <a:latin typeface="Century Gothic" panose="020B0502020202020204" pitchFamily="34" charset="0"/>
                        </a:rPr>
                        <a:t> – 14 ημέρες</a:t>
                      </a:r>
                    </a:p>
                  </a:txBody>
                  <a:tcPr marL="87394" marR="87394" marT="45724" marB="45724" anchor="ctr"/>
                </a:tc>
                <a:tc>
                  <a:txBody>
                    <a:bodyPr/>
                    <a:lstStyle/>
                    <a:p>
                      <a:pPr algn="ctr"/>
                      <a:r>
                        <a:rPr lang="el-GR" sz="1600" b="1" dirty="0">
                          <a:latin typeface="Century Gothic" panose="020B0502020202020204" pitchFamily="34" charset="0"/>
                        </a:rPr>
                        <a:t>7</a:t>
                      </a:r>
                      <a:r>
                        <a:rPr lang="en-GB" sz="1600" b="1" dirty="0">
                          <a:latin typeface="Century Gothic" panose="020B0502020202020204" pitchFamily="34" charset="0"/>
                        </a:rPr>
                        <a:t>9</a:t>
                      </a:r>
                      <a:r>
                        <a:rPr lang="en-US" sz="1600" b="1" dirty="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859310">
                <a:tc>
                  <a:txBody>
                    <a:bodyPr/>
                    <a:lstStyle/>
                    <a:p>
                      <a:pPr algn="ctr"/>
                      <a:r>
                        <a:rPr lang="el-GR" sz="1600" b="0" dirty="0">
                          <a:latin typeface="Century Gothic" panose="020B0502020202020204" pitchFamily="34" charset="0"/>
                        </a:rPr>
                        <a:t>15</a:t>
                      </a:r>
                      <a:r>
                        <a:rPr lang="el-GR" sz="1600" b="0" baseline="0" dirty="0">
                          <a:latin typeface="Century Gothic" panose="020B0502020202020204" pitchFamily="34" charset="0"/>
                        </a:rPr>
                        <a:t> – 30 ημέρες </a:t>
                      </a:r>
                      <a:endParaRPr lang="el-GR" sz="1600" b="0" dirty="0">
                        <a:latin typeface="Century Gothic" panose="020B0502020202020204" pitchFamily="34" charset="0"/>
                      </a:endParaRP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latin typeface="Century Gothic" panose="020B0502020202020204" pitchFamily="34" charset="0"/>
                        </a:rPr>
                        <a:t>5</a:t>
                      </a:r>
                      <a:r>
                        <a:rPr lang="en-GB" sz="1600" b="1" dirty="0">
                          <a:latin typeface="Century Gothic" panose="020B0502020202020204" pitchFamily="34" charset="0"/>
                        </a:rPr>
                        <a:t>6</a:t>
                      </a:r>
                      <a:r>
                        <a:rPr lang="en-US" sz="1600" b="1" baseline="0" dirty="0">
                          <a:latin typeface="Century Gothic" panose="020B0502020202020204" pitchFamily="34" charset="0"/>
                        </a:rPr>
                        <a:t>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8593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lumMod val="75000"/>
                              <a:lumOff val="25000"/>
                            </a:schemeClr>
                          </a:solidFill>
                          <a:latin typeface="Century Gothic" panose="020B0502020202020204" pitchFamily="34" charset="0"/>
                          <a:ea typeface="+mn-ea"/>
                          <a:cs typeface="+mn-cs"/>
                        </a:rPr>
                        <a:t>Top ups </a:t>
                      </a:r>
                      <a:r>
                        <a:rPr lang="el-GR" sz="1600" b="1" kern="1200" dirty="0">
                          <a:solidFill>
                            <a:schemeClr val="tx1">
                              <a:lumMod val="75000"/>
                              <a:lumOff val="25000"/>
                            </a:schemeClr>
                          </a:solidFill>
                          <a:latin typeface="Century Gothic" panose="020B0502020202020204" pitchFamily="34" charset="0"/>
                          <a:ea typeface="+mn-ea"/>
                          <a:cs typeface="+mn-cs"/>
                        </a:rPr>
                        <a:t>για</a:t>
                      </a:r>
                      <a:endParaRPr lang="en-US" sz="1600" b="1" kern="1200" dirty="0">
                        <a:solidFill>
                          <a:schemeClr val="tx1">
                            <a:lumMod val="75000"/>
                            <a:lumOff val="25000"/>
                          </a:schemeClr>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Φοιτητές/απόφοιτους </a:t>
                      </a:r>
                      <a:r>
                        <a:rPr lang="en-US" sz="1600" b="1" kern="1200" dirty="0">
                          <a:solidFill>
                            <a:schemeClr val="tx1">
                              <a:lumMod val="75000"/>
                              <a:lumOff val="25000"/>
                            </a:schemeClr>
                          </a:solidFill>
                          <a:latin typeface="Century Gothic" panose="020B0502020202020204" pitchFamily="34" charset="0"/>
                          <a:ea typeface="+mn-ea"/>
                          <a:cs typeface="+mn-cs"/>
                        </a:rPr>
                        <a:t>“fewer opportunities” </a:t>
                      </a:r>
                    </a:p>
                  </a:txBody>
                  <a:tcPr marL="87394" marR="87394" marT="45724" marB="45724">
                    <a:solidFill>
                      <a:schemeClr val="accent5">
                        <a:lumMod val="50000"/>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solidFill>
                            <a:schemeClr val="tx1">
                              <a:lumMod val="75000"/>
                              <a:lumOff val="25000"/>
                            </a:schemeClr>
                          </a:solidFill>
                          <a:latin typeface="Century Gothic" panose="020B0502020202020204" pitchFamily="34" charset="0"/>
                          <a:ea typeface="+mn-ea"/>
                          <a:cs typeface="+mn-cs"/>
                        </a:rPr>
                        <a:t>Ποσό ανά συμμετέχοντα</a:t>
                      </a:r>
                      <a:endParaRPr lang="en-US" sz="16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nchor="ctr">
                    <a:solidFill>
                      <a:schemeClr val="accent5">
                        <a:lumMod val="50000"/>
                        <a:alpha val="20000"/>
                      </a:schemeClr>
                    </a:solidFill>
                  </a:tcPr>
                </a:tc>
                <a:extLst>
                  <a:ext uri="{0D108BD9-81ED-4DB2-BD59-A6C34878D82A}">
                    <a16:rowId xmlns:a16="http://schemas.microsoft.com/office/drawing/2014/main" val="10003"/>
                  </a:ext>
                </a:extLst>
              </a:tr>
              <a:tr h="525136">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600" b="0" kern="1200" dirty="0">
                          <a:solidFill>
                            <a:schemeClr val="tx1"/>
                          </a:solidFill>
                          <a:latin typeface="Century Gothic" panose="020B0502020202020204" pitchFamily="34" charset="0"/>
                          <a:ea typeface="+mn-ea"/>
                          <a:cs typeface="+mn-cs"/>
                        </a:rPr>
                        <a:t>5</a:t>
                      </a:r>
                      <a:r>
                        <a:rPr lang="el-GR" sz="1600" b="0" kern="1200" dirty="0">
                          <a:solidFill>
                            <a:schemeClr val="tx1"/>
                          </a:solidFill>
                          <a:latin typeface="Century Gothic" panose="020B0502020202020204" pitchFamily="34" charset="0"/>
                          <a:ea typeface="+mn-ea"/>
                          <a:cs typeface="+mn-cs"/>
                        </a:rPr>
                        <a:t> – 14 ημέρες</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10</a:t>
                      </a:r>
                      <a:r>
                        <a:rPr lang="el-GR" sz="1600" b="1" kern="1200" dirty="0">
                          <a:solidFill>
                            <a:schemeClr val="tx1"/>
                          </a:solidFill>
                          <a:latin typeface="Century Gothic" panose="020B0502020202020204" pitchFamily="34" charset="0"/>
                          <a:ea typeface="+mn-ea"/>
                          <a:cs typeface="+mn-cs"/>
                        </a:rPr>
                        <a:t>0</a:t>
                      </a:r>
                      <a:r>
                        <a:rPr lang="en-US" sz="1600" b="1" kern="1200" dirty="0">
                          <a:solidFill>
                            <a:schemeClr val="tx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5"/>
                  </a:ext>
                </a:extLst>
              </a:tr>
              <a:tr h="854765">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l-GR" sz="1600" b="0" kern="1200" dirty="0">
                          <a:solidFill>
                            <a:schemeClr val="tx1"/>
                          </a:solidFill>
                          <a:latin typeface="Century Gothic" panose="020B0502020202020204" pitchFamily="34" charset="0"/>
                          <a:ea typeface="+mn-ea"/>
                          <a:cs typeface="+mn-cs"/>
                        </a:rPr>
                        <a:t>15 – 30 ημέρες </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Century Gothic" panose="020B0502020202020204" pitchFamily="34" charset="0"/>
                          <a:ea typeface="+mn-ea"/>
                          <a:cs typeface="+mn-cs"/>
                        </a:rPr>
                        <a:t>150 €</a:t>
                      </a:r>
                    </a:p>
                  </a:txBody>
                  <a:tcPr marL="87394" marR="87394" marT="45724" marB="45724" anchor="ctr"/>
                </a:tc>
                <a:extLst>
                  <a:ext uri="{0D108BD9-81ED-4DB2-BD59-A6C34878D82A}">
                    <a16:rowId xmlns:a16="http://schemas.microsoft.com/office/drawing/2014/main" val="10006"/>
                  </a:ext>
                </a:extLst>
              </a:tr>
              <a:tr h="1175896">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a:latin typeface="Century Gothic" panose="020B0502020202020204" pitchFamily="34" charset="0"/>
                        </a:rPr>
                        <a:t>*</a:t>
                      </a:r>
                      <a:r>
                        <a:rPr lang="el-GR" sz="1600" baseline="0" dirty="0">
                          <a:latin typeface="Century Gothic" panose="020B0502020202020204" pitchFamily="34" charset="0"/>
                        </a:rPr>
                        <a:t>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600" baseline="0" dirty="0">
                          <a:latin typeface="Century Gothic" panose="020B0502020202020204" pitchFamily="34" charset="0"/>
                        </a:rPr>
                        <a:t>(1 πριν και 1 μετά τη δραστηριότητα)</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224290"/>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8203546" y="-310078"/>
            <a:ext cx="3611292" cy="7058214"/>
          </a:xfrm>
          <a:prstGeom prst="rect">
            <a:avLst/>
          </a:prstGeom>
        </p:spPr>
        <p:txBody>
          <a:bodyPr wrap="square" lIns="0" tIns="0" rIns="0" bIns="0" anchor="ctr">
            <a:spAutoFit/>
          </a:bodyPr>
          <a:lstStyle/>
          <a:p>
            <a:pPr defTabSz="914377"/>
            <a:r>
              <a:rPr lang="en-US" sz="45866" b="1" dirty="0">
                <a:solidFill>
                  <a:srgbClr val="FFFFFF">
                    <a:alpha val="25000"/>
                  </a:srgbClr>
                </a:solidFill>
                <a:latin typeface="Roboto"/>
              </a:rPr>
              <a:t>3</a:t>
            </a:r>
          </a:p>
        </p:txBody>
      </p:sp>
      <p:sp>
        <p:nvSpPr>
          <p:cNvPr id="25" name="Rectangle 24"/>
          <p:cNvSpPr/>
          <p:nvPr/>
        </p:nvSpPr>
        <p:spPr>
          <a:xfrm>
            <a:off x="5645790" y="2281108"/>
            <a:ext cx="3436365" cy="1241237"/>
          </a:xfrm>
          <a:prstGeom prst="rect">
            <a:avLst/>
          </a:prstGeom>
        </p:spPr>
        <p:txBody>
          <a:bodyPr wrap="square" lIns="0" anchor="ctr">
            <a:spAutoFit/>
          </a:bodyPr>
          <a:lstStyle/>
          <a:p>
            <a:pPr defTabSz="914377"/>
            <a:r>
              <a:rPr lang="el-GR" sz="3733" b="1" dirty="0">
                <a:solidFill>
                  <a:srgbClr val="FFFFFF"/>
                </a:solidFill>
                <a:latin typeface="Roboto"/>
                <a:ea typeface="Roboto Light" panose="02000000000000000000" pitchFamily="2" charset="0"/>
              </a:rPr>
              <a:t>Κινητικότητα </a:t>
            </a:r>
            <a:endParaRPr lang="en-GB" sz="3733" b="1" dirty="0">
              <a:solidFill>
                <a:srgbClr val="FFFFFF"/>
              </a:solidFill>
              <a:latin typeface="Roboto"/>
              <a:ea typeface="Roboto Light" panose="02000000000000000000" pitchFamily="2" charset="0"/>
            </a:endParaRPr>
          </a:p>
          <a:p>
            <a:pPr defTabSz="914377"/>
            <a:r>
              <a:rPr lang="el-GR" sz="3733" b="1" dirty="0">
                <a:solidFill>
                  <a:srgbClr val="FFFFFF"/>
                </a:solidFill>
                <a:latin typeface="Roboto"/>
                <a:ea typeface="Roboto Light" panose="02000000000000000000" pitchFamily="2" charset="0"/>
              </a:rPr>
              <a:t>Προσωπικού</a:t>
            </a:r>
            <a:r>
              <a:rPr lang="en-US" sz="3733" b="1" dirty="0">
                <a:solidFill>
                  <a:srgbClr val="FFFFFF"/>
                </a:solidFill>
                <a:latin typeface="Roboto"/>
                <a:ea typeface="Roboto Light" panose="02000000000000000000" pitchFamily="2" charset="0"/>
              </a:rPr>
              <a:t> </a:t>
            </a:r>
          </a:p>
        </p:txBody>
      </p:sp>
      <p:grpSp>
        <p:nvGrpSpPr>
          <p:cNvPr id="5" name="Group 4"/>
          <p:cNvGrpSpPr/>
          <p:nvPr/>
        </p:nvGrpSpPr>
        <p:grpSpPr>
          <a:xfrm>
            <a:off x="1130144" y="940846"/>
            <a:ext cx="4638643" cy="4774153"/>
            <a:chOff x="-712788" y="2649538"/>
            <a:chExt cx="350838" cy="350837"/>
          </a:xfrm>
          <a:solidFill>
            <a:schemeClr val="bg1"/>
          </a:solidFill>
        </p:grpSpPr>
        <p:sp>
          <p:nvSpPr>
            <p:cNvPr id="6" name="Freeform 5"/>
            <p:cNvSpPr>
              <a:spLocks/>
            </p:cNvSpPr>
            <p:nvPr/>
          </p:nvSpPr>
          <p:spPr bwMode="auto">
            <a:xfrm>
              <a:off x="-544513" y="2987675"/>
              <a:ext cx="14288" cy="12700"/>
            </a:xfrm>
            <a:custGeom>
              <a:avLst/>
              <a:gdLst>
                <a:gd name="T0" fmla="*/ 35 w 41"/>
                <a:gd name="T1" fmla="*/ 6 h 41"/>
                <a:gd name="T2" fmla="*/ 20 w 41"/>
                <a:gd name="T3" fmla="*/ 0 h 41"/>
                <a:gd name="T4" fmla="*/ 6 w 41"/>
                <a:gd name="T5" fmla="*/ 6 h 41"/>
                <a:gd name="T6" fmla="*/ 0 w 41"/>
                <a:gd name="T7" fmla="*/ 20 h 41"/>
                <a:gd name="T8" fmla="*/ 6 w 41"/>
                <a:gd name="T9" fmla="*/ 35 h 41"/>
                <a:gd name="T10" fmla="*/ 20 w 41"/>
                <a:gd name="T11" fmla="*/ 41 h 41"/>
                <a:gd name="T12" fmla="*/ 35 w 41"/>
                <a:gd name="T13" fmla="*/ 35 h 41"/>
                <a:gd name="T14" fmla="*/ 41 w 41"/>
                <a:gd name="T15" fmla="*/ 20 h 41"/>
                <a:gd name="T16" fmla="*/ 35 w 41"/>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35" y="6"/>
                  </a:moveTo>
                  <a:cubicBezTo>
                    <a:pt x="31" y="2"/>
                    <a:pt x="26" y="0"/>
                    <a:pt x="20" y="0"/>
                  </a:cubicBezTo>
                  <a:cubicBezTo>
                    <a:pt x="15" y="0"/>
                    <a:pt x="10" y="2"/>
                    <a:pt x="6" y="6"/>
                  </a:cubicBezTo>
                  <a:cubicBezTo>
                    <a:pt x="2" y="10"/>
                    <a:pt x="0" y="15"/>
                    <a:pt x="0" y="20"/>
                  </a:cubicBezTo>
                  <a:cubicBezTo>
                    <a:pt x="0" y="26"/>
                    <a:pt x="2" y="31"/>
                    <a:pt x="6" y="35"/>
                  </a:cubicBezTo>
                  <a:cubicBezTo>
                    <a:pt x="10" y="39"/>
                    <a:pt x="15" y="41"/>
                    <a:pt x="20" y="41"/>
                  </a:cubicBezTo>
                  <a:cubicBezTo>
                    <a:pt x="26" y="41"/>
                    <a:pt x="31" y="39"/>
                    <a:pt x="35" y="35"/>
                  </a:cubicBezTo>
                  <a:cubicBezTo>
                    <a:pt x="39" y="31"/>
                    <a:pt x="41" y="26"/>
                    <a:pt x="41" y="20"/>
                  </a:cubicBezTo>
                  <a:cubicBezTo>
                    <a:pt x="41" y="15"/>
                    <a:pt x="39" y="10"/>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712788" y="2722563"/>
              <a:ext cx="350838" cy="277812"/>
            </a:xfrm>
            <a:custGeom>
              <a:avLst/>
              <a:gdLst>
                <a:gd name="T0" fmla="*/ 870 w 1048"/>
                <a:gd name="T1" fmla="*/ 410 h 832"/>
                <a:gd name="T2" fmla="*/ 798 w 1048"/>
                <a:gd name="T3" fmla="*/ 85 h 832"/>
                <a:gd name="T4" fmla="*/ 524 w 1048"/>
                <a:gd name="T5" fmla="*/ 0 h 832"/>
                <a:gd name="T6" fmla="*/ 115 w 1048"/>
                <a:gd name="T7" fmla="*/ 220 h 832"/>
                <a:gd name="T8" fmla="*/ 178 w 1048"/>
                <a:gd name="T9" fmla="*/ 437 h 832"/>
                <a:gd name="T10" fmla="*/ 0 w 1048"/>
                <a:gd name="T11" fmla="*/ 730 h 832"/>
                <a:gd name="T12" fmla="*/ 184 w 1048"/>
                <a:gd name="T13" fmla="*/ 811 h 832"/>
                <a:gd name="T14" fmla="*/ 450 w 1048"/>
                <a:gd name="T15" fmla="*/ 811 h 832"/>
                <a:gd name="T16" fmla="*/ 338 w 1048"/>
                <a:gd name="T17" fmla="*/ 701 h 832"/>
                <a:gd name="T18" fmla="*/ 297 w 1048"/>
                <a:gd name="T19" fmla="*/ 791 h 832"/>
                <a:gd name="T20" fmla="*/ 340 w 1048"/>
                <a:gd name="T21" fmla="*/ 553 h 832"/>
                <a:gd name="T22" fmla="*/ 524 w 1048"/>
                <a:gd name="T23" fmla="*/ 689 h 832"/>
                <a:gd name="T24" fmla="*/ 607 w 1048"/>
                <a:gd name="T25" fmla="*/ 529 h 832"/>
                <a:gd name="T26" fmla="*/ 822 w 1048"/>
                <a:gd name="T27" fmla="*/ 722 h 832"/>
                <a:gd name="T28" fmla="*/ 822 w 1048"/>
                <a:gd name="T29" fmla="*/ 791 h 832"/>
                <a:gd name="T30" fmla="*/ 731 w 1048"/>
                <a:gd name="T31" fmla="*/ 680 h 832"/>
                <a:gd name="T32" fmla="*/ 610 w 1048"/>
                <a:gd name="T33" fmla="*/ 791 h 832"/>
                <a:gd name="T34" fmla="*/ 843 w 1048"/>
                <a:gd name="T35" fmla="*/ 832 h 832"/>
                <a:gd name="T36" fmla="*/ 1027 w 1048"/>
                <a:gd name="T37" fmla="*/ 750 h 832"/>
                <a:gd name="T38" fmla="*/ 939 w 1048"/>
                <a:gd name="T39" fmla="*/ 453 h 832"/>
                <a:gd name="T40" fmla="*/ 892 w 1048"/>
                <a:gd name="T41" fmla="*/ 225 h 832"/>
                <a:gd name="T42" fmla="*/ 708 w 1048"/>
                <a:gd name="T43" fmla="*/ 193 h 832"/>
                <a:gd name="T44" fmla="*/ 704 w 1048"/>
                <a:gd name="T45" fmla="*/ 237 h 832"/>
                <a:gd name="T46" fmla="*/ 892 w 1048"/>
                <a:gd name="T47" fmla="*/ 296 h 832"/>
                <a:gd name="T48" fmla="*/ 704 w 1048"/>
                <a:gd name="T49" fmla="*/ 292 h 832"/>
                <a:gd name="T50" fmla="*/ 663 w 1048"/>
                <a:gd name="T51" fmla="*/ 180 h 832"/>
                <a:gd name="T52" fmla="*/ 561 w 1048"/>
                <a:gd name="T53" fmla="*/ 143 h 832"/>
                <a:gd name="T54" fmla="*/ 385 w 1048"/>
                <a:gd name="T55" fmla="*/ 180 h 832"/>
                <a:gd name="T56" fmla="*/ 250 w 1048"/>
                <a:gd name="T57" fmla="*/ 125 h 832"/>
                <a:gd name="T58" fmla="*/ 156 w 1048"/>
                <a:gd name="T59" fmla="*/ 227 h 832"/>
                <a:gd name="T60" fmla="*/ 156 w 1048"/>
                <a:gd name="T61" fmla="*/ 268 h 832"/>
                <a:gd name="T62" fmla="*/ 344 w 1048"/>
                <a:gd name="T63" fmla="*/ 296 h 832"/>
                <a:gd name="T64" fmla="*/ 184 w 1048"/>
                <a:gd name="T65" fmla="*/ 699 h 832"/>
                <a:gd name="T66" fmla="*/ 123 w 1048"/>
                <a:gd name="T67" fmla="*/ 618 h 832"/>
                <a:gd name="T68" fmla="*/ 82 w 1048"/>
                <a:gd name="T69" fmla="*/ 709 h 832"/>
                <a:gd name="T70" fmla="*/ 119 w 1048"/>
                <a:gd name="T71" fmla="*/ 493 h 832"/>
                <a:gd name="T72" fmla="*/ 184 w 1048"/>
                <a:gd name="T73" fmla="*/ 699 h 832"/>
                <a:gd name="T74" fmla="*/ 219 w 1048"/>
                <a:gd name="T75" fmla="*/ 453 h 832"/>
                <a:gd name="T76" fmla="*/ 281 w 1048"/>
                <a:gd name="T77" fmla="*/ 427 h 832"/>
                <a:gd name="T78" fmla="*/ 281 w 1048"/>
                <a:gd name="T79" fmla="*/ 455 h 832"/>
                <a:gd name="T80" fmla="*/ 296 w 1048"/>
                <a:gd name="T81" fmla="*/ 525 h 832"/>
                <a:gd name="T82" fmla="*/ 395 w 1048"/>
                <a:gd name="T83" fmla="*/ 498 h 832"/>
                <a:gd name="T84" fmla="*/ 390 w 1048"/>
                <a:gd name="T85" fmla="*/ 453 h 832"/>
                <a:gd name="T86" fmla="*/ 364 w 1048"/>
                <a:gd name="T87" fmla="*/ 368 h 832"/>
                <a:gd name="T88" fmla="*/ 575 w 1048"/>
                <a:gd name="T89" fmla="*/ 501 h 832"/>
                <a:gd name="T90" fmla="*/ 473 w 1048"/>
                <a:gd name="T91" fmla="*/ 459 h 832"/>
                <a:gd name="T92" fmla="*/ 575 w 1048"/>
                <a:gd name="T93" fmla="*/ 501 h 832"/>
                <a:gd name="T94" fmla="*/ 385 w 1048"/>
                <a:gd name="T95" fmla="*/ 239 h 832"/>
                <a:gd name="T96" fmla="*/ 663 w 1048"/>
                <a:gd name="T97" fmla="*/ 230 h 832"/>
                <a:gd name="T98" fmla="*/ 616 w 1048"/>
                <a:gd name="T99" fmla="*/ 441 h 832"/>
                <a:gd name="T100" fmla="*/ 727 w 1048"/>
                <a:gd name="T101" fmla="*/ 410 h 832"/>
                <a:gd name="T102" fmla="*/ 616 w 1048"/>
                <a:gd name="T103" fmla="*/ 471 h 832"/>
                <a:gd name="T104" fmla="*/ 652 w 1048"/>
                <a:gd name="T105" fmla="*/ 498 h 832"/>
                <a:gd name="T106" fmla="*/ 752 w 1048"/>
                <a:gd name="T107" fmla="*/ 526 h 832"/>
                <a:gd name="T108" fmla="*/ 767 w 1048"/>
                <a:gd name="T109" fmla="*/ 453 h 832"/>
                <a:gd name="T110" fmla="*/ 798 w 1048"/>
                <a:gd name="T111" fmla="*/ 431 h 832"/>
                <a:gd name="T112" fmla="*/ 829 w 1048"/>
                <a:gd name="T113" fmla="*/ 454 h 832"/>
                <a:gd name="T114" fmla="*/ 1007 w 1048"/>
                <a:gd name="T115" fmla="*/ 709 h 832"/>
                <a:gd name="T116" fmla="*/ 946 w 1048"/>
                <a:gd name="T117" fmla="*/ 598 h 832"/>
                <a:gd name="T118" fmla="*/ 863 w 1048"/>
                <a:gd name="T119" fmla="*/ 709 h 832"/>
                <a:gd name="T120" fmla="*/ 864 w 1048"/>
                <a:gd name="T121" fmla="*/ 478 h 832"/>
                <a:gd name="T122" fmla="*/ 1007 w 1048"/>
                <a:gd name="T123" fmla="*/ 709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8" h="832">
                  <a:moveTo>
                    <a:pt x="939" y="453"/>
                  </a:moveTo>
                  <a:cubicBezTo>
                    <a:pt x="870" y="437"/>
                    <a:pt x="870" y="437"/>
                    <a:pt x="870" y="437"/>
                  </a:cubicBezTo>
                  <a:cubicBezTo>
                    <a:pt x="870" y="410"/>
                    <a:pt x="870" y="410"/>
                    <a:pt x="870" y="410"/>
                  </a:cubicBezTo>
                  <a:cubicBezTo>
                    <a:pt x="908" y="386"/>
                    <a:pt x="933" y="344"/>
                    <a:pt x="933" y="296"/>
                  </a:cubicBezTo>
                  <a:cubicBezTo>
                    <a:pt x="933" y="220"/>
                    <a:pt x="933" y="220"/>
                    <a:pt x="933" y="220"/>
                  </a:cubicBezTo>
                  <a:cubicBezTo>
                    <a:pt x="933" y="145"/>
                    <a:pt x="873" y="85"/>
                    <a:pt x="798" y="85"/>
                  </a:cubicBezTo>
                  <a:cubicBezTo>
                    <a:pt x="758" y="85"/>
                    <a:pt x="722" y="102"/>
                    <a:pt x="697" y="130"/>
                  </a:cubicBezTo>
                  <a:cubicBezTo>
                    <a:pt x="676" y="55"/>
                    <a:pt x="606" y="0"/>
                    <a:pt x="524" y="0"/>
                  </a:cubicBezTo>
                  <a:cubicBezTo>
                    <a:pt x="524" y="0"/>
                    <a:pt x="524" y="0"/>
                    <a:pt x="524" y="0"/>
                  </a:cubicBezTo>
                  <a:cubicBezTo>
                    <a:pt x="442" y="0"/>
                    <a:pt x="373" y="55"/>
                    <a:pt x="351" y="130"/>
                  </a:cubicBezTo>
                  <a:cubicBezTo>
                    <a:pt x="326" y="102"/>
                    <a:pt x="290" y="85"/>
                    <a:pt x="250" y="85"/>
                  </a:cubicBezTo>
                  <a:cubicBezTo>
                    <a:pt x="175" y="85"/>
                    <a:pt x="115" y="145"/>
                    <a:pt x="115" y="220"/>
                  </a:cubicBezTo>
                  <a:cubicBezTo>
                    <a:pt x="115" y="296"/>
                    <a:pt x="115" y="296"/>
                    <a:pt x="115" y="296"/>
                  </a:cubicBezTo>
                  <a:cubicBezTo>
                    <a:pt x="115" y="344"/>
                    <a:pt x="140" y="386"/>
                    <a:pt x="178" y="410"/>
                  </a:cubicBezTo>
                  <a:cubicBezTo>
                    <a:pt x="178" y="437"/>
                    <a:pt x="178" y="437"/>
                    <a:pt x="178" y="437"/>
                  </a:cubicBezTo>
                  <a:cubicBezTo>
                    <a:pt x="109" y="453"/>
                    <a:pt x="109" y="453"/>
                    <a:pt x="109" y="453"/>
                  </a:cubicBezTo>
                  <a:cubicBezTo>
                    <a:pt x="45" y="469"/>
                    <a:pt x="0" y="526"/>
                    <a:pt x="0" y="592"/>
                  </a:cubicBezTo>
                  <a:cubicBezTo>
                    <a:pt x="0" y="730"/>
                    <a:pt x="0" y="730"/>
                    <a:pt x="0" y="730"/>
                  </a:cubicBezTo>
                  <a:cubicBezTo>
                    <a:pt x="0" y="741"/>
                    <a:pt x="9" y="750"/>
                    <a:pt x="21" y="750"/>
                  </a:cubicBezTo>
                  <a:cubicBezTo>
                    <a:pt x="184" y="750"/>
                    <a:pt x="184" y="750"/>
                    <a:pt x="184" y="750"/>
                  </a:cubicBezTo>
                  <a:cubicBezTo>
                    <a:pt x="184" y="811"/>
                    <a:pt x="184" y="811"/>
                    <a:pt x="184" y="811"/>
                  </a:cubicBezTo>
                  <a:cubicBezTo>
                    <a:pt x="184" y="823"/>
                    <a:pt x="193" y="832"/>
                    <a:pt x="205" y="832"/>
                  </a:cubicBezTo>
                  <a:cubicBezTo>
                    <a:pt x="429" y="832"/>
                    <a:pt x="429" y="832"/>
                    <a:pt x="429" y="832"/>
                  </a:cubicBezTo>
                  <a:cubicBezTo>
                    <a:pt x="440" y="832"/>
                    <a:pt x="450" y="823"/>
                    <a:pt x="450" y="811"/>
                  </a:cubicBezTo>
                  <a:cubicBezTo>
                    <a:pt x="450" y="800"/>
                    <a:pt x="440" y="791"/>
                    <a:pt x="429" y="791"/>
                  </a:cubicBezTo>
                  <a:cubicBezTo>
                    <a:pt x="338" y="791"/>
                    <a:pt x="338" y="791"/>
                    <a:pt x="338" y="791"/>
                  </a:cubicBezTo>
                  <a:cubicBezTo>
                    <a:pt x="338" y="701"/>
                    <a:pt x="338" y="701"/>
                    <a:pt x="338" y="701"/>
                  </a:cubicBezTo>
                  <a:cubicBezTo>
                    <a:pt x="338" y="690"/>
                    <a:pt x="329" y="680"/>
                    <a:pt x="317" y="680"/>
                  </a:cubicBezTo>
                  <a:cubicBezTo>
                    <a:pt x="306" y="680"/>
                    <a:pt x="297" y="690"/>
                    <a:pt x="297" y="701"/>
                  </a:cubicBezTo>
                  <a:cubicBezTo>
                    <a:pt x="297" y="791"/>
                    <a:pt x="297" y="791"/>
                    <a:pt x="297" y="791"/>
                  </a:cubicBezTo>
                  <a:cubicBezTo>
                    <a:pt x="225" y="791"/>
                    <a:pt x="225" y="791"/>
                    <a:pt x="225" y="791"/>
                  </a:cubicBezTo>
                  <a:cubicBezTo>
                    <a:pt x="225" y="699"/>
                    <a:pt x="225" y="699"/>
                    <a:pt x="225" y="699"/>
                  </a:cubicBezTo>
                  <a:cubicBezTo>
                    <a:pt x="225" y="629"/>
                    <a:pt x="272" y="569"/>
                    <a:pt x="340" y="553"/>
                  </a:cubicBezTo>
                  <a:cubicBezTo>
                    <a:pt x="440" y="529"/>
                    <a:pt x="440" y="529"/>
                    <a:pt x="440" y="529"/>
                  </a:cubicBezTo>
                  <a:cubicBezTo>
                    <a:pt x="505" y="676"/>
                    <a:pt x="505" y="676"/>
                    <a:pt x="505" y="676"/>
                  </a:cubicBezTo>
                  <a:cubicBezTo>
                    <a:pt x="508" y="684"/>
                    <a:pt x="516" y="689"/>
                    <a:pt x="524" y="689"/>
                  </a:cubicBezTo>
                  <a:cubicBezTo>
                    <a:pt x="524" y="689"/>
                    <a:pt x="524" y="689"/>
                    <a:pt x="524" y="689"/>
                  </a:cubicBezTo>
                  <a:cubicBezTo>
                    <a:pt x="532" y="689"/>
                    <a:pt x="539" y="684"/>
                    <a:pt x="543" y="676"/>
                  </a:cubicBezTo>
                  <a:cubicBezTo>
                    <a:pt x="607" y="529"/>
                    <a:pt x="607" y="529"/>
                    <a:pt x="607" y="529"/>
                  </a:cubicBezTo>
                  <a:cubicBezTo>
                    <a:pt x="708" y="553"/>
                    <a:pt x="708" y="553"/>
                    <a:pt x="708" y="553"/>
                  </a:cubicBezTo>
                  <a:cubicBezTo>
                    <a:pt x="775" y="569"/>
                    <a:pt x="822" y="629"/>
                    <a:pt x="822" y="699"/>
                  </a:cubicBezTo>
                  <a:cubicBezTo>
                    <a:pt x="822" y="722"/>
                    <a:pt x="822" y="722"/>
                    <a:pt x="822" y="722"/>
                  </a:cubicBezTo>
                  <a:cubicBezTo>
                    <a:pt x="821" y="724"/>
                    <a:pt x="821" y="727"/>
                    <a:pt x="821" y="730"/>
                  </a:cubicBezTo>
                  <a:cubicBezTo>
                    <a:pt x="821" y="732"/>
                    <a:pt x="821" y="735"/>
                    <a:pt x="822" y="738"/>
                  </a:cubicBezTo>
                  <a:cubicBezTo>
                    <a:pt x="822" y="791"/>
                    <a:pt x="822" y="791"/>
                    <a:pt x="822" y="791"/>
                  </a:cubicBezTo>
                  <a:cubicBezTo>
                    <a:pt x="751" y="791"/>
                    <a:pt x="751" y="791"/>
                    <a:pt x="751" y="791"/>
                  </a:cubicBezTo>
                  <a:cubicBezTo>
                    <a:pt x="751" y="701"/>
                    <a:pt x="751" y="701"/>
                    <a:pt x="751" y="701"/>
                  </a:cubicBezTo>
                  <a:cubicBezTo>
                    <a:pt x="751" y="690"/>
                    <a:pt x="742" y="680"/>
                    <a:pt x="731" y="680"/>
                  </a:cubicBezTo>
                  <a:cubicBezTo>
                    <a:pt x="719" y="680"/>
                    <a:pt x="710" y="690"/>
                    <a:pt x="710" y="701"/>
                  </a:cubicBezTo>
                  <a:cubicBezTo>
                    <a:pt x="710" y="791"/>
                    <a:pt x="710" y="791"/>
                    <a:pt x="710" y="791"/>
                  </a:cubicBezTo>
                  <a:cubicBezTo>
                    <a:pt x="610" y="791"/>
                    <a:pt x="610" y="791"/>
                    <a:pt x="610" y="791"/>
                  </a:cubicBezTo>
                  <a:cubicBezTo>
                    <a:pt x="599" y="791"/>
                    <a:pt x="589" y="800"/>
                    <a:pt x="589" y="811"/>
                  </a:cubicBezTo>
                  <a:cubicBezTo>
                    <a:pt x="589" y="823"/>
                    <a:pt x="599" y="832"/>
                    <a:pt x="610" y="832"/>
                  </a:cubicBezTo>
                  <a:cubicBezTo>
                    <a:pt x="843" y="832"/>
                    <a:pt x="843" y="832"/>
                    <a:pt x="843" y="832"/>
                  </a:cubicBezTo>
                  <a:cubicBezTo>
                    <a:pt x="854" y="832"/>
                    <a:pt x="863" y="823"/>
                    <a:pt x="863" y="811"/>
                  </a:cubicBezTo>
                  <a:cubicBezTo>
                    <a:pt x="863" y="750"/>
                    <a:pt x="863" y="750"/>
                    <a:pt x="863" y="750"/>
                  </a:cubicBezTo>
                  <a:cubicBezTo>
                    <a:pt x="1027" y="750"/>
                    <a:pt x="1027" y="750"/>
                    <a:pt x="1027" y="750"/>
                  </a:cubicBezTo>
                  <a:cubicBezTo>
                    <a:pt x="1039" y="750"/>
                    <a:pt x="1048" y="741"/>
                    <a:pt x="1048" y="730"/>
                  </a:cubicBezTo>
                  <a:cubicBezTo>
                    <a:pt x="1048" y="592"/>
                    <a:pt x="1048" y="592"/>
                    <a:pt x="1048" y="592"/>
                  </a:cubicBezTo>
                  <a:cubicBezTo>
                    <a:pt x="1048" y="526"/>
                    <a:pt x="1003" y="469"/>
                    <a:pt x="939" y="453"/>
                  </a:cubicBezTo>
                  <a:close/>
                  <a:moveTo>
                    <a:pt x="798" y="125"/>
                  </a:moveTo>
                  <a:cubicBezTo>
                    <a:pt x="850" y="125"/>
                    <a:pt x="892" y="168"/>
                    <a:pt x="892" y="220"/>
                  </a:cubicBezTo>
                  <a:cubicBezTo>
                    <a:pt x="892" y="225"/>
                    <a:pt x="892" y="225"/>
                    <a:pt x="892" y="225"/>
                  </a:cubicBezTo>
                  <a:cubicBezTo>
                    <a:pt x="892" y="227"/>
                    <a:pt x="892" y="227"/>
                    <a:pt x="892" y="227"/>
                  </a:cubicBezTo>
                  <a:cubicBezTo>
                    <a:pt x="834" y="227"/>
                    <a:pt x="834" y="227"/>
                    <a:pt x="834" y="227"/>
                  </a:cubicBezTo>
                  <a:cubicBezTo>
                    <a:pt x="790" y="227"/>
                    <a:pt x="746" y="215"/>
                    <a:pt x="708" y="193"/>
                  </a:cubicBezTo>
                  <a:cubicBezTo>
                    <a:pt x="719" y="154"/>
                    <a:pt x="756" y="125"/>
                    <a:pt x="798" y="125"/>
                  </a:cubicBezTo>
                  <a:close/>
                  <a:moveTo>
                    <a:pt x="704" y="292"/>
                  </a:moveTo>
                  <a:cubicBezTo>
                    <a:pt x="704" y="290"/>
                    <a:pt x="704" y="237"/>
                    <a:pt x="704" y="237"/>
                  </a:cubicBezTo>
                  <a:cubicBezTo>
                    <a:pt x="745" y="257"/>
                    <a:pt x="789" y="268"/>
                    <a:pt x="834" y="268"/>
                  </a:cubicBezTo>
                  <a:cubicBezTo>
                    <a:pt x="892" y="268"/>
                    <a:pt x="892" y="268"/>
                    <a:pt x="892" y="268"/>
                  </a:cubicBezTo>
                  <a:cubicBezTo>
                    <a:pt x="892" y="296"/>
                    <a:pt x="892" y="296"/>
                    <a:pt x="892" y="296"/>
                  </a:cubicBezTo>
                  <a:cubicBezTo>
                    <a:pt x="892" y="348"/>
                    <a:pt x="850" y="390"/>
                    <a:pt x="798" y="390"/>
                  </a:cubicBezTo>
                  <a:cubicBezTo>
                    <a:pt x="746" y="390"/>
                    <a:pt x="704" y="348"/>
                    <a:pt x="704" y="296"/>
                  </a:cubicBezTo>
                  <a:cubicBezTo>
                    <a:pt x="704" y="292"/>
                    <a:pt x="704" y="292"/>
                    <a:pt x="704" y="292"/>
                  </a:cubicBezTo>
                  <a:close/>
                  <a:moveTo>
                    <a:pt x="385" y="180"/>
                  </a:moveTo>
                  <a:cubicBezTo>
                    <a:pt x="385" y="103"/>
                    <a:pt x="447" y="41"/>
                    <a:pt x="524" y="41"/>
                  </a:cubicBezTo>
                  <a:cubicBezTo>
                    <a:pt x="601" y="41"/>
                    <a:pt x="663" y="103"/>
                    <a:pt x="663" y="180"/>
                  </a:cubicBezTo>
                  <a:cubicBezTo>
                    <a:pt x="663" y="183"/>
                    <a:pt x="663" y="183"/>
                    <a:pt x="663" y="183"/>
                  </a:cubicBezTo>
                  <a:cubicBezTo>
                    <a:pt x="587" y="138"/>
                    <a:pt x="587" y="138"/>
                    <a:pt x="587" y="138"/>
                  </a:cubicBezTo>
                  <a:cubicBezTo>
                    <a:pt x="579" y="133"/>
                    <a:pt x="568" y="135"/>
                    <a:pt x="561" y="143"/>
                  </a:cubicBezTo>
                  <a:cubicBezTo>
                    <a:pt x="532" y="178"/>
                    <a:pt x="489" y="198"/>
                    <a:pt x="443" y="198"/>
                  </a:cubicBezTo>
                  <a:cubicBezTo>
                    <a:pt x="385" y="198"/>
                    <a:pt x="385" y="198"/>
                    <a:pt x="385" y="198"/>
                  </a:cubicBezTo>
                  <a:lnTo>
                    <a:pt x="385" y="180"/>
                  </a:lnTo>
                  <a:close/>
                  <a:moveTo>
                    <a:pt x="156" y="225"/>
                  </a:moveTo>
                  <a:cubicBezTo>
                    <a:pt x="156" y="220"/>
                    <a:pt x="156" y="220"/>
                    <a:pt x="156" y="220"/>
                  </a:cubicBezTo>
                  <a:cubicBezTo>
                    <a:pt x="156" y="168"/>
                    <a:pt x="198" y="125"/>
                    <a:pt x="250" y="125"/>
                  </a:cubicBezTo>
                  <a:cubicBezTo>
                    <a:pt x="292" y="125"/>
                    <a:pt x="329" y="154"/>
                    <a:pt x="340" y="193"/>
                  </a:cubicBezTo>
                  <a:cubicBezTo>
                    <a:pt x="302" y="215"/>
                    <a:pt x="258" y="227"/>
                    <a:pt x="214" y="227"/>
                  </a:cubicBezTo>
                  <a:cubicBezTo>
                    <a:pt x="156" y="227"/>
                    <a:pt x="156" y="227"/>
                    <a:pt x="156" y="227"/>
                  </a:cubicBezTo>
                  <a:lnTo>
                    <a:pt x="156" y="225"/>
                  </a:lnTo>
                  <a:close/>
                  <a:moveTo>
                    <a:pt x="156" y="296"/>
                  </a:moveTo>
                  <a:cubicBezTo>
                    <a:pt x="156" y="268"/>
                    <a:pt x="156" y="268"/>
                    <a:pt x="156" y="268"/>
                  </a:cubicBezTo>
                  <a:cubicBezTo>
                    <a:pt x="214" y="268"/>
                    <a:pt x="214" y="268"/>
                    <a:pt x="214" y="268"/>
                  </a:cubicBezTo>
                  <a:cubicBezTo>
                    <a:pt x="259" y="268"/>
                    <a:pt x="304" y="257"/>
                    <a:pt x="344" y="237"/>
                  </a:cubicBezTo>
                  <a:cubicBezTo>
                    <a:pt x="344" y="296"/>
                    <a:pt x="344" y="296"/>
                    <a:pt x="344" y="296"/>
                  </a:cubicBezTo>
                  <a:cubicBezTo>
                    <a:pt x="344" y="348"/>
                    <a:pt x="302" y="390"/>
                    <a:pt x="250" y="390"/>
                  </a:cubicBezTo>
                  <a:cubicBezTo>
                    <a:pt x="198" y="390"/>
                    <a:pt x="156" y="348"/>
                    <a:pt x="156" y="296"/>
                  </a:cubicBezTo>
                  <a:close/>
                  <a:moveTo>
                    <a:pt x="184" y="699"/>
                  </a:moveTo>
                  <a:cubicBezTo>
                    <a:pt x="184" y="709"/>
                    <a:pt x="184" y="709"/>
                    <a:pt x="184" y="709"/>
                  </a:cubicBezTo>
                  <a:cubicBezTo>
                    <a:pt x="123" y="709"/>
                    <a:pt x="123" y="709"/>
                    <a:pt x="123" y="709"/>
                  </a:cubicBezTo>
                  <a:cubicBezTo>
                    <a:pt x="123" y="618"/>
                    <a:pt x="123" y="618"/>
                    <a:pt x="123" y="618"/>
                  </a:cubicBezTo>
                  <a:cubicBezTo>
                    <a:pt x="123" y="607"/>
                    <a:pt x="114" y="598"/>
                    <a:pt x="102" y="598"/>
                  </a:cubicBezTo>
                  <a:cubicBezTo>
                    <a:pt x="91" y="598"/>
                    <a:pt x="82" y="607"/>
                    <a:pt x="82" y="618"/>
                  </a:cubicBezTo>
                  <a:cubicBezTo>
                    <a:pt x="82" y="709"/>
                    <a:pt x="82" y="709"/>
                    <a:pt x="82" y="709"/>
                  </a:cubicBezTo>
                  <a:cubicBezTo>
                    <a:pt x="41" y="709"/>
                    <a:pt x="41" y="709"/>
                    <a:pt x="41" y="709"/>
                  </a:cubicBezTo>
                  <a:cubicBezTo>
                    <a:pt x="41" y="592"/>
                    <a:pt x="41" y="592"/>
                    <a:pt x="41" y="592"/>
                  </a:cubicBezTo>
                  <a:cubicBezTo>
                    <a:pt x="41" y="545"/>
                    <a:pt x="73" y="504"/>
                    <a:pt x="119" y="493"/>
                  </a:cubicBezTo>
                  <a:cubicBezTo>
                    <a:pt x="184" y="478"/>
                    <a:pt x="184" y="478"/>
                    <a:pt x="184" y="478"/>
                  </a:cubicBezTo>
                  <a:cubicBezTo>
                    <a:pt x="226" y="579"/>
                    <a:pt x="226" y="579"/>
                    <a:pt x="226" y="579"/>
                  </a:cubicBezTo>
                  <a:cubicBezTo>
                    <a:pt x="200" y="612"/>
                    <a:pt x="184" y="654"/>
                    <a:pt x="184" y="699"/>
                  </a:cubicBezTo>
                  <a:close/>
                  <a:moveTo>
                    <a:pt x="250" y="529"/>
                  </a:moveTo>
                  <a:cubicBezTo>
                    <a:pt x="219" y="455"/>
                    <a:pt x="219" y="455"/>
                    <a:pt x="219" y="455"/>
                  </a:cubicBezTo>
                  <a:cubicBezTo>
                    <a:pt x="219" y="454"/>
                    <a:pt x="219" y="454"/>
                    <a:pt x="219" y="453"/>
                  </a:cubicBezTo>
                  <a:cubicBezTo>
                    <a:pt x="219" y="427"/>
                    <a:pt x="219" y="427"/>
                    <a:pt x="219" y="427"/>
                  </a:cubicBezTo>
                  <a:cubicBezTo>
                    <a:pt x="229" y="430"/>
                    <a:pt x="239" y="431"/>
                    <a:pt x="250" y="431"/>
                  </a:cubicBezTo>
                  <a:cubicBezTo>
                    <a:pt x="260" y="431"/>
                    <a:pt x="271" y="430"/>
                    <a:pt x="281" y="427"/>
                  </a:cubicBezTo>
                  <a:cubicBezTo>
                    <a:pt x="281" y="452"/>
                    <a:pt x="281" y="452"/>
                    <a:pt x="281" y="452"/>
                  </a:cubicBezTo>
                  <a:cubicBezTo>
                    <a:pt x="281" y="452"/>
                    <a:pt x="281" y="453"/>
                    <a:pt x="281" y="453"/>
                  </a:cubicBezTo>
                  <a:cubicBezTo>
                    <a:pt x="281" y="454"/>
                    <a:pt x="281" y="454"/>
                    <a:pt x="281" y="455"/>
                  </a:cubicBezTo>
                  <a:lnTo>
                    <a:pt x="250" y="529"/>
                  </a:lnTo>
                  <a:close/>
                  <a:moveTo>
                    <a:pt x="330" y="513"/>
                  </a:moveTo>
                  <a:cubicBezTo>
                    <a:pt x="318" y="516"/>
                    <a:pt x="307" y="520"/>
                    <a:pt x="296" y="525"/>
                  </a:cubicBezTo>
                  <a:cubicBezTo>
                    <a:pt x="316" y="478"/>
                    <a:pt x="316" y="478"/>
                    <a:pt x="316" y="478"/>
                  </a:cubicBezTo>
                  <a:cubicBezTo>
                    <a:pt x="380" y="493"/>
                    <a:pt x="380" y="493"/>
                    <a:pt x="380" y="493"/>
                  </a:cubicBezTo>
                  <a:cubicBezTo>
                    <a:pt x="385" y="494"/>
                    <a:pt x="390" y="496"/>
                    <a:pt x="395" y="498"/>
                  </a:cubicBezTo>
                  <a:lnTo>
                    <a:pt x="330" y="513"/>
                  </a:lnTo>
                  <a:close/>
                  <a:moveTo>
                    <a:pt x="432" y="471"/>
                  </a:moveTo>
                  <a:cubicBezTo>
                    <a:pt x="419" y="463"/>
                    <a:pt x="405" y="457"/>
                    <a:pt x="390" y="453"/>
                  </a:cubicBezTo>
                  <a:cubicBezTo>
                    <a:pt x="321" y="437"/>
                    <a:pt x="321" y="437"/>
                    <a:pt x="321" y="437"/>
                  </a:cubicBezTo>
                  <a:cubicBezTo>
                    <a:pt x="321" y="410"/>
                    <a:pt x="321" y="410"/>
                    <a:pt x="321" y="410"/>
                  </a:cubicBezTo>
                  <a:cubicBezTo>
                    <a:pt x="339" y="399"/>
                    <a:pt x="353" y="385"/>
                    <a:pt x="364" y="368"/>
                  </a:cubicBezTo>
                  <a:cubicBezTo>
                    <a:pt x="379" y="398"/>
                    <a:pt x="403" y="423"/>
                    <a:pt x="432" y="441"/>
                  </a:cubicBezTo>
                  <a:lnTo>
                    <a:pt x="432" y="471"/>
                  </a:lnTo>
                  <a:close/>
                  <a:moveTo>
                    <a:pt x="575" y="501"/>
                  </a:moveTo>
                  <a:cubicBezTo>
                    <a:pt x="524" y="617"/>
                    <a:pt x="524" y="617"/>
                    <a:pt x="524" y="617"/>
                  </a:cubicBezTo>
                  <a:cubicBezTo>
                    <a:pt x="473" y="501"/>
                    <a:pt x="473" y="501"/>
                    <a:pt x="473" y="501"/>
                  </a:cubicBezTo>
                  <a:cubicBezTo>
                    <a:pt x="473" y="459"/>
                    <a:pt x="473" y="459"/>
                    <a:pt x="473" y="459"/>
                  </a:cubicBezTo>
                  <a:cubicBezTo>
                    <a:pt x="489" y="464"/>
                    <a:pt x="506" y="466"/>
                    <a:pt x="524" y="466"/>
                  </a:cubicBezTo>
                  <a:cubicBezTo>
                    <a:pt x="542" y="466"/>
                    <a:pt x="559" y="464"/>
                    <a:pt x="575" y="459"/>
                  </a:cubicBezTo>
                  <a:cubicBezTo>
                    <a:pt x="575" y="501"/>
                    <a:pt x="575" y="501"/>
                    <a:pt x="575" y="501"/>
                  </a:cubicBezTo>
                  <a:close/>
                  <a:moveTo>
                    <a:pt x="524" y="425"/>
                  </a:moveTo>
                  <a:cubicBezTo>
                    <a:pt x="447" y="425"/>
                    <a:pt x="385" y="363"/>
                    <a:pt x="385" y="286"/>
                  </a:cubicBezTo>
                  <a:cubicBezTo>
                    <a:pt x="385" y="239"/>
                    <a:pt x="385" y="239"/>
                    <a:pt x="385" y="239"/>
                  </a:cubicBezTo>
                  <a:cubicBezTo>
                    <a:pt x="443" y="239"/>
                    <a:pt x="443" y="239"/>
                    <a:pt x="443" y="239"/>
                  </a:cubicBezTo>
                  <a:cubicBezTo>
                    <a:pt x="495" y="239"/>
                    <a:pt x="544" y="218"/>
                    <a:pt x="581" y="182"/>
                  </a:cubicBezTo>
                  <a:cubicBezTo>
                    <a:pt x="663" y="230"/>
                    <a:pt x="663" y="230"/>
                    <a:pt x="663" y="230"/>
                  </a:cubicBezTo>
                  <a:cubicBezTo>
                    <a:pt x="663" y="291"/>
                    <a:pt x="663" y="291"/>
                    <a:pt x="663" y="291"/>
                  </a:cubicBezTo>
                  <a:cubicBezTo>
                    <a:pt x="661" y="366"/>
                    <a:pt x="599" y="425"/>
                    <a:pt x="524" y="425"/>
                  </a:cubicBezTo>
                  <a:close/>
                  <a:moveTo>
                    <a:pt x="616" y="441"/>
                  </a:moveTo>
                  <a:cubicBezTo>
                    <a:pt x="616" y="441"/>
                    <a:pt x="616" y="441"/>
                    <a:pt x="616" y="441"/>
                  </a:cubicBezTo>
                  <a:cubicBezTo>
                    <a:pt x="645" y="424"/>
                    <a:pt x="669" y="399"/>
                    <a:pt x="684" y="368"/>
                  </a:cubicBezTo>
                  <a:cubicBezTo>
                    <a:pt x="695" y="385"/>
                    <a:pt x="710" y="399"/>
                    <a:pt x="727" y="410"/>
                  </a:cubicBezTo>
                  <a:cubicBezTo>
                    <a:pt x="727" y="437"/>
                    <a:pt x="727" y="437"/>
                    <a:pt x="727" y="437"/>
                  </a:cubicBezTo>
                  <a:cubicBezTo>
                    <a:pt x="658" y="453"/>
                    <a:pt x="658" y="453"/>
                    <a:pt x="658" y="453"/>
                  </a:cubicBezTo>
                  <a:cubicBezTo>
                    <a:pt x="643" y="457"/>
                    <a:pt x="629" y="463"/>
                    <a:pt x="616" y="471"/>
                  </a:cubicBezTo>
                  <a:cubicBezTo>
                    <a:pt x="616" y="441"/>
                    <a:pt x="616" y="441"/>
                    <a:pt x="616" y="441"/>
                  </a:cubicBezTo>
                  <a:close/>
                  <a:moveTo>
                    <a:pt x="717" y="514"/>
                  </a:moveTo>
                  <a:cubicBezTo>
                    <a:pt x="652" y="498"/>
                    <a:pt x="652" y="498"/>
                    <a:pt x="652" y="498"/>
                  </a:cubicBezTo>
                  <a:cubicBezTo>
                    <a:pt x="657" y="496"/>
                    <a:pt x="662" y="494"/>
                    <a:pt x="668" y="493"/>
                  </a:cubicBezTo>
                  <a:cubicBezTo>
                    <a:pt x="732" y="478"/>
                    <a:pt x="732" y="478"/>
                    <a:pt x="732" y="478"/>
                  </a:cubicBezTo>
                  <a:cubicBezTo>
                    <a:pt x="752" y="526"/>
                    <a:pt x="752" y="526"/>
                    <a:pt x="752" y="526"/>
                  </a:cubicBezTo>
                  <a:cubicBezTo>
                    <a:pt x="741" y="521"/>
                    <a:pt x="729" y="516"/>
                    <a:pt x="717" y="514"/>
                  </a:cubicBezTo>
                  <a:close/>
                  <a:moveTo>
                    <a:pt x="767" y="455"/>
                  </a:moveTo>
                  <a:cubicBezTo>
                    <a:pt x="767" y="455"/>
                    <a:pt x="767" y="454"/>
                    <a:pt x="767" y="453"/>
                  </a:cubicBezTo>
                  <a:cubicBezTo>
                    <a:pt x="767" y="453"/>
                    <a:pt x="767" y="453"/>
                    <a:pt x="767" y="453"/>
                  </a:cubicBezTo>
                  <a:cubicBezTo>
                    <a:pt x="767" y="427"/>
                    <a:pt x="767" y="427"/>
                    <a:pt x="767" y="427"/>
                  </a:cubicBezTo>
                  <a:cubicBezTo>
                    <a:pt x="777" y="430"/>
                    <a:pt x="788" y="431"/>
                    <a:pt x="798" y="431"/>
                  </a:cubicBezTo>
                  <a:cubicBezTo>
                    <a:pt x="809" y="431"/>
                    <a:pt x="819" y="430"/>
                    <a:pt x="829" y="427"/>
                  </a:cubicBezTo>
                  <a:cubicBezTo>
                    <a:pt x="829" y="453"/>
                    <a:pt x="829" y="453"/>
                    <a:pt x="829" y="453"/>
                  </a:cubicBezTo>
                  <a:cubicBezTo>
                    <a:pt x="829" y="454"/>
                    <a:pt x="829" y="454"/>
                    <a:pt x="829" y="454"/>
                  </a:cubicBezTo>
                  <a:cubicBezTo>
                    <a:pt x="798" y="529"/>
                    <a:pt x="798" y="529"/>
                    <a:pt x="798" y="529"/>
                  </a:cubicBezTo>
                  <a:lnTo>
                    <a:pt x="767" y="455"/>
                  </a:lnTo>
                  <a:close/>
                  <a:moveTo>
                    <a:pt x="1007" y="709"/>
                  </a:moveTo>
                  <a:cubicBezTo>
                    <a:pt x="966" y="709"/>
                    <a:pt x="966" y="709"/>
                    <a:pt x="966" y="709"/>
                  </a:cubicBezTo>
                  <a:cubicBezTo>
                    <a:pt x="966" y="618"/>
                    <a:pt x="966" y="618"/>
                    <a:pt x="966" y="618"/>
                  </a:cubicBezTo>
                  <a:cubicBezTo>
                    <a:pt x="966" y="607"/>
                    <a:pt x="957" y="598"/>
                    <a:pt x="946" y="598"/>
                  </a:cubicBezTo>
                  <a:cubicBezTo>
                    <a:pt x="934" y="598"/>
                    <a:pt x="925" y="607"/>
                    <a:pt x="925" y="618"/>
                  </a:cubicBezTo>
                  <a:cubicBezTo>
                    <a:pt x="925" y="709"/>
                    <a:pt x="925" y="709"/>
                    <a:pt x="925" y="709"/>
                  </a:cubicBezTo>
                  <a:cubicBezTo>
                    <a:pt x="863" y="709"/>
                    <a:pt x="863" y="709"/>
                    <a:pt x="863" y="709"/>
                  </a:cubicBezTo>
                  <a:cubicBezTo>
                    <a:pt x="863" y="699"/>
                    <a:pt x="863" y="699"/>
                    <a:pt x="863" y="699"/>
                  </a:cubicBezTo>
                  <a:cubicBezTo>
                    <a:pt x="863" y="654"/>
                    <a:pt x="848" y="612"/>
                    <a:pt x="822" y="579"/>
                  </a:cubicBezTo>
                  <a:cubicBezTo>
                    <a:pt x="864" y="478"/>
                    <a:pt x="864" y="478"/>
                    <a:pt x="864" y="478"/>
                  </a:cubicBezTo>
                  <a:cubicBezTo>
                    <a:pt x="929" y="493"/>
                    <a:pt x="929" y="493"/>
                    <a:pt x="929" y="493"/>
                  </a:cubicBezTo>
                  <a:cubicBezTo>
                    <a:pt x="975" y="504"/>
                    <a:pt x="1007" y="545"/>
                    <a:pt x="1007" y="592"/>
                  </a:cubicBezTo>
                  <a:lnTo>
                    <a:pt x="1007" y="7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566738" y="2808288"/>
              <a:ext cx="12700" cy="14287"/>
            </a:xfrm>
            <a:custGeom>
              <a:avLst/>
              <a:gdLst>
                <a:gd name="T0" fmla="*/ 35 w 41"/>
                <a:gd name="T1" fmla="*/ 6 h 41"/>
                <a:gd name="T2" fmla="*/ 20 w 41"/>
                <a:gd name="T3" fmla="*/ 0 h 41"/>
                <a:gd name="T4" fmla="*/ 6 w 41"/>
                <a:gd name="T5" fmla="*/ 6 h 41"/>
                <a:gd name="T6" fmla="*/ 0 w 41"/>
                <a:gd name="T7" fmla="*/ 21 h 41"/>
                <a:gd name="T8" fmla="*/ 6 w 41"/>
                <a:gd name="T9" fmla="*/ 35 h 41"/>
                <a:gd name="T10" fmla="*/ 20 w 41"/>
                <a:gd name="T11" fmla="*/ 41 h 41"/>
                <a:gd name="T12" fmla="*/ 35 w 41"/>
                <a:gd name="T13" fmla="*/ 35 h 41"/>
                <a:gd name="T14" fmla="*/ 41 w 41"/>
                <a:gd name="T15" fmla="*/ 21 h 41"/>
                <a:gd name="T16" fmla="*/ 35 w 41"/>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35" y="6"/>
                  </a:moveTo>
                  <a:cubicBezTo>
                    <a:pt x="31" y="3"/>
                    <a:pt x="26" y="0"/>
                    <a:pt x="20" y="0"/>
                  </a:cubicBezTo>
                  <a:cubicBezTo>
                    <a:pt x="15" y="0"/>
                    <a:pt x="10" y="3"/>
                    <a:pt x="6" y="6"/>
                  </a:cubicBezTo>
                  <a:cubicBezTo>
                    <a:pt x="2" y="10"/>
                    <a:pt x="0" y="15"/>
                    <a:pt x="0" y="21"/>
                  </a:cubicBezTo>
                  <a:cubicBezTo>
                    <a:pt x="0" y="26"/>
                    <a:pt x="2" y="31"/>
                    <a:pt x="6" y="35"/>
                  </a:cubicBezTo>
                  <a:cubicBezTo>
                    <a:pt x="10" y="39"/>
                    <a:pt x="15" y="41"/>
                    <a:pt x="20" y="41"/>
                  </a:cubicBezTo>
                  <a:cubicBezTo>
                    <a:pt x="26" y="41"/>
                    <a:pt x="31" y="39"/>
                    <a:pt x="35" y="35"/>
                  </a:cubicBezTo>
                  <a:cubicBezTo>
                    <a:pt x="39" y="31"/>
                    <a:pt x="41" y="26"/>
                    <a:pt x="41" y="21"/>
                  </a:cubicBezTo>
                  <a:cubicBezTo>
                    <a:pt x="41" y="15"/>
                    <a:pt x="39" y="10"/>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520700" y="2808288"/>
              <a:ext cx="12700" cy="14287"/>
            </a:xfrm>
            <a:custGeom>
              <a:avLst/>
              <a:gdLst>
                <a:gd name="T0" fmla="*/ 35 w 41"/>
                <a:gd name="T1" fmla="*/ 6 h 41"/>
                <a:gd name="T2" fmla="*/ 20 w 41"/>
                <a:gd name="T3" fmla="*/ 0 h 41"/>
                <a:gd name="T4" fmla="*/ 6 w 41"/>
                <a:gd name="T5" fmla="*/ 6 h 41"/>
                <a:gd name="T6" fmla="*/ 0 w 41"/>
                <a:gd name="T7" fmla="*/ 21 h 41"/>
                <a:gd name="T8" fmla="*/ 6 w 41"/>
                <a:gd name="T9" fmla="*/ 35 h 41"/>
                <a:gd name="T10" fmla="*/ 20 w 41"/>
                <a:gd name="T11" fmla="*/ 41 h 41"/>
                <a:gd name="T12" fmla="*/ 35 w 41"/>
                <a:gd name="T13" fmla="*/ 35 h 41"/>
                <a:gd name="T14" fmla="*/ 41 w 41"/>
                <a:gd name="T15" fmla="*/ 21 h 41"/>
                <a:gd name="T16" fmla="*/ 35 w 41"/>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35" y="6"/>
                  </a:moveTo>
                  <a:cubicBezTo>
                    <a:pt x="31" y="3"/>
                    <a:pt x="26" y="0"/>
                    <a:pt x="20" y="0"/>
                  </a:cubicBezTo>
                  <a:cubicBezTo>
                    <a:pt x="15" y="0"/>
                    <a:pt x="10" y="3"/>
                    <a:pt x="6" y="6"/>
                  </a:cubicBezTo>
                  <a:cubicBezTo>
                    <a:pt x="2" y="10"/>
                    <a:pt x="0" y="15"/>
                    <a:pt x="0" y="21"/>
                  </a:cubicBezTo>
                  <a:cubicBezTo>
                    <a:pt x="0" y="26"/>
                    <a:pt x="2" y="31"/>
                    <a:pt x="6" y="35"/>
                  </a:cubicBezTo>
                  <a:cubicBezTo>
                    <a:pt x="10" y="39"/>
                    <a:pt x="15" y="41"/>
                    <a:pt x="20" y="41"/>
                  </a:cubicBezTo>
                  <a:cubicBezTo>
                    <a:pt x="26" y="41"/>
                    <a:pt x="31" y="39"/>
                    <a:pt x="35" y="35"/>
                  </a:cubicBezTo>
                  <a:cubicBezTo>
                    <a:pt x="39" y="31"/>
                    <a:pt x="41" y="26"/>
                    <a:pt x="41" y="21"/>
                  </a:cubicBezTo>
                  <a:cubicBezTo>
                    <a:pt x="41" y="15"/>
                    <a:pt x="39" y="10"/>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554038" y="2830513"/>
              <a:ext cx="31750" cy="17462"/>
            </a:xfrm>
            <a:custGeom>
              <a:avLst/>
              <a:gdLst>
                <a:gd name="T0" fmla="*/ 87 w 95"/>
                <a:gd name="T1" fmla="*/ 8 h 54"/>
                <a:gd name="T2" fmla="*/ 58 w 95"/>
                <a:gd name="T3" fmla="*/ 8 h 54"/>
                <a:gd name="T4" fmla="*/ 36 w 95"/>
                <a:gd name="T5" fmla="*/ 8 h 54"/>
                <a:gd name="T6" fmla="*/ 8 w 95"/>
                <a:gd name="T7" fmla="*/ 8 h 54"/>
                <a:gd name="T8" fmla="*/ 8 w 95"/>
                <a:gd name="T9" fmla="*/ 37 h 54"/>
                <a:gd name="T10" fmla="*/ 47 w 95"/>
                <a:gd name="T11" fmla="*/ 54 h 54"/>
                <a:gd name="T12" fmla="*/ 87 w 95"/>
                <a:gd name="T13" fmla="*/ 37 h 54"/>
                <a:gd name="T14" fmla="*/ 87 w 95"/>
                <a:gd name="T15" fmla="*/ 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4">
                  <a:moveTo>
                    <a:pt x="87" y="8"/>
                  </a:moveTo>
                  <a:cubicBezTo>
                    <a:pt x="79" y="0"/>
                    <a:pt x="66" y="0"/>
                    <a:pt x="58" y="8"/>
                  </a:cubicBezTo>
                  <a:cubicBezTo>
                    <a:pt x="52" y="14"/>
                    <a:pt x="43" y="14"/>
                    <a:pt x="36" y="8"/>
                  </a:cubicBezTo>
                  <a:cubicBezTo>
                    <a:pt x="29" y="0"/>
                    <a:pt x="16" y="0"/>
                    <a:pt x="8" y="8"/>
                  </a:cubicBezTo>
                  <a:cubicBezTo>
                    <a:pt x="0" y="16"/>
                    <a:pt x="0" y="29"/>
                    <a:pt x="8" y="37"/>
                  </a:cubicBezTo>
                  <a:cubicBezTo>
                    <a:pt x="19" y="48"/>
                    <a:pt x="33" y="54"/>
                    <a:pt x="47" y="54"/>
                  </a:cubicBezTo>
                  <a:cubicBezTo>
                    <a:pt x="62" y="54"/>
                    <a:pt x="76" y="48"/>
                    <a:pt x="87" y="37"/>
                  </a:cubicBezTo>
                  <a:cubicBezTo>
                    <a:pt x="95" y="29"/>
                    <a:pt x="95" y="16"/>
                    <a:pt x="8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441325" y="2686050"/>
              <a:ext cx="19050" cy="14287"/>
            </a:xfrm>
            <a:custGeom>
              <a:avLst/>
              <a:gdLst>
                <a:gd name="T0" fmla="*/ 34 w 55"/>
                <a:gd name="T1" fmla="*/ 0 h 41"/>
                <a:gd name="T2" fmla="*/ 20 w 55"/>
                <a:gd name="T3" fmla="*/ 0 h 41"/>
                <a:gd name="T4" fmla="*/ 0 w 55"/>
                <a:gd name="T5" fmla="*/ 20 h 41"/>
                <a:gd name="T6" fmla="*/ 20 w 55"/>
                <a:gd name="T7" fmla="*/ 41 h 41"/>
                <a:gd name="T8" fmla="*/ 34 w 55"/>
                <a:gd name="T9" fmla="*/ 41 h 41"/>
                <a:gd name="T10" fmla="*/ 55 w 55"/>
                <a:gd name="T11" fmla="*/ 20 h 41"/>
                <a:gd name="T12" fmla="*/ 34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34" y="0"/>
                  </a:moveTo>
                  <a:cubicBezTo>
                    <a:pt x="20" y="0"/>
                    <a:pt x="20" y="0"/>
                    <a:pt x="20" y="0"/>
                  </a:cubicBezTo>
                  <a:cubicBezTo>
                    <a:pt x="9" y="0"/>
                    <a:pt x="0" y="9"/>
                    <a:pt x="0" y="20"/>
                  </a:cubicBezTo>
                  <a:cubicBezTo>
                    <a:pt x="0" y="31"/>
                    <a:pt x="9" y="41"/>
                    <a:pt x="20" y="41"/>
                  </a:cubicBezTo>
                  <a:cubicBezTo>
                    <a:pt x="34" y="41"/>
                    <a:pt x="34" y="41"/>
                    <a:pt x="34" y="41"/>
                  </a:cubicBezTo>
                  <a:cubicBezTo>
                    <a:pt x="46" y="41"/>
                    <a:pt x="55" y="31"/>
                    <a:pt x="55" y="20"/>
                  </a:cubicBezTo>
                  <a:cubicBezTo>
                    <a:pt x="55" y="9"/>
                    <a:pt x="46"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407988" y="2686050"/>
              <a:ext cx="19050" cy="14287"/>
            </a:xfrm>
            <a:custGeom>
              <a:avLst/>
              <a:gdLst>
                <a:gd name="T0" fmla="*/ 35 w 55"/>
                <a:gd name="T1" fmla="*/ 0 h 41"/>
                <a:gd name="T2" fmla="*/ 21 w 55"/>
                <a:gd name="T3" fmla="*/ 0 h 41"/>
                <a:gd name="T4" fmla="*/ 0 w 55"/>
                <a:gd name="T5" fmla="*/ 20 h 41"/>
                <a:gd name="T6" fmla="*/ 21 w 55"/>
                <a:gd name="T7" fmla="*/ 41 h 41"/>
                <a:gd name="T8" fmla="*/ 35 w 55"/>
                <a:gd name="T9" fmla="*/ 41 h 41"/>
                <a:gd name="T10" fmla="*/ 55 w 55"/>
                <a:gd name="T11" fmla="*/ 20 h 41"/>
                <a:gd name="T12" fmla="*/ 35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35" y="0"/>
                  </a:moveTo>
                  <a:cubicBezTo>
                    <a:pt x="21" y="0"/>
                    <a:pt x="21" y="0"/>
                    <a:pt x="21" y="0"/>
                  </a:cubicBezTo>
                  <a:cubicBezTo>
                    <a:pt x="9" y="0"/>
                    <a:pt x="0" y="9"/>
                    <a:pt x="0" y="20"/>
                  </a:cubicBezTo>
                  <a:cubicBezTo>
                    <a:pt x="0" y="31"/>
                    <a:pt x="9" y="41"/>
                    <a:pt x="21" y="41"/>
                  </a:cubicBezTo>
                  <a:cubicBezTo>
                    <a:pt x="35" y="41"/>
                    <a:pt x="35" y="41"/>
                    <a:pt x="35" y="41"/>
                  </a:cubicBezTo>
                  <a:cubicBezTo>
                    <a:pt x="46" y="41"/>
                    <a:pt x="55" y="31"/>
                    <a:pt x="55" y="20"/>
                  </a:cubicBezTo>
                  <a:cubicBezTo>
                    <a:pt x="55" y="9"/>
                    <a:pt x="46"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422275" y="2700338"/>
              <a:ext cx="14288" cy="19050"/>
            </a:xfrm>
            <a:custGeom>
              <a:avLst/>
              <a:gdLst>
                <a:gd name="T0" fmla="*/ 21 w 41"/>
                <a:gd name="T1" fmla="*/ 0 h 55"/>
                <a:gd name="T2" fmla="*/ 0 w 41"/>
                <a:gd name="T3" fmla="*/ 21 h 55"/>
                <a:gd name="T4" fmla="*/ 0 w 41"/>
                <a:gd name="T5" fmla="*/ 35 h 55"/>
                <a:gd name="T6" fmla="*/ 21 w 41"/>
                <a:gd name="T7" fmla="*/ 55 h 55"/>
                <a:gd name="T8" fmla="*/ 41 w 41"/>
                <a:gd name="T9" fmla="*/ 35 h 55"/>
                <a:gd name="T10" fmla="*/ 41 w 41"/>
                <a:gd name="T11" fmla="*/ 21 h 55"/>
                <a:gd name="T12" fmla="*/ 21 w 41"/>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1" h="55">
                  <a:moveTo>
                    <a:pt x="21" y="0"/>
                  </a:moveTo>
                  <a:cubicBezTo>
                    <a:pt x="10" y="0"/>
                    <a:pt x="0" y="9"/>
                    <a:pt x="0" y="21"/>
                  </a:cubicBezTo>
                  <a:cubicBezTo>
                    <a:pt x="0" y="35"/>
                    <a:pt x="0" y="35"/>
                    <a:pt x="0" y="35"/>
                  </a:cubicBezTo>
                  <a:cubicBezTo>
                    <a:pt x="0" y="46"/>
                    <a:pt x="10" y="55"/>
                    <a:pt x="21" y="55"/>
                  </a:cubicBezTo>
                  <a:cubicBezTo>
                    <a:pt x="32" y="55"/>
                    <a:pt x="41" y="46"/>
                    <a:pt x="41" y="35"/>
                  </a:cubicBezTo>
                  <a:cubicBezTo>
                    <a:pt x="41" y="21"/>
                    <a:pt x="41" y="21"/>
                    <a:pt x="41" y="21"/>
                  </a:cubicBezTo>
                  <a:cubicBezTo>
                    <a:pt x="41" y="9"/>
                    <a:pt x="32"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422275" y="2667000"/>
              <a:ext cx="14288" cy="19050"/>
            </a:xfrm>
            <a:custGeom>
              <a:avLst/>
              <a:gdLst>
                <a:gd name="T0" fmla="*/ 21 w 41"/>
                <a:gd name="T1" fmla="*/ 0 h 55"/>
                <a:gd name="T2" fmla="*/ 0 w 41"/>
                <a:gd name="T3" fmla="*/ 20 h 55"/>
                <a:gd name="T4" fmla="*/ 0 w 41"/>
                <a:gd name="T5" fmla="*/ 34 h 55"/>
                <a:gd name="T6" fmla="*/ 21 w 41"/>
                <a:gd name="T7" fmla="*/ 55 h 55"/>
                <a:gd name="T8" fmla="*/ 41 w 41"/>
                <a:gd name="T9" fmla="*/ 34 h 55"/>
                <a:gd name="T10" fmla="*/ 41 w 41"/>
                <a:gd name="T11" fmla="*/ 20 h 55"/>
                <a:gd name="T12" fmla="*/ 21 w 41"/>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1" h="55">
                  <a:moveTo>
                    <a:pt x="21" y="0"/>
                  </a:moveTo>
                  <a:cubicBezTo>
                    <a:pt x="10" y="0"/>
                    <a:pt x="0" y="9"/>
                    <a:pt x="0" y="20"/>
                  </a:cubicBezTo>
                  <a:cubicBezTo>
                    <a:pt x="0" y="34"/>
                    <a:pt x="0" y="34"/>
                    <a:pt x="0" y="34"/>
                  </a:cubicBezTo>
                  <a:cubicBezTo>
                    <a:pt x="0" y="46"/>
                    <a:pt x="10" y="55"/>
                    <a:pt x="21" y="55"/>
                  </a:cubicBezTo>
                  <a:cubicBezTo>
                    <a:pt x="32" y="55"/>
                    <a:pt x="41" y="46"/>
                    <a:pt x="41" y="34"/>
                  </a:cubicBezTo>
                  <a:cubicBezTo>
                    <a:pt x="41" y="20"/>
                    <a:pt x="41" y="20"/>
                    <a:pt x="41" y="20"/>
                  </a:cubicBezTo>
                  <a:cubicBezTo>
                    <a:pt x="41" y="9"/>
                    <a:pt x="32"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685800" y="2686050"/>
              <a:ext cx="19050" cy="14287"/>
            </a:xfrm>
            <a:custGeom>
              <a:avLst/>
              <a:gdLst>
                <a:gd name="T0" fmla="*/ 34 w 55"/>
                <a:gd name="T1" fmla="*/ 0 h 41"/>
                <a:gd name="T2" fmla="*/ 20 w 55"/>
                <a:gd name="T3" fmla="*/ 0 h 41"/>
                <a:gd name="T4" fmla="*/ 0 w 55"/>
                <a:gd name="T5" fmla="*/ 20 h 41"/>
                <a:gd name="T6" fmla="*/ 20 w 55"/>
                <a:gd name="T7" fmla="*/ 41 h 41"/>
                <a:gd name="T8" fmla="*/ 34 w 55"/>
                <a:gd name="T9" fmla="*/ 41 h 41"/>
                <a:gd name="T10" fmla="*/ 55 w 55"/>
                <a:gd name="T11" fmla="*/ 20 h 41"/>
                <a:gd name="T12" fmla="*/ 34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34" y="0"/>
                  </a:moveTo>
                  <a:cubicBezTo>
                    <a:pt x="20" y="0"/>
                    <a:pt x="20" y="0"/>
                    <a:pt x="20" y="0"/>
                  </a:cubicBezTo>
                  <a:cubicBezTo>
                    <a:pt x="9" y="0"/>
                    <a:pt x="0" y="9"/>
                    <a:pt x="0" y="20"/>
                  </a:cubicBezTo>
                  <a:cubicBezTo>
                    <a:pt x="0" y="31"/>
                    <a:pt x="9" y="41"/>
                    <a:pt x="20" y="41"/>
                  </a:cubicBezTo>
                  <a:cubicBezTo>
                    <a:pt x="34" y="41"/>
                    <a:pt x="34" y="41"/>
                    <a:pt x="34" y="41"/>
                  </a:cubicBezTo>
                  <a:cubicBezTo>
                    <a:pt x="46" y="41"/>
                    <a:pt x="55" y="31"/>
                    <a:pt x="55" y="20"/>
                  </a:cubicBezTo>
                  <a:cubicBezTo>
                    <a:pt x="55" y="9"/>
                    <a:pt x="46"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652463" y="2686050"/>
              <a:ext cx="19050" cy="14287"/>
            </a:xfrm>
            <a:custGeom>
              <a:avLst/>
              <a:gdLst>
                <a:gd name="T0" fmla="*/ 35 w 55"/>
                <a:gd name="T1" fmla="*/ 0 h 41"/>
                <a:gd name="T2" fmla="*/ 21 w 55"/>
                <a:gd name="T3" fmla="*/ 0 h 41"/>
                <a:gd name="T4" fmla="*/ 0 w 55"/>
                <a:gd name="T5" fmla="*/ 20 h 41"/>
                <a:gd name="T6" fmla="*/ 21 w 55"/>
                <a:gd name="T7" fmla="*/ 41 h 41"/>
                <a:gd name="T8" fmla="*/ 35 w 55"/>
                <a:gd name="T9" fmla="*/ 41 h 41"/>
                <a:gd name="T10" fmla="*/ 55 w 55"/>
                <a:gd name="T11" fmla="*/ 20 h 41"/>
                <a:gd name="T12" fmla="*/ 35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35" y="0"/>
                  </a:moveTo>
                  <a:cubicBezTo>
                    <a:pt x="21" y="0"/>
                    <a:pt x="21" y="0"/>
                    <a:pt x="21" y="0"/>
                  </a:cubicBezTo>
                  <a:cubicBezTo>
                    <a:pt x="9" y="0"/>
                    <a:pt x="0" y="9"/>
                    <a:pt x="0" y="20"/>
                  </a:cubicBezTo>
                  <a:cubicBezTo>
                    <a:pt x="0" y="31"/>
                    <a:pt x="9" y="41"/>
                    <a:pt x="21" y="41"/>
                  </a:cubicBezTo>
                  <a:cubicBezTo>
                    <a:pt x="35" y="41"/>
                    <a:pt x="35" y="41"/>
                    <a:pt x="35" y="41"/>
                  </a:cubicBezTo>
                  <a:cubicBezTo>
                    <a:pt x="46" y="41"/>
                    <a:pt x="55" y="31"/>
                    <a:pt x="55" y="20"/>
                  </a:cubicBezTo>
                  <a:cubicBezTo>
                    <a:pt x="55" y="9"/>
                    <a:pt x="46"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666750" y="2700338"/>
              <a:ext cx="14288" cy="19050"/>
            </a:xfrm>
            <a:custGeom>
              <a:avLst/>
              <a:gdLst>
                <a:gd name="T0" fmla="*/ 20 w 40"/>
                <a:gd name="T1" fmla="*/ 0 h 55"/>
                <a:gd name="T2" fmla="*/ 0 w 40"/>
                <a:gd name="T3" fmla="*/ 21 h 55"/>
                <a:gd name="T4" fmla="*/ 0 w 40"/>
                <a:gd name="T5" fmla="*/ 35 h 55"/>
                <a:gd name="T6" fmla="*/ 20 w 40"/>
                <a:gd name="T7" fmla="*/ 55 h 55"/>
                <a:gd name="T8" fmla="*/ 40 w 40"/>
                <a:gd name="T9" fmla="*/ 35 h 55"/>
                <a:gd name="T10" fmla="*/ 40 w 40"/>
                <a:gd name="T11" fmla="*/ 21 h 55"/>
                <a:gd name="T12" fmla="*/ 2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20" y="0"/>
                  </a:moveTo>
                  <a:cubicBezTo>
                    <a:pt x="9" y="0"/>
                    <a:pt x="0" y="9"/>
                    <a:pt x="0" y="21"/>
                  </a:cubicBezTo>
                  <a:cubicBezTo>
                    <a:pt x="0" y="35"/>
                    <a:pt x="0" y="35"/>
                    <a:pt x="0" y="35"/>
                  </a:cubicBezTo>
                  <a:cubicBezTo>
                    <a:pt x="0" y="46"/>
                    <a:pt x="9" y="55"/>
                    <a:pt x="20" y="55"/>
                  </a:cubicBezTo>
                  <a:cubicBezTo>
                    <a:pt x="31" y="55"/>
                    <a:pt x="40" y="46"/>
                    <a:pt x="40" y="35"/>
                  </a:cubicBezTo>
                  <a:cubicBezTo>
                    <a:pt x="40" y="21"/>
                    <a:pt x="40" y="21"/>
                    <a:pt x="40" y="21"/>
                  </a:cubicBezTo>
                  <a:cubicBezTo>
                    <a:pt x="40" y="9"/>
                    <a:pt x="31"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666750" y="2667000"/>
              <a:ext cx="14288" cy="19050"/>
            </a:xfrm>
            <a:custGeom>
              <a:avLst/>
              <a:gdLst>
                <a:gd name="T0" fmla="*/ 20 w 40"/>
                <a:gd name="T1" fmla="*/ 0 h 55"/>
                <a:gd name="T2" fmla="*/ 0 w 40"/>
                <a:gd name="T3" fmla="*/ 20 h 55"/>
                <a:gd name="T4" fmla="*/ 0 w 40"/>
                <a:gd name="T5" fmla="*/ 34 h 55"/>
                <a:gd name="T6" fmla="*/ 20 w 40"/>
                <a:gd name="T7" fmla="*/ 55 h 55"/>
                <a:gd name="T8" fmla="*/ 40 w 40"/>
                <a:gd name="T9" fmla="*/ 34 h 55"/>
                <a:gd name="T10" fmla="*/ 40 w 40"/>
                <a:gd name="T11" fmla="*/ 20 h 55"/>
                <a:gd name="T12" fmla="*/ 2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20" y="0"/>
                  </a:moveTo>
                  <a:cubicBezTo>
                    <a:pt x="9" y="0"/>
                    <a:pt x="0" y="9"/>
                    <a:pt x="0" y="20"/>
                  </a:cubicBezTo>
                  <a:cubicBezTo>
                    <a:pt x="0" y="34"/>
                    <a:pt x="0" y="34"/>
                    <a:pt x="0" y="34"/>
                  </a:cubicBezTo>
                  <a:cubicBezTo>
                    <a:pt x="0" y="46"/>
                    <a:pt x="9" y="55"/>
                    <a:pt x="20" y="55"/>
                  </a:cubicBezTo>
                  <a:cubicBezTo>
                    <a:pt x="31" y="55"/>
                    <a:pt x="40" y="46"/>
                    <a:pt x="40" y="34"/>
                  </a:cubicBezTo>
                  <a:cubicBezTo>
                    <a:pt x="40" y="20"/>
                    <a:pt x="40" y="20"/>
                    <a:pt x="40" y="20"/>
                  </a:cubicBezTo>
                  <a:cubicBezTo>
                    <a:pt x="40" y="9"/>
                    <a:pt x="31"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544513" y="2676525"/>
              <a:ext cx="14288" cy="31750"/>
            </a:xfrm>
            <a:custGeom>
              <a:avLst/>
              <a:gdLst>
                <a:gd name="T0" fmla="*/ 20 w 40"/>
                <a:gd name="T1" fmla="*/ 0 h 95"/>
                <a:gd name="T2" fmla="*/ 0 w 40"/>
                <a:gd name="T3" fmla="*/ 21 h 95"/>
                <a:gd name="T4" fmla="*/ 0 w 40"/>
                <a:gd name="T5" fmla="*/ 74 h 95"/>
                <a:gd name="T6" fmla="*/ 20 w 40"/>
                <a:gd name="T7" fmla="*/ 95 h 95"/>
                <a:gd name="T8" fmla="*/ 40 w 40"/>
                <a:gd name="T9" fmla="*/ 74 h 95"/>
                <a:gd name="T10" fmla="*/ 40 w 40"/>
                <a:gd name="T11" fmla="*/ 21 h 95"/>
                <a:gd name="T12" fmla="*/ 20 w 40"/>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40" h="95">
                  <a:moveTo>
                    <a:pt x="20" y="0"/>
                  </a:moveTo>
                  <a:cubicBezTo>
                    <a:pt x="9" y="0"/>
                    <a:pt x="0" y="9"/>
                    <a:pt x="0" y="21"/>
                  </a:cubicBezTo>
                  <a:cubicBezTo>
                    <a:pt x="0" y="74"/>
                    <a:pt x="0" y="74"/>
                    <a:pt x="0" y="74"/>
                  </a:cubicBezTo>
                  <a:cubicBezTo>
                    <a:pt x="0" y="86"/>
                    <a:pt x="9" y="95"/>
                    <a:pt x="20" y="95"/>
                  </a:cubicBezTo>
                  <a:cubicBezTo>
                    <a:pt x="31" y="95"/>
                    <a:pt x="40" y="86"/>
                    <a:pt x="40" y="74"/>
                  </a:cubicBezTo>
                  <a:cubicBezTo>
                    <a:pt x="40" y="21"/>
                    <a:pt x="40" y="21"/>
                    <a:pt x="40" y="21"/>
                  </a:cubicBezTo>
                  <a:cubicBezTo>
                    <a:pt x="40" y="9"/>
                    <a:pt x="31"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544513" y="2649538"/>
              <a:ext cx="14288" cy="14287"/>
            </a:xfrm>
            <a:custGeom>
              <a:avLst/>
              <a:gdLst>
                <a:gd name="T0" fmla="*/ 34 w 40"/>
                <a:gd name="T1" fmla="*/ 6 h 41"/>
                <a:gd name="T2" fmla="*/ 20 w 40"/>
                <a:gd name="T3" fmla="*/ 0 h 41"/>
                <a:gd name="T4" fmla="*/ 6 w 40"/>
                <a:gd name="T5" fmla="*/ 6 h 41"/>
                <a:gd name="T6" fmla="*/ 0 w 40"/>
                <a:gd name="T7" fmla="*/ 21 h 41"/>
                <a:gd name="T8" fmla="*/ 6 w 40"/>
                <a:gd name="T9" fmla="*/ 35 h 41"/>
                <a:gd name="T10" fmla="*/ 20 w 40"/>
                <a:gd name="T11" fmla="*/ 41 h 41"/>
                <a:gd name="T12" fmla="*/ 34 w 40"/>
                <a:gd name="T13" fmla="*/ 35 h 41"/>
                <a:gd name="T14" fmla="*/ 40 w 40"/>
                <a:gd name="T15" fmla="*/ 21 h 41"/>
                <a:gd name="T16" fmla="*/ 34 w 40"/>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34" y="6"/>
                  </a:moveTo>
                  <a:cubicBezTo>
                    <a:pt x="31" y="2"/>
                    <a:pt x="25" y="0"/>
                    <a:pt x="20" y="0"/>
                  </a:cubicBezTo>
                  <a:cubicBezTo>
                    <a:pt x="15" y="0"/>
                    <a:pt x="9" y="2"/>
                    <a:pt x="6" y="6"/>
                  </a:cubicBezTo>
                  <a:cubicBezTo>
                    <a:pt x="2" y="10"/>
                    <a:pt x="0" y="15"/>
                    <a:pt x="0" y="21"/>
                  </a:cubicBezTo>
                  <a:cubicBezTo>
                    <a:pt x="0" y="26"/>
                    <a:pt x="2" y="31"/>
                    <a:pt x="6" y="35"/>
                  </a:cubicBezTo>
                  <a:cubicBezTo>
                    <a:pt x="9" y="39"/>
                    <a:pt x="15" y="41"/>
                    <a:pt x="20" y="41"/>
                  </a:cubicBezTo>
                  <a:cubicBezTo>
                    <a:pt x="25" y="41"/>
                    <a:pt x="31" y="39"/>
                    <a:pt x="34" y="35"/>
                  </a:cubicBezTo>
                  <a:cubicBezTo>
                    <a:pt x="38" y="31"/>
                    <a:pt x="40" y="26"/>
                    <a:pt x="40" y="21"/>
                  </a:cubicBezTo>
                  <a:cubicBezTo>
                    <a:pt x="40" y="15"/>
                    <a:pt x="38" y="10"/>
                    <a:pt x="3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84200" y="2663825"/>
              <a:ext cx="25400" cy="25400"/>
            </a:xfrm>
            <a:custGeom>
              <a:avLst/>
              <a:gdLst>
                <a:gd name="T0" fmla="*/ 67 w 75"/>
                <a:gd name="T1" fmla="*/ 38 h 73"/>
                <a:gd name="T2" fmla="*/ 37 w 75"/>
                <a:gd name="T3" fmla="*/ 8 h 73"/>
                <a:gd name="T4" fmla="*/ 8 w 75"/>
                <a:gd name="T5" fmla="*/ 8 h 73"/>
                <a:gd name="T6" fmla="*/ 8 w 75"/>
                <a:gd name="T7" fmla="*/ 37 h 73"/>
                <a:gd name="T8" fmla="*/ 38 w 75"/>
                <a:gd name="T9" fmla="*/ 67 h 73"/>
                <a:gd name="T10" fmla="*/ 53 w 75"/>
                <a:gd name="T11" fmla="*/ 73 h 73"/>
                <a:gd name="T12" fmla="*/ 67 w 75"/>
                <a:gd name="T13" fmla="*/ 67 h 73"/>
                <a:gd name="T14" fmla="*/ 67 w 75"/>
                <a:gd name="T15" fmla="*/ 38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3">
                  <a:moveTo>
                    <a:pt x="67" y="38"/>
                  </a:moveTo>
                  <a:cubicBezTo>
                    <a:pt x="37" y="8"/>
                    <a:pt x="37" y="8"/>
                    <a:pt x="37" y="8"/>
                  </a:cubicBezTo>
                  <a:cubicBezTo>
                    <a:pt x="29" y="0"/>
                    <a:pt x="16" y="0"/>
                    <a:pt x="8" y="8"/>
                  </a:cubicBezTo>
                  <a:cubicBezTo>
                    <a:pt x="0" y="16"/>
                    <a:pt x="0" y="29"/>
                    <a:pt x="8" y="37"/>
                  </a:cubicBezTo>
                  <a:cubicBezTo>
                    <a:pt x="38" y="67"/>
                    <a:pt x="38" y="67"/>
                    <a:pt x="38" y="67"/>
                  </a:cubicBezTo>
                  <a:cubicBezTo>
                    <a:pt x="42" y="71"/>
                    <a:pt x="48" y="73"/>
                    <a:pt x="53" y="73"/>
                  </a:cubicBezTo>
                  <a:cubicBezTo>
                    <a:pt x="58" y="73"/>
                    <a:pt x="63" y="71"/>
                    <a:pt x="67" y="67"/>
                  </a:cubicBezTo>
                  <a:cubicBezTo>
                    <a:pt x="75" y="59"/>
                    <a:pt x="75" y="46"/>
                    <a:pt x="6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515938" y="2663825"/>
              <a:ext cx="25400" cy="25400"/>
            </a:xfrm>
            <a:custGeom>
              <a:avLst/>
              <a:gdLst>
                <a:gd name="T0" fmla="*/ 68 w 76"/>
                <a:gd name="T1" fmla="*/ 8 h 74"/>
                <a:gd name="T2" fmla="*/ 39 w 76"/>
                <a:gd name="T3" fmla="*/ 8 h 74"/>
                <a:gd name="T4" fmla="*/ 8 w 76"/>
                <a:gd name="T5" fmla="*/ 39 h 74"/>
                <a:gd name="T6" fmla="*/ 8 w 76"/>
                <a:gd name="T7" fmla="*/ 68 h 74"/>
                <a:gd name="T8" fmla="*/ 22 w 76"/>
                <a:gd name="T9" fmla="*/ 74 h 74"/>
                <a:gd name="T10" fmla="*/ 37 w 76"/>
                <a:gd name="T11" fmla="*/ 68 h 74"/>
                <a:gd name="T12" fmla="*/ 68 w 76"/>
                <a:gd name="T13" fmla="*/ 37 h 74"/>
                <a:gd name="T14" fmla="*/ 68 w 76"/>
                <a:gd name="T15" fmla="*/ 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4">
                  <a:moveTo>
                    <a:pt x="68" y="8"/>
                  </a:moveTo>
                  <a:cubicBezTo>
                    <a:pt x="60" y="0"/>
                    <a:pt x="47" y="0"/>
                    <a:pt x="39" y="8"/>
                  </a:cubicBezTo>
                  <a:cubicBezTo>
                    <a:pt x="8" y="39"/>
                    <a:pt x="8" y="39"/>
                    <a:pt x="8" y="39"/>
                  </a:cubicBezTo>
                  <a:cubicBezTo>
                    <a:pt x="0" y="47"/>
                    <a:pt x="0" y="60"/>
                    <a:pt x="8" y="68"/>
                  </a:cubicBezTo>
                  <a:cubicBezTo>
                    <a:pt x="12" y="72"/>
                    <a:pt x="17" y="74"/>
                    <a:pt x="22" y="74"/>
                  </a:cubicBezTo>
                  <a:cubicBezTo>
                    <a:pt x="27" y="74"/>
                    <a:pt x="33" y="72"/>
                    <a:pt x="37" y="68"/>
                  </a:cubicBezTo>
                  <a:cubicBezTo>
                    <a:pt x="68" y="37"/>
                    <a:pt x="68" y="37"/>
                    <a:pt x="68" y="37"/>
                  </a:cubicBezTo>
                  <a:cubicBezTo>
                    <a:pt x="76" y="29"/>
                    <a:pt x="76" y="16"/>
                    <a:pt x="6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568904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56000" fill="hold" grpId="0" nodeType="withEffect">
                                  <p:stCondLst>
                                    <p:cond delay="0"/>
                                  </p:stCondLst>
                                  <p:iterate type="wd">
                                    <p:tmPct val="10000"/>
                                  </p:iterate>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par>
                                <p:cTn id="9" presetID="2" presetClass="entr" presetSubtype="2" accel="20000" decel="40000" fill="hold" grpId="0" nodeType="withEffect">
                                  <p:stCondLst>
                                    <p:cond delay="0"/>
                                  </p:stCondLst>
                                  <p:iterate type="wd">
                                    <p:tmPct val="10000"/>
                                  </p:iterate>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0945" y="969818"/>
            <a:ext cx="9862249" cy="400835"/>
          </a:xfrm>
        </p:spPr>
        <p:txBody>
          <a:bodyPr/>
          <a:lstStyle/>
          <a:p>
            <a:r>
              <a:rPr lang="el-GR" b="1" dirty="0" smtClean="0">
                <a:solidFill>
                  <a:srgbClr val="7030A0"/>
                </a:solidFill>
              </a:rPr>
              <a:t>Κινητικότητα για Διδασκαλία – </a:t>
            </a:r>
            <a:r>
              <a:rPr lang="en-GB" b="1" dirty="0" smtClean="0">
                <a:solidFill>
                  <a:srgbClr val="7030A0"/>
                </a:solidFill>
              </a:rPr>
              <a:t>Staff Mobility for Teaching – STA </a:t>
            </a:r>
            <a:endParaRPr lang="en-GB" b="1" dirty="0">
              <a:solidFill>
                <a:srgbClr val="7030A0"/>
              </a:solidFill>
            </a:endParaRPr>
          </a:p>
        </p:txBody>
      </p:sp>
      <p:sp>
        <p:nvSpPr>
          <p:cNvPr id="4" name="Rectangle 3"/>
          <p:cNvSpPr/>
          <p:nvPr/>
        </p:nvSpPr>
        <p:spPr>
          <a:xfrm>
            <a:off x="290945" y="1600201"/>
            <a:ext cx="11776364" cy="4801314"/>
          </a:xfrm>
          <a:prstGeom prst="rect">
            <a:avLst/>
          </a:prstGeom>
        </p:spPr>
        <p:txBody>
          <a:bodyPr wrap="square">
            <a:spAutoFit/>
          </a:bodyPr>
          <a:lstStyle/>
          <a:p>
            <a:pPr marL="285750" indent="-285750">
              <a:buFont typeface="Courier New" panose="02070309020205020404" pitchFamily="49" charset="0"/>
              <a:buChar char="o"/>
            </a:pPr>
            <a:r>
              <a:rPr lang="el-GR" dirty="0">
                <a:solidFill>
                  <a:srgbClr val="404040"/>
                </a:solidFill>
                <a:latin typeface="Verdana"/>
                <a:cs typeface="Verdana"/>
              </a:rPr>
              <a:t>Αποκλειστικά σε ιδρύματα που φέρουν Χάρτη </a:t>
            </a:r>
            <a:r>
              <a:rPr lang="en-GB" dirty="0">
                <a:solidFill>
                  <a:srgbClr val="404040"/>
                </a:solidFill>
                <a:latin typeface="Verdana"/>
                <a:cs typeface="Verdana"/>
              </a:rPr>
              <a:t>Erasmus </a:t>
            </a:r>
            <a:r>
              <a:rPr lang="el-GR" dirty="0">
                <a:solidFill>
                  <a:srgbClr val="404040"/>
                </a:solidFill>
                <a:latin typeface="Verdana"/>
                <a:cs typeface="Verdana"/>
              </a:rPr>
              <a:t>με τα οποία έχει προηγηθεί η υπογραφή Διμερούς Συμφωνίας μέσα από το εργαλείο </a:t>
            </a:r>
            <a:r>
              <a:rPr lang="en-GB" dirty="0">
                <a:solidFill>
                  <a:srgbClr val="404040"/>
                </a:solidFill>
                <a:latin typeface="Verdana"/>
                <a:cs typeface="Verdana"/>
              </a:rPr>
              <a:t>EWP</a:t>
            </a:r>
            <a:endParaRPr lang="el-GR" dirty="0">
              <a:solidFill>
                <a:srgbClr val="404040"/>
              </a:solidFill>
              <a:latin typeface="Verdana"/>
              <a:cs typeface="Verdana"/>
            </a:endParaRPr>
          </a:p>
          <a:p>
            <a:pPr marL="285750" indent="-285750">
              <a:buFont typeface="Courier New" panose="02070309020205020404" pitchFamily="49" charset="0"/>
              <a:buChar char="o"/>
            </a:pPr>
            <a:endParaRPr lang="el-GR" dirty="0">
              <a:solidFill>
                <a:srgbClr val="404040"/>
              </a:solidFill>
              <a:latin typeface="Verdana"/>
              <a:cs typeface="Verdana"/>
            </a:endParaRPr>
          </a:p>
          <a:p>
            <a:pPr marL="285750" indent="-285750">
              <a:buFont typeface="Courier New" panose="02070309020205020404" pitchFamily="49" charset="0"/>
              <a:buChar char="o"/>
            </a:pPr>
            <a:r>
              <a:rPr lang="el-GR" dirty="0">
                <a:solidFill>
                  <a:srgbClr val="404040"/>
                </a:solidFill>
                <a:latin typeface="Verdana"/>
                <a:cs typeface="Verdana"/>
              </a:rPr>
              <a:t>Διάρκεια</a:t>
            </a:r>
            <a:r>
              <a:rPr lang="en-GB" dirty="0">
                <a:solidFill>
                  <a:srgbClr val="404040"/>
                </a:solidFill>
                <a:latin typeface="Verdana"/>
                <a:cs typeface="Verdana"/>
              </a:rPr>
              <a:t>: 2- 60 </a:t>
            </a:r>
            <a:r>
              <a:rPr lang="el-GR" dirty="0">
                <a:solidFill>
                  <a:srgbClr val="404040"/>
                </a:solidFill>
                <a:latin typeface="Verdana"/>
                <a:cs typeface="Verdana"/>
              </a:rPr>
              <a:t>Ημέρες / επιπλέον 2 μέρες ταξιδιού</a:t>
            </a:r>
            <a:r>
              <a:rPr lang="en-GB" dirty="0">
                <a:solidFill>
                  <a:srgbClr val="404040"/>
                </a:solidFill>
                <a:latin typeface="Verdana"/>
                <a:cs typeface="Verdana"/>
              </a:rPr>
              <a:t> </a:t>
            </a:r>
            <a:endParaRPr lang="el-GR" dirty="0" smtClean="0">
              <a:solidFill>
                <a:srgbClr val="404040"/>
              </a:solidFill>
              <a:latin typeface="Verdana"/>
              <a:cs typeface="Verdana"/>
            </a:endParaRPr>
          </a:p>
          <a:p>
            <a:endParaRPr lang="en-GB" dirty="0">
              <a:solidFill>
                <a:srgbClr val="404040"/>
              </a:solidFill>
              <a:latin typeface="Verdana"/>
              <a:cs typeface="Verdana"/>
            </a:endParaRPr>
          </a:p>
          <a:p>
            <a:pPr marL="285750" indent="-285750">
              <a:buFont typeface="Courier New" panose="02070309020205020404" pitchFamily="49" charset="0"/>
              <a:buChar char="o"/>
            </a:pPr>
            <a:r>
              <a:rPr lang="el-GR" dirty="0">
                <a:solidFill>
                  <a:srgbClr val="404040"/>
                </a:solidFill>
                <a:latin typeface="Verdana"/>
                <a:cs typeface="Verdana"/>
              </a:rPr>
              <a:t>8 ώρες διδασκαλίας ανά </a:t>
            </a:r>
            <a:r>
              <a:rPr lang="el-GR" dirty="0" smtClean="0">
                <a:solidFill>
                  <a:srgbClr val="404040"/>
                </a:solidFill>
                <a:latin typeface="Verdana"/>
                <a:cs typeface="Verdana"/>
              </a:rPr>
              <a:t>εβδομάδα </a:t>
            </a:r>
            <a:r>
              <a:rPr lang="el-GR" dirty="0">
                <a:solidFill>
                  <a:srgbClr val="404040"/>
                </a:solidFill>
                <a:latin typeface="Verdana"/>
                <a:cs typeface="Verdana"/>
              </a:rPr>
              <a:t>( ή μικρότερης διάρκειας μετακινήσεις ) </a:t>
            </a:r>
            <a:endParaRPr lang="el-GR" dirty="0" smtClean="0">
              <a:solidFill>
                <a:srgbClr val="404040"/>
              </a:solidFill>
              <a:latin typeface="Verdana"/>
              <a:cs typeface="Verdana"/>
            </a:endParaRPr>
          </a:p>
          <a:p>
            <a:pPr marL="285750" indent="-285750">
              <a:buFont typeface="Courier New" panose="02070309020205020404" pitchFamily="49" charset="0"/>
              <a:buChar char="o"/>
            </a:pPr>
            <a:endParaRPr lang="el-GR" dirty="0">
              <a:solidFill>
                <a:srgbClr val="404040"/>
              </a:solidFill>
              <a:latin typeface="Verdana"/>
              <a:cs typeface="Verdana"/>
            </a:endParaRPr>
          </a:p>
          <a:p>
            <a:pPr marL="285750" indent="-285750">
              <a:buFont typeface="Courier New" panose="02070309020205020404" pitchFamily="49" charset="0"/>
              <a:buChar char="o"/>
            </a:pPr>
            <a:r>
              <a:rPr lang="el-GR" dirty="0">
                <a:solidFill>
                  <a:srgbClr val="404040"/>
                </a:solidFill>
                <a:latin typeface="Verdana"/>
                <a:cs typeface="Verdana"/>
              </a:rPr>
              <a:t>οι ώρες διδασκαλίας υπολογίζονται από το εργαλείο </a:t>
            </a:r>
            <a:r>
              <a:rPr lang="en-GB" dirty="0">
                <a:solidFill>
                  <a:srgbClr val="404040"/>
                </a:solidFill>
                <a:latin typeface="Verdana"/>
                <a:cs typeface="Verdana"/>
              </a:rPr>
              <a:t>BM </a:t>
            </a:r>
            <a:r>
              <a:rPr lang="el-GR" dirty="0">
                <a:solidFill>
                  <a:srgbClr val="404040"/>
                </a:solidFill>
                <a:latin typeface="Verdana"/>
                <a:cs typeface="Verdana"/>
              </a:rPr>
              <a:t>για κινητικότητες μεγαλύτερης διάρκειας των </a:t>
            </a:r>
            <a:r>
              <a:rPr lang="en-GB" dirty="0">
                <a:solidFill>
                  <a:srgbClr val="404040"/>
                </a:solidFill>
                <a:latin typeface="Verdana"/>
                <a:cs typeface="Verdana"/>
              </a:rPr>
              <a:t>5 </a:t>
            </a:r>
            <a:r>
              <a:rPr lang="el-GR" dirty="0">
                <a:solidFill>
                  <a:srgbClr val="404040"/>
                </a:solidFill>
                <a:latin typeface="Verdana"/>
                <a:cs typeface="Verdana"/>
              </a:rPr>
              <a:t>ημερών </a:t>
            </a:r>
            <a:endParaRPr lang="el-GR" dirty="0" smtClean="0">
              <a:solidFill>
                <a:srgbClr val="404040"/>
              </a:solidFill>
              <a:latin typeface="Verdana"/>
              <a:cs typeface="Verdana"/>
            </a:endParaRPr>
          </a:p>
          <a:p>
            <a:pPr marL="285750" indent="-285750">
              <a:buFont typeface="Courier New" panose="02070309020205020404" pitchFamily="49" charset="0"/>
              <a:buChar char="o"/>
            </a:pPr>
            <a:endParaRPr lang="el-GR" dirty="0">
              <a:solidFill>
                <a:srgbClr val="404040"/>
              </a:solidFill>
              <a:latin typeface="Verdana"/>
              <a:cs typeface="Verdana"/>
            </a:endParaRPr>
          </a:p>
          <a:p>
            <a:pPr marL="285750" indent="-285750">
              <a:buFont typeface="Courier New" panose="02070309020205020404" pitchFamily="49" charset="0"/>
              <a:buChar char="o"/>
            </a:pPr>
            <a:r>
              <a:rPr lang="el-GR" dirty="0">
                <a:solidFill>
                  <a:srgbClr val="404040"/>
                </a:solidFill>
                <a:latin typeface="Verdana"/>
                <a:cs typeface="Verdana"/>
              </a:rPr>
              <a:t>Αν προκύπτει συνδυασμός εκπαίδευσης και διδασκαλίας </a:t>
            </a:r>
            <a:r>
              <a:rPr lang="en-GB" dirty="0">
                <a:solidFill>
                  <a:srgbClr val="404040"/>
                </a:solidFill>
                <a:latin typeface="Verdana"/>
                <a:cs typeface="Verdana"/>
              </a:rPr>
              <a:t>( teaching &amp; Training ) </a:t>
            </a:r>
            <a:r>
              <a:rPr lang="el-GR" dirty="0">
                <a:solidFill>
                  <a:srgbClr val="404040"/>
                </a:solidFill>
                <a:latin typeface="Verdana"/>
                <a:cs typeface="Verdana"/>
              </a:rPr>
              <a:t>οι ώρες διδασκαλίας μειώνονται σε 4 από 8 </a:t>
            </a:r>
          </a:p>
          <a:p>
            <a:pPr marL="285750" indent="-285750">
              <a:buFont typeface="Courier New" panose="02070309020205020404" pitchFamily="49" charset="0"/>
              <a:buChar char="o"/>
            </a:pPr>
            <a:endParaRPr lang="el-GR" dirty="0">
              <a:solidFill>
                <a:srgbClr val="404040"/>
              </a:solidFill>
              <a:latin typeface="Verdana"/>
              <a:cs typeface="Verdana"/>
            </a:endParaRPr>
          </a:p>
          <a:p>
            <a:pPr marL="285750" indent="-285750">
              <a:buFont typeface="Courier New" panose="02070309020205020404" pitchFamily="49" charset="0"/>
              <a:buChar char="o"/>
            </a:pPr>
            <a:r>
              <a:rPr lang="el-GR" dirty="0">
                <a:solidFill>
                  <a:srgbClr val="404040"/>
                </a:solidFill>
                <a:latin typeface="Verdana"/>
                <a:cs typeface="Verdana"/>
              </a:rPr>
              <a:t>Για τους </a:t>
            </a:r>
            <a:r>
              <a:rPr lang="en-GB" b="1" dirty="0">
                <a:solidFill>
                  <a:srgbClr val="7030A0"/>
                </a:solidFill>
                <a:latin typeface="Verdana"/>
                <a:cs typeface="Verdana"/>
              </a:rPr>
              <a:t>Invited Staff from Enterprise </a:t>
            </a:r>
            <a:r>
              <a:rPr lang="en-GB" b="1" dirty="0">
                <a:solidFill>
                  <a:srgbClr val="7030A0"/>
                </a:solidFill>
                <a:latin typeface="Verdana"/>
                <a:cs typeface="Verdana"/>
                <a:sym typeface="Symbol" panose="05050102010706020507" pitchFamily="18" charset="2"/>
              </a:rPr>
              <a:t></a:t>
            </a:r>
            <a:r>
              <a:rPr lang="el-GR" b="1" dirty="0">
                <a:solidFill>
                  <a:srgbClr val="7030A0"/>
                </a:solidFill>
                <a:latin typeface="Verdana"/>
                <a:cs typeface="Verdana"/>
                <a:sym typeface="Symbol" panose="05050102010706020507" pitchFamily="18" charset="2"/>
              </a:rPr>
              <a:t> </a:t>
            </a:r>
            <a:r>
              <a:rPr lang="el-GR" dirty="0">
                <a:solidFill>
                  <a:srgbClr val="404040"/>
                </a:solidFill>
                <a:latin typeface="Verdana"/>
                <a:cs typeface="Verdana"/>
              </a:rPr>
              <a:t>Διάρκεια κινητικότητας 1 ημέρα, δεν υπάρχει περιορισμός στο θέμα ωρών διδασκαλίας </a:t>
            </a:r>
          </a:p>
          <a:p>
            <a:endParaRPr lang="el-GR" dirty="0">
              <a:solidFill>
                <a:srgbClr val="404040"/>
              </a:solidFill>
              <a:latin typeface="Verdana"/>
              <a:cs typeface="Verdana"/>
            </a:endParaRPr>
          </a:p>
          <a:p>
            <a:pPr marL="285750" indent="-285750">
              <a:buFont typeface="Courier New" panose="02070309020205020404" pitchFamily="49" charset="0"/>
              <a:buChar char="o"/>
            </a:pPr>
            <a:endParaRPr lang="en-GB" dirty="0">
              <a:solidFill>
                <a:srgbClr val="404040"/>
              </a:solidFill>
              <a:latin typeface="Verdana"/>
              <a:cs typeface="Verdana"/>
            </a:endParaRPr>
          </a:p>
        </p:txBody>
      </p:sp>
      <p:sp>
        <p:nvSpPr>
          <p:cNvPr id="8" name="Rectangle 7"/>
          <p:cNvSpPr/>
          <p:nvPr/>
        </p:nvSpPr>
        <p:spPr>
          <a:xfrm>
            <a:off x="0" y="24305"/>
            <a:ext cx="7732117" cy="584775"/>
          </a:xfrm>
          <a:prstGeom prst="rect">
            <a:avLst/>
          </a:prstGeom>
        </p:spPr>
        <p:txBody>
          <a:bodyPr wrap="none">
            <a:spAutoFit/>
          </a:bodyPr>
          <a:lstStyle/>
          <a:p>
            <a:r>
              <a:rPr lang="el-GR" sz="2400" b="1" dirty="0">
                <a:solidFill>
                  <a:schemeClr val="bg1"/>
                </a:solidFill>
                <a:latin typeface="Century Gothic" panose="020B0502020202020204" pitchFamily="34" charset="0"/>
                <a:ea typeface="+mj-ea"/>
                <a:cs typeface="+mj-cs"/>
              </a:rPr>
              <a:t> </a:t>
            </a:r>
            <a:r>
              <a:rPr lang="el-GR" sz="3200" b="1" dirty="0">
                <a:solidFill>
                  <a:schemeClr val="bg1"/>
                </a:solidFill>
                <a:latin typeface="+mj-lt"/>
                <a:ea typeface="Verdana" panose="020B0604030504040204" pitchFamily="34" charset="0"/>
              </a:rPr>
              <a:t>Κινητικότητα  Προσωπικού (</a:t>
            </a:r>
            <a:r>
              <a:rPr lang="el-GR" sz="3200" b="1" dirty="0" smtClean="0">
                <a:solidFill>
                  <a:schemeClr val="bg1"/>
                </a:solidFill>
                <a:latin typeface="+mj-lt"/>
                <a:ea typeface="Verdana" panose="020B0604030504040204" pitchFamily="34" charset="0"/>
              </a:rPr>
              <a:t>Ακαδημαϊκού)</a:t>
            </a:r>
            <a:endParaRPr lang="en-GB" sz="3200" b="1" dirty="0">
              <a:solidFill>
                <a:schemeClr val="bg1"/>
              </a:solidFill>
              <a:latin typeface="+mj-lt"/>
              <a:ea typeface="Verdana" panose="020B0604030504040204" pitchFamily="34" charset="0"/>
            </a:endParaRPr>
          </a:p>
        </p:txBody>
      </p:sp>
    </p:spTree>
    <p:extLst>
      <p:ext uri="{BB962C8B-B14F-4D97-AF65-F5344CB8AC3E}">
        <p14:creationId xmlns:p14="http://schemas.microsoft.com/office/powerpoint/2010/main" val="3954783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24305"/>
            <a:ext cx="9222396" cy="584775"/>
          </a:xfrm>
          <a:prstGeom prst="rect">
            <a:avLst/>
          </a:prstGeom>
        </p:spPr>
        <p:txBody>
          <a:bodyPr wrap="none">
            <a:spAutoFit/>
          </a:bodyPr>
          <a:lstStyle/>
          <a:p>
            <a:r>
              <a:rPr lang="el-GR" sz="2400" b="1" dirty="0">
                <a:solidFill>
                  <a:schemeClr val="bg1"/>
                </a:solidFill>
                <a:latin typeface="Century Gothic" panose="020B0502020202020204" pitchFamily="34" charset="0"/>
                <a:ea typeface="+mj-ea"/>
                <a:cs typeface="+mj-cs"/>
              </a:rPr>
              <a:t> </a:t>
            </a:r>
            <a:r>
              <a:rPr lang="el-GR" sz="3200" b="1" dirty="0">
                <a:solidFill>
                  <a:schemeClr val="bg1"/>
                </a:solidFill>
                <a:latin typeface="+mj-lt"/>
                <a:ea typeface="Verdana" panose="020B0604030504040204" pitchFamily="34" charset="0"/>
              </a:rPr>
              <a:t>Κινητικότητα  Προσωπικού (Ακαδημαϊκού/Διοικητικού)</a:t>
            </a:r>
            <a:endParaRPr lang="en-GB" sz="3200" b="1" dirty="0">
              <a:solidFill>
                <a:schemeClr val="bg1"/>
              </a:solidFill>
              <a:latin typeface="+mj-lt"/>
              <a:ea typeface="Verdana" panose="020B0604030504040204" pitchFamily="34" charset="0"/>
            </a:endParaRPr>
          </a:p>
        </p:txBody>
      </p:sp>
      <p:sp>
        <p:nvSpPr>
          <p:cNvPr id="5" name="Rectangle 4"/>
          <p:cNvSpPr/>
          <p:nvPr/>
        </p:nvSpPr>
        <p:spPr>
          <a:xfrm>
            <a:off x="734291" y="1704108"/>
            <a:ext cx="10723418" cy="4524315"/>
          </a:xfrm>
          <a:prstGeom prst="rect">
            <a:avLst/>
          </a:prstGeom>
        </p:spPr>
        <p:txBody>
          <a:bodyPr wrap="square">
            <a:spAutoFit/>
          </a:bodyPr>
          <a:lstStyle/>
          <a:p>
            <a:pPr marL="285750" indent="-285750">
              <a:buFont typeface="Courier New" panose="02070309020205020404" pitchFamily="49" charset="0"/>
              <a:buChar char="o"/>
            </a:pPr>
            <a:r>
              <a:rPr lang="el-GR" b="1" dirty="0">
                <a:solidFill>
                  <a:srgbClr val="7030A0"/>
                </a:solidFill>
                <a:latin typeface="Verdana"/>
                <a:cs typeface="Verdana"/>
              </a:rPr>
              <a:t>Εν αρχή αποκλείονται τα συνέδρια ( </a:t>
            </a:r>
            <a:r>
              <a:rPr lang="en-GB" b="1" dirty="0">
                <a:solidFill>
                  <a:srgbClr val="7030A0"/>
                </a:solidFill>
                <a:latin typeface="Verdana"/>
                <a:cs typeface="Verdana"/>
              </a:rPr>
              <a:t>conferences ) </a:t>
            </a:r>
            <a:endParaRPr lang="el-GR" b="1" dirty="0">
              <a:solidFill>
                <a:srgbClr val="7030A0"/>
              </a:solidFill>
              <a:latin typeface="Verdana"/>
              <a:cs typeface="Verdana"/>
            </a:endParaRPr>
          </a:p>
          <a:p>
            <a:endParaRPr lang="en-GB" b="1" dirty="0">
              <a:solidFill>
                <a:srgbClr val="7030A0"/>
              </a:solidFill>
              <a:latin typeface="Verdana"/>
              <a:cs typeface="Verdana"/>
            </a:endParaRPr>
          </a:p>
          <a:p>
            <a:pPr marL="285750" indent="-285750">
              <a:buFont typeface="Courier New" panose="02070309020205020404" pitchFamily="49" charset="0"/>
              <a:buChar char="o"/>
            </a:pPr>
            <a:r>
              <a:rPr lang="el-GR" dirty="0">
                <a:solidFill>
                  <a:srgbClr val="404040"/>
                </a:solidFill>
                <a:latin typeface="Verdana"/>
                <a:cs typeface="Verdana"/>
              </a:rPr>
              <a:t>Η κινητικότητα μπορεί να πραγματοποιηθεί σε ΑΕΙ που φέρει χάρτη </a:t>
            </a:r>
            <a:r>
              <a:rPr lang="en-GB" dirty="0">
                <a:solidFill>
                  <a:srgbClr val="404040"/>
                </a:solidFill>
                <a:latin typeface="Verdana"/>
                <a:cs typeface="Verdana"/>
              </a:rPr>
              <a:t>Erasmus </a:t>
            </a:r>
            <a:r>
              <a:rPr lang="el-GR" dirty="0">
                <a:solidFill>
                  <a:srgbClr val="404040"/>
                </a:solidFill>
                <a:latin typeface="Verdana"/>
                <a:cs typeface="Verdana"/>
              </a:rPr>
              <a:t>( </a:t>
            </a:r>
            <a:r>
              <a:rPr lang="el-GR" dirty="0" smtClean="0">
                <a:solidFill>
                  <a:srgbClr val="404040"/>
                </a:solidFill>
                <a:latin typeface="Verdana"/>
                <a:cs typeface="Verdana"/>
              </a:rPr>
              <a:t>π.χ. </a:t>
            </a:r>
            <a:r>
              <a:rPr lang="el-GR" dirty="0">
                <a:solidFill>
                  <a:srgbClr val="404040"/>
                </a:solidFill>
                <a:latin typeface="Verdana"/>
                <a:cs typeface="Verdana"/>
              </a:rPr>
              <a:t>παρακολούθηση ενός </a:t>
            </a:r>
            <a:r>
              <a:rPr lang="en-GB" dirty="0">
                <a:solidFill>
                  <a:srgbClr val="404040"/>
                </a:solidFill>
                <a:latin typeface="Verdana"/>
                <a:cs typeface="Verdana"/>
              </a:rPr>
              <a:t>Staff WEEK </a:t>
            </a:r>
            <a:r>
              <a:rPr lang="el-GR" dirty="0">
                <a:solidFill>
                  <a:srgbClr val="404040"/>
                </a:solidFill>
                <a:latin typeface="Verdana"/>
                <a:cs typeface="Verdana"/>
              </a:rPr>
              <a:t> </a:t>
            </a:r>
            <a:r>
              <a:rPr lang="en-GB" dirty="0">
                <a:solidFill>
                  <a:srgbClr val="404040"/>
                </a:solidFill>
                <a:latin typeface="Verdana"/>
                <a:cs typeface="Verdana"/>
                <a:hlinkClick r:id="rId3"/>
              </a:rPr>
              <a:t>http://staffmobility.eu/staff-Week-search</a:t>
            </a:r>
            <a:r>
              <a:rPr lang="en-GB" dirty="0">
                <a:solidFill>
                  <a:srgbClr val="404040"/>
                </a:solidFill>
                <a:latin typeface="Verdana"/>
                <a:cs typeface="Verdana"/>
              </a:rPr>
              <a:t> ) </a:t>
            </a:r>
            <a:endParaRPr lang="el-GR" dirty="0" smtClean="0">
              <a:solidFill>
                <a:srgbClr val="404040"/>
              </a:solidFill>
              <a:latin typeface="Verdana"/>
              <a:cs typeface="Verdana"/>
            </a:endParaRPr>
          </a:p>
          <a:p>
            <a:pPr marL="285750" indent="-285750">
              <a:buFont typeface="Courier New" panose="02070309020205020404" pitchFamily="49" charset="0"/>
              <a:buChar char="o"/>
            </a:pPr>
            <a:endParaRPr lang="el-GR" dirty="0">
              <a:solidFill>
                <a:srgbClr val="404040"/>
              </a:solidFill>
              <a:latin typeface="Verdana"/>
              <a:cs typeface="Verdana"/>
            </a:endParaRPr>
          </a:p>
          <a:p>
            <a:pPr marL="285750" indent="-285750">
              <a:buFont typeface="Courier New" panose="02070309020205020404" pitchFamily="49" charset="0"/>
              <a:buChar char="o"/>
            </a:pPr>
            <a:r>
              <a:rPr lang="en-GB" dirty="0">
                <a:solidFill>
                  <a:srgbClr val="404040"/>
                </a:solidFill>
                <a:latin typeface="Verdana"/>
                <a:cs typeface="Verdana"/>
              </a:rPr>
              <a:t>‘</a:t>
            </a:r>
            <a:r>
              <a:rPr lang="el-GR" dirty="0">
                <a:solidFill>
                  <a:schemeClr val="tx1">
                    <a:lumMod val="75000"/>
                    <a:lumOff val="25000"/>
                  </a:schemeClr>
                </a:solidFill>
                <a:latin typeface="Verdana" panose="020B0604030504040204" pitchFamily="34" charset="0"/>
                <a:ea typeface="Verdana" panose="020B0604030504040204" pitchFamily="34" charset="0"/>
              </a:rPr>
              <a:t>Η μπορεί να έχει τη μορφή Σκιώδους εργασίας / </a:t>
            </a:r>
            <a:r>
              <a:rPr lang="en-GB" dirty="0">
                <a:solidFill>
                  <a:schemeClr val="tx1">
                    <a:lumMod val="75000"/>
                    <a:lumOff val="25000"/>
                  </a:schemeClr>
                </a:solidFill>
                <a:latin typeface="Verdana" panose="020B0604030504040204" pitchFamily="34" charset="0"/>
                <a:ea typeface="Verdana" panose="020B0604030504040204" pitchFamily="34" charset="0"/>
              </a:rPr>
              <a:t>Job Shadowing </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r>
              <a:rPr lang="en-GB" dirty="0">
                <a:solidFill>
                  <a:schemeClr val="tx1">
                    <a:lumMod val="75000"/>
                    <a:lumOff val="25000"/>
                  </a:schemeClr>
                </a:solidFill>
                <a:latin typeface="Verdana" panose="020B0604030504040204" pitchFamily="34" charset="0"/>
                <a:ea typeface="Verdana" panose="020B0604030504040204" pitchFamily="34" charset="0"/>
              </a:rPr>
              <a:t>‘H </a:t>
            </a:r>
            <a:r>
              <a:rPr lang="el-GR" dirty="0">
                <a:solidFill>
                  <a:schemeClr val="tx1">
                    <a:lumMod val="75000"/>
                    <a:lumOff val="25000"/>
                  </a:schemeClr>
                </a:solidFill>
                <a:latin typeface="Verdana" panose="020B0604030504040204" pitchFamily="34" charset="0"/>
                <a:ea typeface="Verdana" panose="020B0604030504040204" pitchFamily="34" charset="0"/>
              </a:rPr>
              <a:t>μπορεί να αφορά την παρακολούθηση εκπαίδευσης σε </a:t>
            </a:r>
            <a:r>
              <a:rPr lang="el-GR" dirty="0" smtClean="0">
                <a:solidFill>
                  <a:schemeClr val="tx1">
                    <a:lumMod val="75000"/>
                    <a:lumOff val="25000"/>
                  </a:schemeClr>
                </a:solidFill>
                <a:latin typeface="Verdana" panose="020B0604030504040204" pitchFamily="34" charset="0"/>
                <a:ea typeface="Verdana" panose="020B0604030504040204" pitchFamily="34" charset="0"/>
              </a:rPr>
              <a:t>οργανισμό/ επιχείρηση</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endParaRPr lang="el-GR" dirty="0">
              <a:solidFill>
                <a:srgbClr val="404040"/>
              </a:solidFill>
              <a:latin typeface="Verdana"/>
              <a:cs typeface="Verdana"/>
            </a:endParaRPr>
          </a:p>
          <a:p>
            <a:pPr marL="285750" indent="-285750">
              <a:buFont typeface="Courier New" panose="02070309020205020404" pitchFamily="49" charset="0"/>
              <a:buChar char="o"/>
            </a:pPr>
            <a:r>
              <a:rPr lang="el-GR" dirty="0">
                <a:solidFill>
                  <a:schemeClr val="tx1">
                    <a:lumMod val="75000"/>
                    <a:lumOff val="25000"/>
                  </a:schemeClr>
                </a:solidFill>
                <a:latin typeface="Verdana" panose="020B0604030504040204" pitchFamily="34" charset="0"/>
                <a:ea typeface="Verdana" panose="020B0604030504040204" pitchFamily="34" charset="0"/>
              </a:rPr>
              <a:t>Δεν είναι υποχρεωτική η ύπαρξη Διμερούς Συμφωνίας για </a:t>
            </a:r>
            <a:r>
              <a:rPr lang="en-GB" dirty="0">
                <a:solidFill>
                  <a:schemeClr val="tx1">
                    <a:lumMod val="75000"/>
                    <a:lumOff val="25000"/>
                  </a:schemeClr>
                </a:solidFill>
                <a:latin typeface="Verdana" panose="020B0604030504040204" pitchFamily="34" charset="0"/>
                <a:ea typeface="Verdana" panose="020B0604030504040204" pitchFamily="34" charset="0"/>
              </a:rPr>
              <a:t>STT </a:t>
            </a:r>
            <a:r>
              <a:rPr lang="el-GR" dirty="0">
                <a:solidFill>
                  <a:schemeClr val="tx1">
                    <a:lumMod val="75000"/>
                    <a:lumOff val="25000"/>
                  </a:schemeClr>
                </a:solidFill>
                <a:latin typeface="Verdana" panose="020B0604030504040204" pitchFamily="34" charset="0"/>
                <a:ea typeface="Verdana" panose="020B0604030504040204" pitchFamily="34" charset="0"/>
              </a:rPr>
              <a:t>ή </a:t>
            </a:r>
            <a:r>
              <a:rPr lang="en-GB" dirty="0">
                <a:solidFill>
                  <a:schemeClr val="tx1">
                    <a:lumMod val="75000"/>
                    <a:lumOff val="25000"/>
                  </a:schemeClr>
                </a:solidFill>
                <a:latin typeface="Verdana" panose="020B0604030504040204" pitchFamily="34" charset="0"/>
                <a:ea typeface="Verdana" panose="020B0604030504040204" pitchFamily="34" charset="0"/>
              </a:rPr>
              <a:t>SMP – </a:t>
            </a:r>
            <a:r>
              <a:rPr lang="el-GR" dirty="0">
                <a:solidFill>
                  <a:schemeClr val="tx1">
                    <a:lumMod val="75000"/>
                    <a:lumOff val="25000"/>
                  </a:schemeClr>
                </a:solidFill>
                <a:latin typeface="Verdana" panose="020B0604030504040204" pitchFamily="34" charset="0"/>
                <a:ea typeface="Verdana" panose="020B0604030504040204" pitchFamily="34" charset="0"/>
              </a:rPr>
              <a:t>παρ’ολ’αυτά το ίδρυμα υποδοχής ( </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έαν</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είναι ΑΕΙ )  πρέπει να φέρει χάρτη </a:t>
            </a:r>
            <a:r>
              <a:rPr lang="en-GB" dirty="0">
                <a:solidFill>
                  <a:schemeClr val="tx1">
                    <a:lumMod val="75000"/>
                    <a:lumOff val="25000"/>
                  </a:schemeClr>
                </a:solidFill>
                <a:latin typeface="Verdana" panose="020B0604030504040204" pitchFamily="34" charset="0"/>
                <a:ea typeface="Verdana" panose="020B0604030504040204" pitchFamily="34" charset="0"/>
              </a:rPr>
              <a:t>Erasmus </a:t>
            </a:r>
          </a:p>
          <a:p>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r>
              <a:rPr lang="el-GR" dirty="0">
                <a:solidFill>
                  <a:schemeClr val="tx1">
                    <a:lumMod val="75000"/>
                    <a:lumOff val="25000"/>
                  </a:schemeClr>
                </a:solidFill>
                <a:latin typeface="Verdana" panose="020B0604030504040204" pitchFamily="34" charset="0"/>
                <a:ea typeface="Verdana" panose="020B0604030504040204" pitchFamily="34" charset="0"/>
              </a:rPr>
              <a:t>Διάρκεια</a:t>
            </a:r>
            <a:r>
              <a:rPr lang="en-GB" dirty="0">
                <a:solidFill>
                  <a:schemeClr val="tx1">
                    <a:lumMod val="75000"/>
                    <a:lumOff val="25000"/>
                  </a:schemeClr>
                </a:solidFill>
                <a:latin typeface="Verdana" panose="020B0604030504040204" pitchFamily="34" charset="0"/>
                <a:ea typeface="Verdana" panose="020B0604030504040204" pitchFamily="34" charset="0"/>
              </a:rPr>
              <a:t>: 2- 60 </a:t>
            </a:r>
            <a:r>
              <a:rPr lang="el-GR" dirty="0">
                <a:solidFill>
                  <a:schemeClr val="tx1">
                    <a:lumMod val="75000"/>
                    <a:lumOff val="25000"/>
                  </a:schemeClr>
                </a:solidFill>
                <a:latin typeface="Verdana" panose="020B0604030504040204" pitchFamily="34" charset="0"/>
                <a:ea typeface="Verdana" panose="020B0604030504040204" pitchFamily="34" charset="0"/>
              </a:rPr>
              <a:t>Ημέρες / επιπλέον 2 μέρες ταξιδιού</a:t>
            </a:r>
            <a:r>
              <a:rPr lang="en-GB" dirty="0">
                <a:solidFill>
                  <a:schemeClr val="tx1">
                    <a:lumMod val="75000"/>
                    <a:lumOff val="25000"/>
                  </a:schemeClr>
                </a:solidFill>
                <a:latin typeface="Verdana" panose="020B0604030504040204" pitchFamily="34" charset="0"/>
                <a:ea typeface="Verdana" panose="020B0604030504040204" pitchFamily="34" charset="0"/>
              </a:rPr>
              <a:t> </a:t>
            </a:r>
          </a:p>
          <a:p>
            <a:endParaRPr lang="el-GR" dirty="0">
              <a:solidFill>
                <a:srgbClr val="404040"/>
              </a:solidFill>
              <a:latin typeface="Verdana"/>
              <a:cs typeface="Verdana"/>
            </a:endParaRPr>
          </a:p>
          <a:p>
            <a:pPr marL="285750" indent="-285750">
              <a:buFont typeface="Courier New" panose="02070309020205020404" pitchFamily="49" charset="0"/>
              <a:buChar char="o"/>
            </a:pPr>
            <a:endParaRPr lang="el-GR" dirty="0">
              <a:solidFill>
                <a:srgbClr val="404040"/>
              </a:solidFill>
              <a:latin typeface="Verdana"/>
              <a:cs typeface="Verdana"/>
            </a:endParaRPr>
          </a:p>
          <a:p>
            <a:r>
              <a:rPr lang="el-GR" dirty="0">
                <a:solidFill>
                  <a:srgbClr val="404040"/>
                </a:solidFill>
                <a:latin typeface="Verdana"/>
                <a:cs typeface="Verdana"/>
              </a:rPr>
              <a:t> </a:t>
            </a:r>
            <a:endParaRPr lang="en-GB" dirty="0">
              <a:solidFill>
                <a:srgbClr val="404040"/>
              </a:solidFill>
              <a:latin typeface="Verdana"/>
              <a:cs typeface="Verdana"/>
            </a:endParaRPr>
          </a:p>
        </p:txBody>
      </p:sp>
      <p:sp>
        <p:nvSpPr>
          <p:cNvPr id="2" name="Rectangle 1"/>
          <p:cNvSpPr/>
          <p:nvPr/>
        </p:nvSpPr>
        <p:spPr>
          <a:xfrm>
            <a:off x="734291" y="1057778"/>
            <a:ext cx="10377054" cy="369332"/>
          </a:xfrm>
          <a:prstGeom prst="rect">
            <a:avLst/>
          </a:prstGeom>
        </p:spPr>
        <p:txBody>
          <a:bodyPr wrap="square">
            <a:spAutoFit/>
          </a:bodyPr>
          <a:lstStyle/>
          <a:p>
            <a:r>
              <a:rPr lang="el-GR" b="1" dirty="0">
                <a:solidFill>
                  <a:srgbClr val="7030A0"/>
                </a:solidFill>
                <a:latin typeface="Verdana"/>
                <a:cs typeface="Verdana"/>
              </a:rPr>
              <a:t>Κινητικότητα για Εκπαίδευση/Κατάρτιση – </a:t>
            </a:r>
            <a:r>
              <a:rPr lang="en-GB" b="1" dirty="0">
                <a:solidFill>
                  <a:srgbClr val="7030A0"/>
                </a:solidFill>
                <a:latin typeface="Verdana"/>
                <a:cs typeface="Verdana"/>
              </a:rPr>
              <a:t>Staff Mobility for Training – ST</a:t>
            </a:r>
            <a:r>
              <a:rPr lang="el-GR" b="1" dirty="0">
                <a:solidFill>
                  <a:srgbClr val="7030A0"/>
                </a:solidFill>
                <a:latin typeface="Verdana"/>
                <a:cs typeface="Verdana"/>
              </a:rPr>
              <a:t>Τ</a:t>
            </a:r>
            <a:r>
              <a:rPr lang="en-GB" b="1" dirty="0">
                <a:solidFill>
                  <a:srgbClr val="7030A0"/>
                </a:solidFill>
                <a:latin typeface="Verdana"/>
                <a:cs typeface="Verdana"/>
              </a:rPr>
              <a:t> </a:t>
            </a:r>
          </a:p>
        </p:txBody>
      </p:sp>
    </p:spTree>
    <p:extLst>
      <p:ext uri="{BB962C8B-B14F-4D97-AF65-F5344CB8AC3E}">
        <p14:creationId xmlns:p14="http://schemas.microsoft.com/office/powerpoint/2010/main" val="1032344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24305"/>
            <a:ext cx="9222396" cy="584775"/>
          </a:xfrm>
          <a:prstGeom prst="rect">
            <a:avLst/>
          </a:prstGeom>
        </p:spPr>
        <p:txBody>
          <a:bodyPr wrap="none">
            <a:spAutoFit/>
          </a:bodyPr>
          <a:lstStyle/>
          <a:p>
            <a:r>
              <a:rPr lang="el-GR" sz="2400" b="1" dirty="0">
                <a:solidFill>
                  <a:schemeClr val="bg1"/>
                </a:solidFill>
                <a:latin typeface="Century Gothic" panose="020B0502020202020204" pitchFamily="34" charset="0"/>
                <a:ea typeface="+mj-ea"/>
                <a:cs typeface="+mj-cs"/>
              </a:rPr>
              <a:t> </a:t>
            </a:r>
            <a:r>
              <a:rPr lang="el-GR" sz="3200" b="1" dirty="0">
                <a:solidFill>
                  <a:schemeClr val="bg1"/>
                </a:solidFill>
                <a:latin typeface="+mj-lt"/>
                <a:ea typeface="Verdana" panose="020B0604030504040204" pitchFamily="34" charset="0"/>
              </a:rPr>
              <a:t>Κινητικότητα  Προσωπικού (Ακαδημαϊκού/Διοικητικού)</a:t>
            </a:r>
            <a:endParaRPr lang="en-GB" sz="3200" b="1" dirty="0">
              <a:solidFill>
                <a:schemeClr val="bg1"/>
              </a:solidFill>
              <a:latin typeface="+mj-lt"/>
              <a:ea typeface="Verdana" panose="020B060403050404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1460932153"/>
              </p:ext>
            </p:extLst>
          </p:nvPr>
        </p:nvGraphicFramePr>
        <p:xfrm>
          <a:off x="0" y="609080"/>
          <a:ext cx="12192000" cy="6248920"/>
        </p:xfrm>
        <a:graphic>
          <a:graphicData uri="http://schemas.openxmlformats.org/drawingml/2006/table">
            <a:tbl>
              <a:tblPr firstRow="1" bandRow="1">
                <a:tableStyleId>{5C22544A-7EE6-4342-B048-85BDC9FD1C3A}</a:tableStyleId>
              </a:tblPr>
              <a:tblGrid>
                <a:gridCol w="2131295">
                  <a:extLst>
                    <a:ext uri="{9D8B030D-6E8A-4147-A177-3AD203B41FA5}">
                      <a16:colId xmlns:a16="http://schemas.microsoft.com/office/drawing/2014/main" val="20000"/>
                    </a:ext>
                  </a:extLst>
                </a:gridCol>
                <a:gridCol w="3632195">
                  <a:extLst>
                    <a:ext uri="{9D8B030D-6E8A-4147-A177-3AD203B41FA5}">
                      <a16:colId xmlns:a16="http://schemas.microsoft.com/office/drawing/2014/main" val="20001"/>
                    </a:ext>
                  </a:extLst>
                </a:gridCol>
                <a:gridCol w="3214255">
                  <a:extLst>
                    <a:ext uri="{9D8B030D-6E8A-4147-A177-3AD203B41FA5}">
                      <a16:colId xmlns:a16="http://schemas.microsoft.com/office/drawing/2014/main" val="20003"/>
                    </a:ext>
                  </a:extLst>
                </a:gridCol>
                <a:gridCol w="3214255">
                  <a:extLst>
                    <a:ext uri="{9D8B030D-6E8A-4147-A177-3AD203B41FA5}">
                      <a16:colId xmlns:a16="http://schemas.microsoft.com/office/drawing/2014/main" val="20002"/>
                    </a:ext>
                  </a:extLst>
                </a:gridCol>
              </a:tblGrid>
              <a:tr h="1085628">
                <a:tc>
                  <a:txBody>
                    <a:bodyPr/>
                    <a:lstStyle/>
                    <a:p>
                      <a:endParaRPr lang="en-US" dirty="0"/>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bg1"/>
                          </a:solidFill>
                          <a:latin typeface="Century Gothic" panose="020B0502020202020204" pitchFamily="34" charset="0"/>
                          <a:ea typeface="+mn-ea"/>
                          <a:cs typeface="+mn-cs"/>
                        </a:rPr>
                        <a:t>Δραστηριότητα</a:t>
                      </a:r>
                      <a:endParaRPr lang="en-US" sz="1400" b="1" kern="1200" dirty="0">
                        <a:solidFill>
                          <a:schemeClr val="bg1"/>
                        </a:solidFill>
                        <a:latin typeface="Century Gothic" panose="020B0502020202020204" pitchFamily="34" charset="0"/>
                        <a:ea typeface="+mn-ea"/>
                        <a:cs typeface="+mn-cs"/>
                      </a:endParaRPr>
                    </a:p>
                    <a:p>
                      <a:endParaRPr lang="en-US" sz="1400" dirty="0"/>
                    </a:p>
                  </a:txBody>
                  <a:tcPr anchor="ctr">
                    <a:solidFill>
                      <a:schemeClr val="accent5">
                        <a:lumMod val="75000"/>
                      </a:schemeClr>
                    </a:solidFill>
                  </a:tcPr>
                </a:tc>
                <a:tc>
                  <a:txBody>
                    <a:bodyPr/>
                    <a:lstStyle/>
                    <a:p>
                      <a:pPr marL="0" algn="ctr" defTabSz="914400" rtl="0" eaLnBrk="1" latinLnBrk="0" hangingPunct="1"/>
                      <a:r>
                        <a:rPr lang="el-GR" sz="1400" kern="1200" dirty="0">
                          <a:solidFill>
                            <a:schemeClr val="bg1"/>
                          </a:solidFill>
                          <a:latin typeface="Century Gothic" panose="020B0502020202020204" pitchFamily="34" charset="0"/>
                          <a:ea typeface="+mn-ea"/>
                          <a:cs typeface="+mn-cs"/>
                        </a:rPr>
                        <a:t>Εργάσιμες</a:t>
                      </a:r>
                      <a:r>
                        <a:rPr lang="el-GR" sz="1400" kern="1200" baseline="0" dirty="0">
                          <a:solidFill>
                            <a:schemeClr val="bg1"/>
                          </a:solidFill>
                          <a:latin typeface="Century Gothic" panose="020B0502020202020204" pitchFamily="34" charset="0"/>
                          <a:ea typeface="+mn-ea"/>
                          <a:cs typeface="+mn-cs"/>
                        </a:rPr>
                        <a:t> ώρες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tc>
                  <a:txBody>
                    <a:bodyPr/>
                    <a:lstStyle/>
                    <a:p>
                      <a:pPr marL="0" algn="ctr" defTabSz="914400" rtl="0" eaLnBrk="1" latinLnBrk="0" hangingPunct="1"/>
                      <a:r>
                        <a:rPr lang="el-GR" sz="1400" kern="1200" dirty="0">
                          <a:solidFill>
                            <a:schemeClr val="bg1"/>
                          </a:solidFill>
                          <a:latin typeface="Century Gothic" panose="020B0502020202020204" pitchFamily="34" charset="0"/>
                          <a:ea typeface="+mn-ea"/>
                          <a:cs typeface="+mn-cs"/>
                        </a:rPr>
                        <a:t>Διάρκεια κινητικότητας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extLst>
                  <a:ext uri="{0D108BD9-81ED-4DB2-BD59-A6C34878D82A}">
                    <a16:rowId xmlns:a16="http://schemas.microsoft.com/office/drawing/2014/main" val="10000"/>
                  </a:ext>
                </a:extLst>
              </a:tr>
              <a:tr h="1321691">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rgbClr val="FF0000"/>
                          </a:solidFill>
                          <a:latin typeface="Century Gothic" panose="020B0502020202020204" pitchFamily="34" charset="0"/>
                          <a:ea typeface="+mn-ea"/>
                          <a:cs typeface="+mn-cs"/>
                        </a:rPr>
                        <a:t>Εξερχόμενες Κινητικότητες</a:t>
                      </a: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1. Διδασκαλία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entury Gothic" panose="020B0502020202020204" pitchFamily="34" charset="0"/>
                          <a:ea typeface="+mn-ea"/>
                          <a:cs typeface="+mn-cs"/>
                        </a:rPr>
                        <a:t>Min. </a:t>
                      </a:r>
                      <a:r>
                        <a:rPr lang="el-GR" sz="1400" b="0" kern="1200" dirty="0">
                          <a:solidFill>
                            <a:schemeClr val="dk1"/>
                          </a:solidFill>
                          <a:latin typeface="Century Gothic" panose="020B0502020202020204" pitchFamily="34" charset="0"/>
                          <a:ea typeface="+mn-ea"/>
                          <a:cs typeface="+mn-cs"/>
                        </a:rPr>
                        <a:t>8 ώρες</a:t>
                      </a:r>
                      <a:r>
                        <a:rPr lang="el-GR" sz="1400" b="0" kern="1200" baseline="0" dirty="0">
                          <a:solidFill>
                            <a:schemeClr val="dk1"/>
                          </a:solidFill>
                          <a:latin typeface="Century Gothic" panose="020B0502020202020204" pitchFamily="34" charset="0"/>
                          <a:ea typeface="+mn-ea"/>
                          <a:cs typeface="+mn-cs"/>
                        </a:rPr>
                        <a:t> διδασκαλίας την εβδομάδα</a:t>
                      </a:r>
                      <a:endParaRPr lang="en-US" sz="1400" b="0" kern="1200" dirty="0">
                        <a:solidFill>
                          <a:schemeClr val="dk1"/>
                        </a:solidFill>
                        <a:latin typeface="Century Gothic" panose="020B0502020202020204" pitchFamily="34" charset="0"/>
                        <a:ea typeface="+mn-ea"/>
                        <a:cs typeface="+mn-cs"/>
                      </a:endParaRPr>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dk1"/>
                          </a:solidFill>
                          <a:latin typeface="Century Gothic" panose="020B0502020202020204" pitchFamily="34" charset="0"/>
                          <a:ea typeface="+mn-ea"/>
                          <a:cs typeface="+mn-cs"/>
                        </a:rPr>
                        <a:t>Προς Χώρες</a:t>
                      </a:r>
                      <a:r>
                        <a:rPr lang="el-GR" sz="1400" b="1" kern="1200" baseline="0" dirty="0">
                          <a:solidFill>
                            <a:schemeClr val="dk1"/>
                          </a:solidFill>
                          <a:latin typeface="Century Gothic" panose="020B0502020202020204" pitchFamily="34" charset="0"/>
                          <a:ea typeface="+mn-ea"/>
                          <a:cs typeface="+mn-cs"/>
                        </a:rPr>
                        <a:t> του Προγράμματος</a:t>
                      </a:r>
                      <a:endParaRPr lang="el-GR" sz="14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8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a:solidFill>
                            <a:schemeClr val="dk1"/>
                          </a:solidFill>
                          <a:latin typeface="Century Gothic" panose="020B0502020202020204" pitchFamily="34" charset="0"/>
                          <a:ea typeface="+mn-ea"/>
                          <a:cs typeface="+mn-cs"/>
                        </a:rPr>
                        <a:t>2</a:t>
                      </a:r>
                      <a:r>
                        <a:rPr lang="el-GR" sz="1400" b="0" kern="1200" baseline="0" dirty="0">
                          <a:solidFill>
                            <a:schemeClr val="dk1"/>
                          </a:solidFill>
                          <a:latin typeface="Century Gothic" panose="020B0502020202020204" pitchFamily="34" charset="0"/>
                          <a:ea typeface="+mn-ea"/>
                          <a:cs typeface="+mn-cs"/>
                        </a:rPr>
                        <a:t> ημέρες – 2 μήνες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0" kern="1200" baseline="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dk1"/>
                          </a:solidFill>
                          <a:latin typeface="Century Gothic" panose="020B0502020202020204" pitchFamily="34" charset="0"/>
                          <a:ea typeface="+mn-ea"/>
                          <a:cs typeface="+mn-cs"/>
                        </a:rPr>
                        <a:t>Προς Τρίτες</a:t>
                      </a:r>
                      <a:r>
                        <a:rPr lang="el-GR" sz="1400" b="1" kern="1200" baseline="0" dirty="0">
                          <a:solidFill>
                            <a:schemeClr val="dk1"/>
                          </a:solidFill>
                          <a:latin typeface="Century Gothic" panose="020B0502020202020204" pitchFamily="34" charset="0"/>
                          <a:ea typeface="+mn-ea"/>
                          <a:cs typeface="+mn-cs"/>
                        </a:rPr>
                        <a:t> </a:t>
                      </a:r>
                      <a:r>
                        <a:rPr lang="el-GR" sz="1400" b="1" kern="1200" dirty="0" smtClean="0">
                          <a:solidFill>
                            <a:schemeClr val="dk1"/>
                          </a:solidFill>
                          <a:latin typeface="Century Gothic" panose="020B0502020202020204" pitchFamily="34" charset="0"/>
                          <a:ea typeface="+mn-ea"/>
                          <a:cs typeface="+mn-cs"/>
                        </a:rPr>
                        <a:t>Χώρες ( Μη</a:t>
                      </a:r>
                      <a:r>
                        <a:rPr lang="el-GR" sz="1400" b="1" kern="1200" baseline="0" dirty="0" smtClean="0">
                          <a:solidFill>
                            <a:schemeClr val="dk1"/>
                          </a:solidFill>
                          <a:latin typeface="Century Gothic" panose="020B0502020202020204" pitchFamily="34" charset="0"/>
                          <a:ea typeface="+mn-ea"/>
                          <a:cs typeface="+mn-cs"/>
                        </a:rPr>
                        <a:t> Συνδεδεμένες ) </a:t>
                      </a:r>
                      <a:endParaRPr lang="el-GR" sz="1400" b="1" kern="1200" dirty="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baseline="0" dirty="0">
                          <a:solidFill>
                            <a:schemeClr val="dk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baseline="0" dirty="0">
                          <a:solidFill>
                            <a:schemeClr val="dk1"/>
                          </a:solidFill>
                          <a:latin typeface="Century Gothic" panose="020B0502020202020204" pitchFamily="34" charset="0"/>
                          <a:ea typeface="+mn-ea"/>
                          <a:cs typeface="+mn-cs"/>
                        </a:rPr>
                        <a:t>5 ημέρες – 2 μήνες</a:t>
                      </a:r>
                      <a:endParaRPr lang="en-US" sz="1400" b="0"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57110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2.  Κατάρτιση</a:t>
                      </a:r>
                      <a:endParaRPr lang="en-US" sz="1400"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a:solidFill>
                            <a:schemeClr val="dk1"/>
                          </a:solidFill>
                          <a:latin typeface="Century Gothic" panose="020B0502020202020204" pitchFamily="34" charset="0"/>
                          <a:ea typeface="+mn-ea"/>
                          <a:cs typeface="+mn-cs"/>
                        </a:rPr>
                        <a:t>-</a:t>
                      </a:r>
                      <a:endParaRPr lang="en-US" sz="1400" b="0" kern="1200" dirty="0">
                        <a:solidFill>
                          <a:schemeClr val="dk1"/>
                        </a:solidFill>
                        <a:latin typeface="Century Gothic" panose="020B0502020202020204" pitchFamily="34" charset="0"/>
                        <a:ea typeface="+mn-ea"/>
                        <a:cs typeface="+mn-cs"/>
                      </a:endParaRPr>
                    </a:p>
                  </a:txBody>
                  <a:tcPr anchor="ctr"/>
                </a:tc>
                <a:tc vMerge="1">
                  <a:txBody>
                    <a:bodyPr/>
                    <a:lstStyle/>
                    <a:p>
                      <a:endParaRPr lang="en-US"/>
                    </a:p>
                  </a:txBody>
                  <a:tcPr/>
                </a:tc>
                <a:extLst>
                  <a:ext uri="{0D108BD9-81ED-4DB2-BD59-A6C34878D82A}">
                    <a16:rowId xmlns:a16="http://schemas.microsoft.com/office/drawing/2014/main" val="10002"/>
                  </a:ext>
                </a:extLst>
              </a:tr>
              <a:tr h="1682373">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3.</a:t>
                      </a:r>
                      <a:r>
                        <a:rPr lang="el-GR" sz="1400" kern="1200" baseline="0" dirty="0">
                          <a:solidFill>
                            <a:schemeClr val="dk1"/>
                          </a:solidFill>
                          <a:latin typeface="Century Gothic" panose="020B0502020202020204" pitchFamily="34" charset="0"/>
                          <a:ea typeface="+mn-ea"/>
                          <a:cs typeface="+mn-cs"/>
                        </a:rPr>
                        <a:t> </a:t>
                      </a:r>
                      <a:r>
                        <a:rPr lang="el-GR" sz="1400" kern="1200" dirty="0">
                          <a:solidFill>
                            <a:schemeClr val="dk1"/>
                          </a:solidFill>
                          <a:latin typeface="Century Gothic" panose="020B0502020202020204" pitchFamily="34" charset="0"/>
                          <a:ea typeface="+mn-ea"/>
                          <a:cs typeface="+mn-cs"/>
                        </a:rPr>
                        <a:t>Συνδυασμός</a:t>
                      </a:r>
                      <a:r>
                        <a:rPr lang="el-GR" sz="1400" kern="1200" baseline="0" dirty="0">
                          <a:solidFill>
                            <a:schemeClr val="dk1"/>
                          </a:solidFill>
                          <a:latin typeface="Century Gothic" panose="020B0502020202020204" pitchFamily="34" charset="0"/>
                          <a:ea typeface="+mn-ea"/>
                          <a:cs typeface="+mn-cs"/>
                        </a:rPr>
                        <a:t> 1 &amp; 2</a:t>
                      </a:r>
                      <a:endParaRPr lang="el-GR" sz="1400"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entury Gothic" panose="020B0502020202020204" pitchFamily="34" charset="0"/>
                          <a:ea typeface="+mn-ea"/>
                          <a:cs typeface="+mn-cs"/>
                        </a:rPr>
                        <a:t>Min. </a:t>
                      </a:r>
                      <a:r>
                        <a:rPr lang="el-GR" sz="1400" b="0" kern="1200" dirty="0">
                          <a:solidFill>
                            <a:schemeClr val="dk1"/>
                          </a:solidFill>
                          <a:latin typeface="Century Gothic" panose="020B0502020202020204" pitchFamily="34" charset="0"/>
                          <a:ea typeface="+mn-ea"/>
                          <a:cs typeface="+mn-cs"/>
                        </a:rPr>
                        <a:t>4 ώρες διδασκαλίας την εβδομάδα</a:t>
                      </a:r>
                      <a:endParaRPr lang="en-US" sz="1400" b="0" kern="1200" dirty="0">
                        <a:solidFill>
                          <a:schemeClr val="dk1"/>
                        </a:solidFill>
                        <a:latin typeface="Century Gothic" panose="020B0502020202020204" pitchFamily="34" charset="0"/>
                        <a:ea typeface="+mn-ea"/>
                        <a:cs typeface="+mn-cs"/>
                      </a:endParaRPr>
                    </a:p>
                    <a:p>
                      <a:endParaRPr lang="en-US" dirty="0"/>
                    </a:p>
                  </a:txBody>
                  <a:tcPr/>
                </a:tc>
                <a:tc vMerge="1">
                  <a:txBody>
                    <a:bodyPr/>
                    <a:lstStyle/>
                    <a:p>
                      <a:endParaRPr lang="en-US"/>
                    </a:p>
                  </a:txBody>
                  <a:tcPr/>
                </a:tc>
                <a:extLst>
                  <a:ext uri="{0D108BD9-81ED-4DB2-BD59-A6C34878D82A}">
                    <a16:rowId xmlns:a16="http://schemas.microsoft.com/office/drawing/2014/main" val="10003"/>
                  </a:ext>
                </a:extLst>
              </a:tr>
              <a:tr h="15881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rgbClr val="FF0000"/>
                          </a:solidFill>
                          <a:latin typeface="Century Gothic" panose="020B0502020202020204" pitchFamily="34" charset="0"/>
                          <a:ea typeface="+mn-ea"/>
                          <a:cs typeface="+mn-cs"/>
                        </a:rPr>
                        <a:t>Εισερχόμενη Κινητικότητα</a:t>
                      </a:r>
                      <a:endParaRPr lang="en-US" sz="1400" kern="1200" dirty="0">
                        <a:solidFill>
                          <a:srgbClr val="FF0000"/>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Century Gothic" panose="020B0502020202020204" pitchFamily="34" charset="0"/>
                          <a:ea typeface="+mn-ea"/>
                          <a:cs typeface="+mn-cs"/>
                        </a:rPr>
                        <a:t>4. Διδασκαλία από προσκεκλημένα άτομα από εταιρείες (</a:t>
                      </a:r>
                      <a:r>
                        <a:rPr lang="en-US" sz="1400" kern="1200" dirty="0">
                          <a:solidFill>
                            <a:schemeClr val="dk1"/>
                          </a:solidFill>
                          <a:latin typeface="Century Gothic" panose="020B0502020202020204" pitchFamily="34" charset="0"/>
                          <a:ea typeface="+mn-ea"/>
                          <a:cs typeface="+mn-cs"/>
                        </a:rPr>
                        <a:t>invited staff from enterprises)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a:solidFill>
                            <a:schemeClr val="dk1"/>
                          </a:solidFill>
                          <a:latin typeface="Century Gothic" panose="020B0502020202020204" pitchFamily="34" charset="0"/>
                          <a:ea typeface="+mn-ea"/>
                          <a:cs typeface="+mn-cs"/>
                        </a:rPr>
                        <a:t>Δεν υπάρχει </a:t>
                      </a:r>
                      <a:r>
                        <a:rPr lang="en-US" sz="1400" b="0" kern="1200" dirty="0">
                          <a:solidFill>
                            <a:schemeClr val="dk1"/>
                          </a:solidFill>
                          <a:latin typeface="Century Gothic" panose="020B0502020202020204" pitchFamily="34" charset="0"/>
                          <a:ea typeface="+mn-ea"/>
                          <a:cs typeface="+mn-cs"/>
                        </a:rPr>
                        <a:t>min.</a:t>
                      </a:r>
                      <a:r>
                        <a:rPr lang="en-US" sz="1400" b="0" kern="1200" baseline="0" dirty="0">
                          <a:solidFill>
                            <a:schemeClr val="dk1"/>
                          </a:solidFill>
                          <a:latin typeface="Century Gothic" panose="020B0502020202020204" pitchFamily="34" charset="0"/>
                          <a:ea typeface="+mn-ea"/>
                          <a:cs typeface="+mn-cs"/>
                        </a:rPr>
                        <a:t> </a:t>
                      </a:r>
                      <a:r>
                        <a:rPr lang="el-GR" sz="1400" b="0" kern="1200" baseline="0" dirty="0">
                          <a:solidFill>
                            <a:schemeClr val="dk1"/>
                          </a:solidFill>
                          <a:latin typeface="Century Gothic" panose="020B0502020202020204" pitchFamily="34" charset="0"/>
                          <a:ea typeface="+mn-ea"/>
                          <a:cs typeface="+mn-cs"/>
                        </a:rPr>
                        <a:t>ωρών</a:t>
                      </a:r>
                      <a:endParaRPr lang="en-US" sz="1400" b="0" kern="1200" dirty="0">
                        <a:solidFill>
                          <a:schemeClr val="dk1"/>
                        </a:solidFill>
                        <a:latin typeface="Century Gothic" panose="020B05020202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a:t>
                      </a:r>
                      <a:r>
                        <a:rPr kumimoji="0" lang="el-GR" sz="14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πό</a:t>
                      </a:r>
                      <a:r>
                        <a:rPr kumimoji="0" lang="el-G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Χώρες του Προγράμματος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ημέρα – 2 μήνες</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9006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p:cNvGraphicFramePr>
          <p:nvPr>
            <p:extLst>
              <p:ext uri="{D42A27DB-BD31-4B8C-83A1-F6EECF244321}">
                <p14:modId xmlns:p14="http://schemas.microsoft.com/office/powerpoint/2010/main" val="4164609547"/>
              </p:ext>
            </p:extLst>
          </p:nvPr>
        </p:nvGraphicFramePr>
        <p:xfrm>
          <a:off x="429490" y="721705"/>
          <a:ext cx="11762509" cy="5723251"/>
        </p:xfrm>
        <a:graphic>
          <a:graphicData uri="http://schemas.openxmlformats.org/drawingml/2006/table">
            <a:tbl>
              <a:tblPr firstRow="1" bandRow="1">
                <a:tableStyleId>{5FD0F851-EC5A-4D38-B0AD-8093EC10F338}</a:tableStyleId>
              </a:tblPr>
              <a:tblGrid>
                <a:gridCol w="9236713">
                  <a:extLst>
                    <a:ext uri="{9D8B030D-6E8A-4147-A177-3AD203B41FA5}">
                      <a16:colId xmlns:a16="http://schemas.microsoft.com/office/drawing/2014/main" val="20000"/>
                    </a:ext>
                  </a:extLst>
                </a:gridCol>
                <a:gridCol w="2525796">
                  <a:extLst>
                    <a:ext uri="{9D8B030D-6E8A-4147-A177-3AD203B41FA5}">
                      <a16:colId xmlns:a16="http://schemas.microsoft.com/office/drawing/2014/main" val="20001"/>
                    </a:ext>
                  </a:extLst>
                </a:gridCol>
              </a:tblGrid>
              <a:tr h="1015458">
                <a:tc>
                  <a:txBody>
                    <a:bodyPr/>
                    <a:lstStyle/>
                    <a:p>
                      <a:pPr algn="ctr"/>
                      <a:r>
                        <a:rPr lang="el-GR" sz="1600" dirty="0">
                          <a:latin typeface="Century Gothic" panose="020B0502020202020204" pitchFamily="34" charset="0"/>
                        </a:rPr>
                        <a:t>Χώρα</a:t>
                      </a:r>
                      <a:r>
                        <a:rPr lang="el-GR" sz="1600" baseline="0" dirty="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a:latin typeface="Century Gothic" panose="020B0502020202020204" pitchFamily="34" charset="0"/>
                        </a:rPr>
                        <a:t>Ημερήσιο</a:t>
                      </a:r>
                      <a:r>
                        <a:rPr lang="el-GR" sz="1600" baseline="0" dirty="0">
                          <a:latin typeface="Century Gothic" panose="020B0502020202020204" pitchFamily="34" charset="0"/>
                        </a:rPr>
                        <a:t> ποσό για προσωπικό</a:t>
                      </a:r>
                      <a:r>
                        <a:rPr lang="en-US" sz="1600" baseline="0" dirty="0">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60447">
                <a:tc>
                  <a:txBody>
                    <a:bodyPr/>
                    <a:lstStyle/>
                    <a:p>
                      <a:r>
                        <a:rPr lang="el-GR" sz="1600" b="1" dirty="0">
                          <a:latin typeface="Century Gothic" panose="020B0502020202020204" pitchFamily="34" charset="0"/>
                        </a:rPr>
                        <a:t>Κατηγορία</a:t>
                      </a:r>
                      <a:r>
                        <a:rPr lang="el-GR" sz="1600" b="1" baseline="0" dirty="0">
                          <a:latin typeface="Century Gothic" panose="020B0502020202020204" pitchFamily="34" charset="0"/>
                        </a:rPr>
                        <a:t> 1</a:t>
                      </a:r>
                      <a:endParaRPr lang="en-US" sz="1600" b="1" dirty="0">
                        <a:latin typeface="Century Gothic" panose="020B0502020202020204" pitchFamily="34" charset="0"/>
                      </a:endParaRPr>
                    </a:p>
                    <a:p>
                      <a:r>
                        <a:rPr lang="el-GR" sz="1600" dirty="0">
                          <a:latin typeface="Century Gothic" panose="020B0502020202020204" pitchFamily="34" charset="0"/>
                        </a:rPr>
                        <a:t>Νορβηγία</a:t>
                      </a:r>
                      <a:r>
                        <a:rPr lang="en-GB" sz="1600" dirty="0">
                          <a:latin typeface="Century Gothic" panose="020B0502020202020204" pitchFamily="34" charset="0"/>
                        </a:rPr>
                        <a:t>, </a:t>
                      </a:r>
                      <a:r>
                        <a:rPr lang="el-GR" sz="1600" dirty="0">
                          <a:latin typeface="Century Gothic" panose="020B0502020202020204" pitchFamily="34" charset="0"/>
                        </a:rPr>
                        <a:t>Δανία, Λουξεμβούργο</a:t>
                      </a:r>
                      <a:r>
                        <a:rPr lang="en-GB" sz="1600" dirty="0">
                          <a:latin typeface="Century Gothic" panose="020B0502020202020204" pitchFamily="34" charset="0"/>
                        </a:rPr>
                        <a:t>, </a:t>
                      </a:r>
                      <a:r>
                        <a:rPr lang="el-GR" sz="1600" dirty="0">
                          <a:latin typeface="Century Gothic" panose="020B0502020202020204" pitchFamily="34" charset="0"/>
                        </a:rPr>
                        <a:t>Ισλανδία</a:t>
                      </a:r>
                      <a:r>
                        <a:rPr lang="en-GB" sz="1600" dirty="0">
                          <a:latin typeface="Century Gothic" panose="020B0502020202020204" pitchFamily="34" charset="0"/>
                        </a:rPr>
                        <a:t>, </a:t>
                      </a:r>
                      <a:r>
                        <a:rPr lang="el-GR" sz="1600" baseline="0" dirty="0">
                          <a:latin typeface="Century Gothic" panose="020B0502020202020204" pitchFamily="34" charset="0"/>
                        </a:rPr>
                        <a:t>Σουηδία</a:t>
                      </a:r>
                      <a:r>
                        <a:rPr lang="en-GB" sz="1600" baseline="0" dirty="0">
                          <a:latin typeface="Century Gothic" panose="020B0502020202020204" pitchFamily="34" charset="0"/>
                        </a:rPr>
                        <a:t>, </a:t>
                      </a:r>
                      <a:r>
                        <a:rPr lang="el-GR" sz="1600" dirty="0">
                          <a:latin typeface="Century Gothic" panose="020B0502020202020204" pitchFamily="34" charset="0"/>
                        </a:rPr>
                        <a:t>Ιρλανδία,</a:t>
                      </a:r>
                      <a:r>
                        <a:rPr lang="en-GB" sz="1600" baseline="0" dirty="0">
                          <a:latin typeface="Century Gothic" panose="020B0502020202020204" pitchFamily="34" charset="0"/>
                        </a:rPr>
                        <a:t> </a:t>
                      </a:r>
                      <a:r>
                        <a:rPr lang="el-GR" sz="1600" dirty="0">
                          <a:latin typeface="Century Gothic" panose="020B0502020202020204" pitchFamily="34" charset="0"/>
                        </a:rPr>
                        <a:t>Φινλανδία</a:t>
                      </a:r>
                      <a:r>
                        <a:rPr lang="en-GB" sz="1600" dirty="0">
                          <a:latin typeface="Century Gothic" panose="020B0502020202020204" pitchFamily="34" charset="0"/>
                        </a:rPr>
                        <a:t>, </a:t>
                      </a:r>
                      <a:r>
                        <a:rPr lang="el-GR" sz="1600" dirty="0">
                          <a:latin typeface="Century Gothic" panose="020B0502020202020204" pitchFamily="34" charset="0"/>
                        </a:rPr>
                        <a:t>Λιχτενστάιν</a:t>
                      </a:r>
                      <a:r>
                        <a:rPr lang="en-GB" sz="1600" dirty="0">
                          <a:latin typeface="Century Gothic" panose="020B0502020202020204" pitchFamily="34" charset="0"/>
                        </a:rPr>
                        <a:t> &amp; Partner Countries </a:t>
                      </a:r>
                      <a:r>
                        <a:rPr lang="en-GB" sz="1600" b="1" u="sng" dirty="0">
                          <a:solidFill>
                            <a:srgbClr val="7030A0"/>
                          </a:solidFill>
                          <a:latin typeface="Century Gothic" panose="020B0502020202020204" pitchFamily="34" charset="0"/>
                        </a:rPr>
                        <a:t>Region</a:t>
                      </a:r>
                      <a:r>
                        <a:rPr lang="en-GB" sz="1600" b="1" u="sng" baseline="0" dirty="0">
                          <a:solidFill>
                            <a:srgbClr val="7030A0"/>
                          </a:solidFill>
                          <a:latin typeface="Century Gothic" panose="020B0502020202020204" pitchFamily="34" charset="0"/>
                        </a:rPr>
                        <a:t>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n-GB" sz="1600" b="1" dirty="0">
                          <a:latin typeface="Century Gothic" panose="020B0502020202020204" pitchFamily="34" charset="0"/>
                        </a:rPr>
                        <a:t>90-180 €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1185121">
                <a:tc>
                  <a:txBody>
                    <a:bodyPr/>
                    <a:lstStyle/>
                    <a:p>
                      <a:r>
                        <a:rPr lang="el-GR" sz="1600" b="1" dirty="0">
                          <a:latin typeface="Century Gothic" panose="020B0502020202020204" pitchFamily="34" charset="0"/>
                        </a:rPr>
                        <a:t>Κατηγορία 2</a:t>
                      </a:r>
                    </a:p>
                    <a:p>
                      <a:pPr marL="0" marR="0" lvl="0" indent="0" defTabSz="914400" eaLnBrk="1" fontAlgn="auto" latinLnBrk="0" hangingPunct="1">
                        <a:lnSpc>
                          <a:spcPct val="100000"/>
                        </a:lnSpc>
                        <a:spcBef>
                          <a:spcPts val="0"/>
                        </a:spcBef>
                        <a:spcAft>
                          <a:spcPts val="0"/>
                        </a:spcAft>
                        <a:buClrTx/>
                        <a:buSzTx/>
                        <a:buFontTx/>
                        <a:buNone/>
                        <a:tabLst/>
                        <a:defRPr/>
                      </a:pPr>
                      <a:r>
                        <a:rPr lang="el-GR" sz="1600" dirty="0">
                          <a:latin typeface="Century Gothic" panose="020B0502020202020204" pitchFamily="34" charset="0"/>
                        </a:rPr>
                        <a:t>Ολλανδία</a:t>
                      </a:r>
                      <a:r>
                        <a:rPr lang="en-GB" sz="1600" dirty="0">
                          <a:latin typeface="Century Gothic" panose="020B0502020202020204" pitchFamily="34" charset="0"/>
                        </a:rPr>
                        <a:t>, </a:t>
                      </a:r>
                      <a:r>
                        <a:rPr lang="el-GR" sz="1600" dirty="0">
                          <a:latin typeface="Century Gothic" panose="020B0502020202020204" pitchFamily="34" charset="0"/>
                        </a:rPr>
                        <a:t>Αυστρία</a:t>
                      </a:r>
                      <a:r>
                        <a:rPr lang="en-GB" sz="1600" dirty="0">
                          <a:latin typeface="Century Gothic" panose="020B0502020202020204" pitchFamily="34" charset="0"/>
                        </a:rPr>
                        <a:t>, </a:t>
                      </a:r>
                      <a:r>
                        <a:rPr lang="el-GR" sz="1600" dirty="0">
                          <a:latin typeface="Century Gothic" panose="020B0502020202020204" pitchFamily="34" charset="0"/>
                        </a:rPr>
                        <a:t>Βέλγιο,</a:t>
                      </a:r>
                      <a:r>
                        <a:rPr lang="en-GB" sz="1600" dirty="0">
                          <a:latin typeface="Century Gothic" panose="020B0502020202020204" pitchFamily="34" charset="0"/>
                        </a:rPr>
                        <a:t> </a:t>
                      </a:r>
                      <a:r>
                        <a:rPr lang="el-GR" sz="1600" dirty="0">
                          <a:latin typeface="Century Gothic" panose="020B0502020202020204" pitchFamily="34" charset="0"/>
                        </a:rPr>
                        <a:t>Γαλλία</a:t>
                      </a:r>
                      <a:r>
                        <a:rPr lang="en-GB" sz="1600" dirty="0">
                          <a:latin typeface="Century Gothic" panose="020B0502020202020204" pitchFamily="34" charset="0"/>
                        </a:rPr>
                        <a:t>, </a:t>
                      </a:r>
                      <a:r>
                        <a:rPr lang="el-GR" sz="1600" dirty="0">
                          <a:latin typeface="Century Gothic" panose="020B0502020202020204" pitchFamily="34" charset="0"/>
                        </a:rPr>
                        <a:t>Γερμανία</a:t>
                      </a:r>
                      <a:r>
                        <a:rPr lang="en-GB" sz="1600" dirty="0">
                          <a:latin typeface="Century Gothic" panose="020B0502020202020204" pitchFamily="34" charset="0"/>
                        </a:rPr>
                        <a:t>, </a:t>
                      </a:r>
                      <a:r>
                        <a:rPr lang="el-GR" sz="1600" dirty="0">
                          <a:latin typeface="Century Gothic" panose="020B0502020202020204" pitchFamily="34" charset="0"/>
                        </a:rPr>
                        <a:t>Ιταλία,</a:t>
                      </a:r>
                      <a:r>
                        <a:rPr lang="el-GR" sz="1600" baseline="0" dirty="0">
                          <a:latin typeface="Century Gothic" panose="020B0502020202020204" pitchFamily="34" charset="0"/>
                        </a:rPr>
                        <a:t> Ισπανία, Κύπρος, Ελλάδα, Μάλτα, Πορτογαλία</a:t>
                      </a:r>
                      <a:r>
                        <a:rPr lang="en-GB" sz="1600" dirty="0">
                          <a:latin typeface="Century Gothic" panose="020B0502020202020204" pitchFamily="34" charset="0"/>
                        </a:rPr>
                        <a:t>&amp; Partner Countries </a:t>
                      </a:r>
                      <a:r>
                        <a:rPr lang="en-GB" sz="1600" b="1" u="sng" dirty="0">
                          <a:solidFill>
                            <a:srgbClr val="7030A0"/>
                          </a:solidFill>
                          <a:latin typeface="Century Gothic" panose="020B0502020202020204" pitchFamily="34" charset="0"/>
                        </a:rPr>
                        <a:t>Region</a:t>
                      </a:r>
                      <a:r>
                        <a:rPr lang="en-GB" sz="1600" b="1" u="sng" baseline="0" dirty="0">
                          <a:solidFill>
                            <a:srgbClr val="7030A0"/>
                          </a:solidFill>
                          <a:latin typeface="Century Gothic" panose="020B0502020202020204" pitchFamily="34" charset="0"/>
                        </a:rPr>
                        <a:t> </a:t>
                      </a:r>
                      <a:r>
                        <a:rPr lang="en-GB" sz="1600" b="1" u="sng" baseline="0" dirty="0" smtClean="0">
                          <a:solidFill>
                            <a:srgbClr val="7030A0"/>
                          </a:solidFill>
                          <a:latin typeface="Century Gothic" panose="020B0502020202020204" pitchFamily="34" charset="0"/>
                        </a:rPr>
                        <a:t>13</a:t>
                      </a:r>
                      <a:r>
                        <a:rPr lang="el-GR" sz="1600" b="1" u="sng" baseline="0" dirty="0" smtClean="0">
                          <a:solidFill>
                            <a:srgbClr val="7030A0"/>
                          </a:solidFill>
                          <a:latin typeface="Century Gothic" panose="020B0502020202020204" pitchFamily="34" charset="0"/>
                        </a:rPr>
                        <a:t> &amp; *ΚΑ171</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Century Gothic" panose="020B0502020202020204" pitchFamily="34" charset="0"/>
                        </a:rPr>
                        <a:t>79-</a:t>
                      </a:r>
                      <a:r>
                        <a:rPr lang="el-GR" sz="1600" b="1" dirty="0" smtClean="0">
                          <a:latin typeface="Century Gothic" panose="020B0502020202020204" pitchFamily="34" charset="0"/>
                        </a:rPr>
                        <a:t>*</a:t>
                      </a:r>
                      <a:r>
                        <a:rPr lang="en-GB" sz="1600" b="1" dirty="0" smtClean="0">
                          <a:latin typeface="Century Gothic" panose="020B0502020202020204" pitchFamily="34" charset="0"/>
                        </a:rPr>
                        <a:t>160 </a:t>
                      </a:r>
                      <a:r>
                        <a:rPr lang="en-US" sz="1600" b="1" dirty="0">
                          <a:latin typeface="Century Gothic" panose="020B0502020202020204" pitchFamily="34" charset="0"/>
                        </a:rPr>
                        <a:t>€</a:t>
                      </a:r>
                    </a:p>
                  </a:txBody>
                  <a:tcPr marL="87394" marR="87394" marT="45724" marB="45724" anchor="ctr"/>
                </a:tc>
                <a:extLst>
                  <a:ext uri="{0D108BD9-81ED-4DB2-BD59-A6C34878D82A}">
                    <a16:rowId xmlns:a16="http://schemas.microsoft.com/office/drawing/2014/main" val="10002"/>
                  </a:ext>
                </a:extLst>
              </a:tr>
              <a:tr h="111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a:latin typeface="Century Gothic" panose="020B0502020202020204" pitchFamily="34" charset="0"/>
                        </a:rPr>
                        <a:t>B</a:t>
                      </a:r>
                      <a:r>
                        <a:rPr lang="el-GR" sz="1600" baseline="0" dirty="0" err="1">
                          <a:latin typeface="Century Gothic" panose="020B0502020202020204" pitchFamily="34" charset="0"/>
                        </a:rPr>
                        <a:t>όρειας</a:t>
                      </a:r>
                      <a:r>
                        <a:rPr lang="el-GR" sz="1600" baseline="0" dirty="0">
                          <a:latin typeface="Century Gothic" panose="020B0502020202020204" pitchFamily="34" charset="0"/>
                        </a:rPr>
                        <a:t> Μακεδονίας</a:t>
                      </a:r>
                      <a:r>
                        <a:rPr lang="en-US" sz="1600" baseline="0" dirty="0">
                          <a:latin typeface="Century Gothic" panose="020B0502020202020204" pitchFamily="34" charset="0"/>
                        </a:rPr>
                        <a:t>, </a:t>
                      </a:r>
                      <a:r>
                        <a:rPr lang="el-GR" sz="1600" baseline="0" dirty="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n-GB" sz="1600" b="1" dirty="0">
                          <a:latin typeface="Century Gothic" panose="020B0502020202020204" pitchFamily="34" charset="0"/>
                        </a:rPr>
                        <a:t>67-</a:t>
                      </a:r>
                      <a:r>
                        <a:rPr lang="el-GR" sz="1600" b="1" dirty="0">
                          <a:latin typeface="Century Gothic" panose="020B0502020202020204" pitchFamily="34" charset="0"/>
                        </a:rPr>
                        <a:t>1</a:t>
                      </a:r>
                      <a:r>
                        <a:rPr lang="en-GB" sz="1600" b="1" dirty="0">
                          <a:latin typeface="Century Gothic" panose="020B0502020202020204" pitchFamily="34" charset="0"/>
                        </a:rPr>
                        <a:t>40 </a:t>
                      </a:r>
                      <a:r>
                        <a:rPr lang="en-US" sz="1600" b="1" dirty="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601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Τρίτες Χώρες</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Century Gothic" panose="020B0502020202020204" pitchFamily="34" charset="0"/>
                        </a:rPr>
                        <a:t>Regions</a:t>
                      </a:r>
                      <a:r>
                        <a:rPr lang="en-US" sz="1600" baseline="0" dirty="0">
                          <a:solidFill>
                            <a:schemeClr val="tx1">
                              <a:lumMod val="75000"/>
                              <a:lumOff val="25000"/>
                            </a:schemeClr>
                          </a:solidFill>
                          <a:latin typeface="Century Gothic" panose="020B0502020202020204" pitchFamily="34" charset="0"/>
                        </a:rPr>
                        <a:t> 1-12</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Century Gothic" panose="020B0502020202020204" pitchFamily="34" charset="0"/>
                        </a:rPr>
                        <a:t>180 €</a:t>
                      </a:r>
                      <a:endParaRPr lang="en-US" sz="1600" b="1" dirty="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5"/>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a:latin typeface="Century Gothic" panose="020B0502020202020204" pitchFamily="34" charset="0"/>
                        </a:rPr>
                        <a:t>*</a:t>
                      </a:r>
                      <a:r>
                        <a:rPr lang="el-GR" sz="1400" baseline="0" dirty="0">
                          <a:latin typeface="Century Gothic" panose="020B0502020202020204" pitchFamily="34" charset="0"/>
                        </a:rPr>
                        <a:t>Μέχρι τη 14</a:t>
                      </a:r>
                      <a:r>
                        <a:rPr lang="el-GR" sz="1400" baseline="30000" dirty="0">
                          <a:latin typeface="Century Gothic" panose="020B0502020202020204" pitchFamily="34" charset="0"/>
                        </a:rPr>
                        <a:t>η</a:t>
                      </a:r>
                      <a:r>
                        <a:rPr lang="el-GR" sz="1400" baseline="0" dirty="0">
                          <a:latin typeface="Century Gothic" panose="020B0502020202020204" pitchFamily="34" charset="0"/>
                        </a:rPr>
                        <a:t> ημέρα – από τη 15 μέχρι την 60</a:t>
                      </a:r>
                      <a:r>
                        <a:rPr lang="el-GR" sz="1400" baseline="30000" dirty="0">
                          <a:latin typeface="Century Gothic" panose="020B0502020202020204" pitchFamily="34" charset="0"/>
                        </a:rPr>
                        <a:t>η</a:t>
                      </a:r>
                      <a:r>
                        <a:rPr lang="el-GR" sz="1400" baseline="0" dirty="0">
                          <a:latin typeface="Century Gothic" panose="020B0502020202020204" pitchFamily="34" charset="0"/>
                        </a:rPr>
                        <a:t>  ημέρα δίνεται το 70% του συγκεκριμένου ποσού </a:t>
                      </a:r>
                      <a:endParaRPr lang="en-GB" sz="1400" baseline="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a:latin typeface="Century Gothic" panose="020B0502020202020204" pitchFamily="34" charset="0"/>
                        </a:rPr>
                        <a:t>- 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a:latin typeface="Century Gothic" panose="020B0502020202020204" pitchFamily="34" charset="0"/>
                        </a:rPr>
                        <a:t>(1 πριν και 1 μετά τη δραστηριότητα)</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a:latin typeface="Century Gothic" panose="020B0502020202020204" pitchFamily="34" charset="0"/>
                      </a:endParaRP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
        <p:nvSpPr>
          <p:cNvPr id="8" name="Title 1"/>
          <p:cNvSpPr txBox="1">
            <a:spLocks/>
          </p:cNvSpPr>
          <p:nvPr/>
        </p:nvSpPr>
        <p:spPr>
          <a:xfrm>
            <a:off x="-1326162" y="87623"/>
            <a:ext cx="8229600" cy="634082"/>
          </a:xfrm>
          <a:prstGeom prst="rect">
            <a:avLst/>
          </a:prstGeom>
        </p:spPr>
        <p:txBody>
          <a:bodyPr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3200" b="1" dirty="0">
                <a:solidFill>
                  <a:schemeClr val="bg1"/>
                </a:solidFill>
                <a:ea typeface="Verdana" panose="020B0604030504040204" pitchFamily="34" charset="0"/>
                <a:cs typeface="+mn-cs"/>
              </a:rPr>
              <a:t>Έξοδα διαβίωσης Προσωπικού</a:t>
            </a:r>
            <a:endParaRPr lang="en-GB" sz="3200" b="1" dirty="0">
              <a:solidFill>
                <a:schemeClr val="bg1"/>
              </a:solidFill>
              <a:ea typeface="Verdana" panose="020B0604030504040204" pitchFamily="34" charset="0"/>
              <a:cs typeface="+mn-cs"/>
            </a:endParaRPr>
          </a:p>
        </p:txBody>
      </p:sp>
    </p:spTree>
    <p:extLst>
      <p:ext uri="{BB962C8B-B14F-4D97-AF65-F5344CB8AC3E}">
        <p14:creationId xmlns:p14="http://schemas.microsoft.com/office/powerpoint/2010/main" val="226008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54833" y="444117"/>
            <a:ext cx="8229600" cy="415287"/>
          </a:xfrm>
          <a:prstGeom prst="rect">
            <a:avLst/>
          </a:prstGeom>
        </p:spPr>
        <p:txBody>
          <a:bodyPr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GB" sz="2400" dirty="0">
              <a:solidFill>
                <a:schemeClr val="bg1"/>
              </a:solidFill>
              <a:latin typeface="Century Gothic" panose="020B0502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10753224"/>
              </p:ext>
            </p:extLst>
          </p:nvPr>
        </p:nvGraphicFramePr>
        <p:xfrm>
          <a:off x="1912544" y="1232353"/>
          <a:ext cx="8366911" cy="4393293"/>
        </p:xfrm>
        <a:graphic>
          <a:graphicData uri="http://schemas.openxmlformats.org/drawingml/2006/table">
            <a:tbl>
              <a:tblPr firstRow="1" bandRow="1">
                <a:tableStyleId>{5FD0F851-EC5A-4D38-B0AD-8093EC10F338}</a:tableStyleId>
              </a:tblPr>
              <a:tblGrid>
                <a:gridCol w="3015587">
                  <a:extLst>
                    <a:ext uri="{9D8B030D-6E8A-4147-A177-3AD203B41FA5}">
                      <a16:colId xmlns:a16="http://schemas.microsoft.com/office/drawing/2014/main" val="20000"/>
                    </a:ext>
                  </a:extLst>
                </a:gridCol>
                <a:gridCol w="5351324">
                  <a:extLst>
                    <a:ext uri="{9D8B030D-6E8A-4147-A177-3AD203B41FA5}">
                      <a16:colId xmlns:a16="http://schemas.microsoft.com/office/drawing/2014/main" val="20001"/>
                    </a:ext>
                  </a:extLst>
                </a:gridCol>
              </a:tblGrid>
              <a:tr h="908031">
                <a:tc>
                  <a:txBody>
                    <a:bodyPr/>
                    <a:lstStyle/>
                    <a:p>
                      <a:pPr algn="ctr"/>
                      <a:r>
                        <a:rPr lang="el-GR" sz="2000" dirty="0">
                          <a:latin typeface="Century Gothic" panose="020B0502020202020204" pitchFamily="34" charset="0"/>
                        </a:rPr>
                        <a:t>Απόσταση σε </a:t>
                      </a:r>
                      <a:r>
                        <a:rPr lang="en-US" sz="2000" dirty="0">
                          <a:latin typeface="Century Gothic" panose="020B0502020202020204" pitchFamily="34" charset="0"/>
                        </a:rPr>
                        <a:t>KM</a:t>
                      </a:r>
                      <a:endParaRPr lang="en-US" sz="2000" dirty="0">
                        <a:solidFill>
                          <a:schemeClr val="tx1"/>
                        </a:solidFill>
                        <a:latin typeface="Century Gothic" panose="020B0502020202020204" pitchFamily="34" charset="0"/>
                      </a:endParaRPr>
                    </a:p>
                  </a:txBody>
                  <a:tcPr/>
                </a:tc>
                <a:tc>
                  <a:txBody>
                    <a:bodyPr/>
                    <a:lstStyle/>
                    <a:p>
                      <a:pPr algn="ctr"/>
                      <a:r>
                        <a:rPr lang="el-GR" sz="2000" dirty="0">
                          <a:latin typeface="Century Gothic" panose="020B0502020202020204" pitchFamily="34" charset="0"/>
                        </a:rPr>
                        <a:t>Ποσό επιχορήγησης</a:t>
                      </a:r>
                      <a:r>
                        <a:rPr lang="en-US" sz="2000" dirty="0">
                          <a:latin typeface="Century Gothic" panose="020B0502020202020204" pitchFamily="34" charset="0"/>
                        </a:rPr>
                        <a:t> </a:t>
                      </a:r>
                      <a:r>
                        <a:rPr lang="el-GR" sz="2000" baseline="0" dirty="0">
                          <a:latin typeface="Century Gothic" panose="020B0502020202020204" pitchFamily="34" charset="0"/>
                        </a:rPr>
                        <a:t>ανά συμμετέχοντα</a:t>
                      </a:r>
                      <a:endParaRPr lang="en-US" sz="20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580877">
                <a:tc>
                  <a:txBody>
                    <a:bodyPr/>
                    <a:lstStyle/>
                    <a:p>
                      <a:pPr algn="ctr"/>
                      <a:r>
                        <a:rPr lang="el-GR" sz="2000" dirty="0">
                          <a:latin typeface="Century Gothic" panose="020B0502020202020204" pitchFamily="34" charset="0"/>
                        </a:rPr>
                        <a:t>500 - 1999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275</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3"/>
                  </a:ext>
                </a:extLst>
              </a:tr>
              <a:tr h="580877">
                <a:tc>
                  <a:txBody>
                    <a:bodyPr/>
                    <a:lstStyle/>
                    <a:p>
                      <a:pPr algn="ctr"/>
                      <a:r>
                        <a:rPr lang="el-GR" sz="2000" dirty="0">
                          <a:latin typeface="Century Gothic" panose="020B0502020202020204" pitchFamily="34" charset="0"/>
                        </a:rPr>
                        <a:t>2000 - 2999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360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4"/>
                  </a:ext>
                </a:extLst>
              </a:tr>
              <a:tr h="580877">
                <a:tc>
                  <a:txBody>
                    <a:bodyPr/>
                    <a:lstStyle/>
                    <a:p>
                      <a:pPr algn="ctr"/>
                      <a:r>
                        <a:rPr lang="el-GR" sz="2000" dirty="0">
                          <a:latin typeface="Century Gothic" panose="020B0502020202020204" pitchFamily="34" charset="0"/>
                        </a:rPr>
                        <a:t>3000 - 3999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530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5"/>
                  </a:ext>
                </a:extLst>
              </a:tr>
              <a:tr h="580877">
                <a:tc>
                  <a:txBody>
                    <a:bodyPr/>
                    <a:lstStyle/>
                    <a:p>
                      <a:pPr algn="ctr"/>
                      <a:r>
                        <a:rPr lang="el-GR" sz="2000" dirty="0">
                          <a:latin typeface="Century Gothic" panose="020B0502020202020204" pitchFamily="34" charset="0"/>
                        </a:rPr>
                        <a:t>4000 - 7999</a:t>
                      </a:r>
                      <a:endParaRPr lang="en-US" sz="2000" dirty="0">
                        <a:latin typeface="Century Gothic" panose="020B0502020202020204" pitchFamily="34" charset="0"/>
                      </a:endParaRPr>
                    </a:p>
                  </a:txBody>
                  <a:tcPr/>
                </a:tc>
                <a:tc>
                  <a:txBody>
                    <a:bodyPr/>
                    <a:lstStyle/>
                    <a:p>
                      <a:pPr algn="ctr"/>
                      <a:r>
                        <a:rPr lang="el-GR" sz="2000" b="1" dirty="0">
                          <a:latin typeface="Century Gothic" panose="020B0502020202020204" pitchFamily="34" charset="0"/>
                        </a:rPr>
                        <a:t>820</a:t>
                      </a:r>
                      <a:r>
                        <a:rPr lang="en-US" sz="2000" b="1" dirty="0">
                          <a:latin typeface="Century Gothic" panose="020B0502020202020204" pitchFamily="34" charset="0"/>
                        </a:rPr>
                        <a:t>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6"/>
                  </a:ext>
                </a:extLst>
              </a:tr>
              <a:tr h="580877">
                <a:tc>
                  <a:txBody>
                    <a:bodyPr/>
                    <a:lstStyle/>
                    <a:p>
                      <a:pPr algn="ctr"/>
                      <a:r>
                        <a:rPr lang="el-GR" sz="2000" dirty="0">
                          <a:latin typeface="Century Gothic" panose="020B0502020202020204" pitchFamily="34" charset="0"/>
                        </a:rPr>
                        <a:t>8000</a:t>
                      </a:r>
                      <a:r>
                        <a:rPr lang="el-GR" sz="2000" baseline="0" dirty="0">
                          <a:latin typeface="Century Gothic" panose="020B0502020202020204" pitchFamily="34" charset="0"/>
                        </a:rPr>
                        <a:t> + </a:t>
                      </a:r>
                      <a:endParaRPr lang="en-US" sz="2000" dirty="0">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1500 </a:t>
                      </a:r>
                      <a:r>
                        <a:rPr lang="el-GR" sz="2000" b="1" dirty="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7"/>
                  </a:ext>
                </a:extLst>
              </a:tr>
              <a:tr h="580877">
                <a:tc gridSpan="2">
                  <a:txBody>
                    <a:bodyPr/>
                    <a:lstStyle/>
                    <a:p>
                      <a:pPr algn="l"/>
                      <a:endParaRPr lang="en-US" sz="1400" dirty="0">
                        <a:latin typeface="Century Gothic" panose="020B0502020202020204" pitchFamily="34" charset="0"/>
                      </a:endParaRPr>
                    </a:p>
                  </a:txBody>
                  <a:tcPr/>
                </a:tc>
                <a:tc hMerge="1">
                  <a:txBody>
                    <a:bodyPr/>
                    <a:lstStyle/>
                    <a:p>
                      <a:pPr algn="ctr"/>
                      <a:endParaRPr lang="en-US" sz="2000" b="1" dirty="0">
                        <a:latin typeface="Century Gothic" panose="020B0502020202020204" pitchFamily="34" charset="0"/>
                      </a:endParaRPr>
                    </a:p>
                  </a:txBody>
                  <a:tcPr/>
                </a:tc>
                <a:extLst>
                  <a:ext uri="{0D108BD9-81ED-4DB2-BD59-A6C34878D82A}">
                    <a16:rowId xmlns:a16="http://schemas.microsoft.com/office/drawing/2014/main" val="10008"/>
                  </a:ext>
                </a:extLst>
              </a:tr>
            </a:tbl>
          </a:graphicData>
        </a:graphic>
      </p:graphicFrame>
      <p:sp>
        <p:nvSpPr>
          <p:cNvPr id="9" name="Title 1"/>
          <p:cNvSpPr txBox="1">
            <a:spLocks/>
          </p:cNvSpPr>
          <p:nvPr/>
        </p:nvSpPr>
        <p:spPr>
          <a:xfrm>
            <a:off x="152239" y="-232295"/>
            <a:ext cx="8063507" cy="8572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3200" b="1" dirty="0">
                <a:solidFill>
                  <a:schemeClr val="bg1"/>
                </a:solidFill>
                <a:ea typeface="Verdana" panose="020B0604030504040204" pitchFamily="34" charset="0"/>
                <a:cs typeface="+mn-cs"/>
              </a:rPr>
              <a:t>Ταξιδιωτικά </a:t>
            </a:r>
            <a:r>
              <a:rPr lang="el-GR" sz="3200" b="1" dirty="0" smtClean="0">
                <a:solidFill>
                  <a:schemeClr val="bg1"/>
                </a:solidFill>
                <a:ea typeface="Verdana" panose="020B0604030504040204" pitchFamily="34" charset="0"/>
                <a:cs typeface="+mn-cs"/>
              </a:rPr>
              <a:t>Έξοδα</a:t>
            </a:r>
            <a:r>
              <a:rPr lang="en-GB" sz="3200" b="1" dirty="0" smtClean="0">
                <a:solidFill>
                  <a:schemeClr val="bg1"/>
                </a:solidFill>
                <a:ea typeface="Verdana" panose="020B0604030504040204" pitchFamily="34" charset="0"/>
                <a:cs typeface="+mn-cs"/>
              </a:rPr>
              <a:t> </a:t>
            </a:r>
            <a:r>
              <a:rPr lang="el-GR" sz="3200" b="1" dirty="0" smtClean="0">
                <a:solidFill>
                  <a:schemeClr val="bg1"/>
                </a:solidFill>
                <a:ea typeface="Verdana" panose="020B0604030504040204" pitchFamily="34" charset="0"/>
                <a:cs typeface="+mn-cs"/>
              </a:rPr>
              <a:t>Φοιτητές/</a:t>
            </a:r>
            <a:r>
              <a:rPr lang="el-GR" sz="3200" b="1" dirty="0" err="1" smtClean="0">
                <a:solidFill>
                  <a:schemeClr val="bg1"/>
                </a:solidFill>
                <a:ea typeface="Verdana" panose="020B0604030504040204" pitchFamily="34" charset="0"/>
                <a:cs typeface="+mn-cs"/>
              </a:rPr>
              <a:t>τριες</a:t>
            </a:r>
            <a:r>
              <a:rPr lang="el-GR" sz="3200" b="1" dirty="0" smtClean="0">
                <a:solidFill>
                  <a:schemeClr val="bg1"/>
                </a:solidFill>
                <a:ea typeface="Verdana" panose="020B0604030504040204" pitchFamily="34" charset="0"/>
                <a:cs typeface="+mn-cs"/>
              </a:rPr>
              <a:t> - Προσωπικό </a:t>
            </a:r>
            <a:endParaRPr lang="en-GB" sz="3200" b="1" dirty="0">
              <a:solidFill>
                <a:schemeClr val="bg1"/>
              </a:solidFill>
              <a:ea typeface="Verdana" panose="020B0604030504040204" pitchFamily="34" charset="0"/>
              <a:cs typeface="+mn-cs"/>
            </a:endParaRPr>
          </a:p>
        </p:txBody>
      </p:sp>
    </p:spTree>
    <p:extLst>
      <p:ext uri="{BB962C8B-B14F-4D97-AF65-F5344CB8AC3E}">
        <p14:creationId xmlns:p14="http://schemas.microsoft.com/office/powerpoint/2010/main" val="114419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8843" y="677093"/>
            <a:ext cx="3871512" cy="2938944"/>
          </a:xfrm>
          <a:prstGeom prst="rect">
            <a:avLst/>
          </a:prstGeom>
          <a:noFill/>
        </p:spPr>
      </p:pic>
      <p:sp>
        <p:nvSpPr>
          <p:cNvPr id="3" name="TextBox 2"/>
          <p:cNvSpPr txBox="1"/>
          <p:nvPr/>
        </p:nvSpPr>
        <p:spPr>
          <a:xfrm>
            <a:off x="4948501" y="3197538"/>
            <a:ext cx="5968881" cy="4801314"/>
          </a:xfrm>
          <a:prstGeom prst="rect">
            <a:avLst/>
          </a:prstGeom>
          <a:noFill/>
        </p:spPr>
        <p:txBody>
          <a:bodyPr wrap="square" rtlCol="0">
            <a:spAutoFit/>
          </a:bodyPr>
          <a:lstStyle/>
          <a:p>
            <a:pPr algn="r"/>
            <a:endParaRPr lang="en-US" sz="1600" dirty="0">
              <a:solidFill>
                <a:schemeClr val="tx1">
                  <a:lumMod val="75000"/>
                  <a:lumOff val="25000"/>
                </a:schemeClr>
              </a:solidFill>
              <a:latin typeface="Verdana" panose="020B0604030504040204" pitchFamily="34" charset="0"/>
              <a:ea typeface="Verdana" panose="020B0604030504040204" pitchFamily="34" charset="0"/>
            </a:endParaRPr>
          </a:p>
          <a:p>
            <a:pPr algn="r"/>
            <a:endParaRPr lang="en-US" sz="1600" dirty="0">
              <a:solidFill>
                <a:schemeClr val="tx1">
                  <a:lumMod val="75000"/>
                  <a:lumOff val="25000"/>
                </a:schemeClr>
              </a:solidFill>
              <a:latin typeface="Verdana" panose="020B0604030504040204" pitchFamily="34" charset="0"/>
              <a:ea typeface="Verdana" panose="020B0604030504040204" pitchFamily="34" charset="0"/>
            </a:endParaRPr>
          </a:p>
          <a:p>
            <a:pPr algn="r">
              <a:lnSpc>
                <a:spcPct val="150000"/>
              </a:lnSpc>
            </a:pPr>
            <a:r>
              <a:rPr lang="en-GB" sz="2000" b="1" dirty="0">
                <a:solidFill>
                  <a:schemeClr val="tx1">
                    <a:lumMod val="75000"/>
                    <a:lumOff val="25000"/>
                  </a:schemeClr>
                </a:solidFill>
                <a:latin typeface="Verdana" panose="020B0604030504040204" pitchFamily="34" charset="0"/>
                <a:ea typeface="Verdana" panose="020B0604030504040204" pitchFamily="34" charset="0"/>
              </a:rPr>
              <a:t> </a:t>
            </a:r>
            <a:r>
              <a:rPr lang="el-GR" sz="2800" b="1" dirty="0">
                <a:solidFill>
                  <a:schemeClr val="tx1">
                    <a:lumMod val="75000"/>
                    <a:lumOff val="25000"/>
                  </a:schemeClr>
                </a:solidFill>
                <a:latin typeface="+mj-lt"/>
                <a:ea typeface="Verdana" panose="020B0604030504040204" pitchFamily="34" charset="0"/>
              </a:rPr>
              <a:t>Σταυρούλα Αντωνίου</a:t>
            </a:r>
          </a:p>
          <a:p>
            <a:pPr algn="r">
              <a:lnSpc>
                <a:spcPct val="150000"/>
              </a:lnSpc>
            </a:pPr>
            <a:r>
              <a:rPr lang="el-GR" sz="2800" dirty="0">
                <a:solidFill>
                  <a:schemeClr val="tx1">
                    <a:lumMod val="75000"/>
                    <a:lumOff val="25000"/>
                  </a:schemeClr>
                </a:solidFill>
                <a:latin typeface="+mj-lt"/>
                <a:ea typeface="Verdana" panose="020B0604030504040204" pitchFamily="34" charset="0"/>
              </a:rPr>
              <a:t>Λειτουργός</a:t>
            </a:r>
            <a:r>
              <a:rPr lang="en-GB" sz="2800" dirty="0">
                <a:solidFill>
                  <a:schemeClr val="tx1">
                    <a:lumMod val="75000"/>
                    <a:lumOff val="25000"/>
                  </a:schemeClr>
                </a:solidFill>
                <a:latin typeface="+mj-lt"/>
                <a:ea typeface="Verdana" panose="020B0604030504040204" pitchFamily="34" charset="0"/>
              </a:rPr>
              <a:t> </a:t>
            </a:r>
            <a:r>
              <a:rPr lang="el-GR" sz="2800" dirty="0">
                <a:solidFill>
                  <a:schemeClr val="tx1">
                    <a:lumMod val="75000"/>
                    <a:lumOff val="25000"/>
                  </a:schemeClr>
                </a:solidFill>
                <a:latin typeface="+mj-lt"/>
                <a:ea typeface="Verdana" panose="020B0604030504040204" pitchFamily="34" charset="0"/>
              </a:rPr>
              <a:t>Προγράμματος</a:t>
            </a:r>
          </a:p>
          <a:p>
            <a:pPr algn="r">
              <a:lnSpc>
                <a:spcPct val="150000"/>
              </a:lnSpc>
            </a:pPr>
            <a:r>
              <a:rPr lang="en-GB" sz="2800" dirty="0" smtClean="0">
                <a:solidFill>
                  <a:schemeClr val="tx1">
                    <a:lumMod val="75000"/>
                    <a:lumOff val="25000"/>
                  </a:schemeClr>
                </a:solidFill>
                <a:latin typeface="+mj-lt"/>
                <a:ea typeface="Verdana" panose="020B0604030504040204" pitchFamily="34" charset="0"/>
              </a:rPr>
              <a:t>KA 1 </a:t>
            </a:r>
            <a:r>
              <a:rPr lang="el-GR" sz="2800" dirty="0" smtClean="0">
                <a:solidFill>
                  <a:schemeClr val="tx1">
                    <a:lumMod val="75000"/>
                    <a:lumOff val="25000"/>
                  </a:schemeClr>
                </a:solidFill>
                <a:latin typeface="+mj-lt"/>
                <a:ea typeface="Verdana" panose="020B0604030504040204" pitchFamily="34" charset="0"/>
              </a:rPr>
              <a:t>Τομέας </a:t>
            </a:r>
            <a:r>
              <a:rPr lang="el-GR" sz="2800" dirty="0">
                <a:solidFill>
                  <a:schemeClr val="tx1">
                    <a:lumMod val="75000"/>
                    <a:lumOff val="25000"/>
                  </a:schemeClr>
                </a:solidFill>
                <a:latin typeface="+mj-lt"/>
                <a:ea typeface="Verdana" panose="020B0604030504040204" pitchFamily="34" charset="0"/>
              </a:rPr>
              <a:t>Τριτοβάθμιας Εκπαίδευσης </a:t>
            </a:r>
          </a:p>
          <a:p>
            <a:pPr algn="r">
              <a:lnSpc>
                <a:spcPct val="150000"/>
              </a:lnSpc>
            </a:pPr>
            <a:r>
              <a:rPr lang="el-GR" sz="2800" dirty="0" err="1">
                <a:solidFill>
                  <a:schemeClr val="tx1">
                    <a:lumMod val="75000"/>
                    <a:lumOff val="25000"/>
                  </a:schemeClr>
                </a:solidFill>
                <a:latin typeface="+mj-lt"/>
                <a:ea typeface="Verdana" panose="020B0604030504040204" pitchFamily="34" charset="0"/>
              </a:rPr>
              <a:t>Τηλ</a:t>
            </a:r>
            <a:r>
              <a:rPr lang="en-GB" sz="2800" dirty="0">
                <a:solidFill>
                  <a:schemeClr val="tx1">
                    <a:lumMod val="75000"/>
                    <a:lumOff val="25000"/>
                  </a:schemeClr>
                </a:solidFill>
                <a:latin typeface="+mj-lt"/>
                <a:ea typeface="Verdana" panose="020B0604030504040204" pitchFamily="34" charset="0"/>
              </a:rPr>
              <a:t>: </a:t>
            </a:r>
            <a:r>
              <a:rPr lang="el-GR" sz="2800" dirty="0">
                <a:solidFill>
                  <a:schemeClr val="tx1">
                    <a:lumMod val="75000"/>
                    <a:lumOff val="25000"/>
                  </a:schemeClr>
                </a:solidFill>
                <a:latin typeface="+mj-lt"/>
                <a:ea typeface="Verdana" panose="020B0604030504040204" pitchFamily="34" charset="0"/>
              </a:rPr>
              <a:t>22448891</a:t>
            </a:r>
          </a:p>
          <a:p>
            <a:pPr algn="r">
              <a:lnSpc>
                <a:spcPct val="150000"/>
              </a:lnSpc>
            </a:pPr>
            <a:r>
              <a:rPr lang="en-GB" sz="2800" dirty="0" err="1">
                <a:solidFill>
                  <a:schemeClr val="tx1">
                    <a:lumMod val="75000"/>
                    <a:lumOff val="25000"/>
                  </a:schemeClr>
                </a:solidFill>
                <a:latin typeface="+mj-lt"/>
                <a:ea typeface="Verdana" panose="020B0604030504040204" pitchFamily="34" charset="0"/>
                <a:hlinkClick r:id="rId4"/>
              </a:rPr>
              <a:t>santoniou</a:t>
            </a:r>
            <a:r>
              <a:rPr lang="el-GR" sz="2800" dirty="0">
                <a:solidFill>
                  <a:schemeClr val="accent1"/>
                </a:solidFill>
                <a:latin typeface="+mj-lt"/>
                <a:ea typeface="Verdana" panose="020B0604030504040204" pitchFamily="34" charset="0"/>
                <a:hlinkClick r:id="rId4"/>
              </a:rPr>
              <a:t>@</a:t>
            </a:r>
            <a:r>
              <a:rPr lang="en-GB" sz="2800" dirty="0">
                <a:solidFill>
                  <a:schemeClr val="accent1"/>
                </a:solidFill>
                <a:latin typeface="+mj-lt"/>
                <a:ea typeface="Verdana" panose="020B0604030504040204" pitchFamily="34" charset="0"/>
                <a:hlinkClick r:id="rId4"/>
              </a:rPr>
              <a:t>idep.org.cy</a:t>
            </a:r>
            <a:endParaRPr lang="el-GR" sz="2800" dirty="0">
              <a:solidFill>
                <a:schemeClr val="accent1"/>
              </a:solidFill>
              <a:latin typeface="+mj-lt"/>
              <a:ea typeface="Verdana" panose="020B0604030504040204" pitchFamily="34" charset="0"/>
            </a:endParaRPr>
          </a:p>
          <a:p>
            <a:pPr algn="ctr"/>
            <a:endParaRPr lang="el-GR" sz="1600" dirty="0">
              <a:latin typeface="Verdana" panose="020B0604030504040204" pitchFamily="34" charset="0"/>
              <a:ea typeface="Verdana" panose="020B0604030504040204" pitchFamily="34" charset="0"/>
            </a:endParaRPr>
          </a:p>
          <a:p>
            <a:pPr algn="ctr"/>
            <a:endParaRPr lang="el-GR" sz="1600" dirty="0">
              <a:solidFill>
                <a:schemeClr val="tx1">
                  <a:lumMod val="75000"/>
                  <a:lumOff val="25000"/>
                </a:schemeClr>
              </a:solidFill>
              <a:latin typeface="Verdana" panose="020B0604030504040204" pitchFamily="34" charset="0"/>
              <a:ea typeface="Verdana" panose="020B0604030504040204" pitchFamily="34" charset="0"/>
            </a:endParaRPr>
          </a:p>
          <a:p>
            <a:pPr algn="ct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algn="ctr"/>
            <a:endParaRPr lang="en-GB" sz="1600" dirty="0">
              <a:solidFill>
                <a:schemeClr val="tx1">
                  <a:lumMod val="75000"/>
                  <a:lumOff val="25000"/>
                </a:schemeClr>
              </a:solidFill>
              <a:latin typeface="Verdana" panose="020B0604030504040204" pitchFamily="34" charset="0"/>
              <a:ea typeface="Verdana" panose="020B0604030504040204" pitchFamily="34" charset="0"/>
              <a:hlinkClick r:id="rId5"/>
            </a:endParaRP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781525" y="3791056"/>
            <a:ext cx="4166976" cy="523220"/>
          </a:xfrm>
          <a:prstGeom prst="rect">
            <a:avLst/>
          </a:prstGeom>
          <a:noFill/>
        </p:spPr>
        <p:txBody>
          <a:bodyPr wrap="square" rtlCol="0">
            <a:spAutoFit/>
          </a:bodyPr>
          <a:lstStyle/>
          <a:p>
            <a:r>
              <a:rPr lang="el-GR" sz="2800" dirty="0">
                <a:solidFill>
                  <a:schemeClr val="tx1">
                    <a:lumMod val="50000"/>
                    <a:lumOff val="50000"/>
                  </a:schemeClr>
                </a:solidFill>
                <a:latin typeface="Verdana" panose="020B0604030504040204" pitchFamily="34" charset="0"/>
                <a:ea typeface="Verdana" panose="020B0604030504040204" pitchFamily="34" charset="0"/>
              </a:rPr>
              <a:t>Στοιχεία Επικοινωνίας</a:t>
            </a:r>
            <a:endParaRPr lang="en-GB" sz="2800" dirty="0">
              <a:solidFill>
                <a:schemeClr val="tx1">
                  <a:lumMod val="50000"/>
                  <a:lumOff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9428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6471" y="0"/>
            <a:ext cx="12064181" cy="738664"/>
          </a:xfrm>
          <a:prstGeom prst="rect">
            <a:avLst/>
          </a:prstGeom>
          <a:noFill/>
        </p:spPr>
        <p:txBody>
          <a:bodyPr wrap="square" rtlCol="0">
            <a:spAutoFit/>
          </a:bodyPr>
          <a:lstStyle/>
          <a:p>
            <a:r>
              <a:rPr lang="el-GR" sz="2200" b="1" dirty="0">
                <a:solidFill>
                  <a:schemeClr val="bg1"/>
                </a:solidFill>
              </a:rPr>
              <a:t>ΚΟΝΔΥΛΙ ΓΙΑ ΚΥΠΡΙΟΥΣ ΔΙΚΑΙΟΥΧΟΥΣ ΓΙΑ ΤΗΝ ΠΡΟΣΚΛΗΣΗ 202</a:t>
            </a:r>
            <a:r>
              <a:rPr lang="en-GB" sz="2200" b="1" dirty="0">
                <a:solidFill>
                  <a:schemeClr val="bg1"/>
                </a:solidFill>
              </a:rPr>
              <a:t>3</a:t>
            </a:r>
            <a:endParaRPr lang="el-GR" sz="2200" b="1" dirty="0">
              <a:solidFill>
                <a:schemeClr val="bg1"/>
              </a:solidFill>
            </a:endParaRPr>
          </a:p>
          <a:p>
            <a:r>
              <a:rPr lang="el-GR" sz="2000" b="1" dirty="0">
                <a:solidFill>
                  <a:schemeClr val="bg1"/>
                </a:solidFill>
              </a:rPr>
              <a:t>Αποκεντρωμένες Δράσεις - Τομείς Εκπαίδευσης και Κατάρτισης</a:t>
            </a:r>
          </a:p>
        </p:txBody>
      </p:sp>
      <p:sp>
        <p:nvSpPr>
          <p:cNvPr id="3" name="Rectangle 2"/>
          <p:cNvSpPr/>
          <p:nvPr/>
        </p:nvSpPr>
        <p:spPr>
          <a:xfrm>
            <a:off x="572868" y="1295834"/>
            <a:ext cx="9093645" cy="1828193"/>
          </a:xfrm>
          <a:prstGeom prst="rect">
            <a:avLst/>
          </a:prstGeom>
        </p:spPr>
        <p:txBody>
          <a:bodyPr wrap="square">
            <a:spAutoFit/>
          </a:bodyPr>
          <a:lstStyle/>
          <a:p>
            <a:pPr marL="342900" lvl="1" indent="-342900" defTabSz="1061355">
              <a:lnSpc>
                <a:spcPct val="90000"/>
              </a:lnSpc>
              <a:spcBef>
                <a:spcPct val="0"/>
              </a:spcBef>
              <a:spcAft>
                <a:spcPct val="15000"/>
              </a:spcAft>
              <a:buFont typeface="Wingdings" panose="05000000000000000000" pitchFamily="2" charset="2"/>
              <a:buChar char="ü"/>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Table 3">
            <a:extLst>
              <a:ext uri="{FF2B5EF4-FFF2-40B4-BE49-F238E27FC236}">
                <a16:creationId xmlns:a16="http://schemas.microsoft.com/office/drawing/2014/main" id="{E4DA4F91-374B-D325-C0CD-8BDA4AACEA10}"/>
              </a:ext>
            </a:extLst>
          </p:cNvPr>
          <p:cNvGraphicFramePr>
            <a:graphicFrameLocks noGrp="1"/>
          </p:cNvGraphicFramePr>
          <p:nvPr>
            <p:extLst>
              <p:ext uri="{D42A27DB-BD31-4B8C-83A1-F6EECF244321}">
                <p14:modId xmlns:p14="http://schemas.microsoft.com/office/powerpoint/2010/main" val="2905053423"/>
              </p:ext>
            </p:extLst>
          </p:nvPr>
        </p:nvGraphicFramePr>
        <p:xfrm>
          <a:off x="206471" y="699754"/>
          <a:ext cx="11375929" cy="6054500"/>
        </p:xfrm>
        <a:graphic>
          <a:graphicData uri="http://schemas.openxmlformats.org/drawingml/2006/table">
            <a:tbl>
              <a:tblPr firstRow="1" firstCol="1" bandRow="1">
                <a:tableStyleId>{5C22544A-7EE6-4342-B048-85BDC9FD1C3A}</a:tableStyleId>
              </a:tblPr>
              <a:tblGrid>
                <a:gridCol w="2667457">
                  <a:extLst>
                    <a:ext uri="{9D8B030D-6E8A-4147-A177-3AD203B41FA5}">
                      <a16:colId xmlns:a16="http://schemas.microsoft.com/office/drawing/2014/main" val="785708262"/>
                    </a:ext>
                  </a:extLst>
                </a:gridCol>
                <a:gridCol w="3508826">
                  <a:extLst>
                    <a:ext uri="{9D8B030D-6E8A-4147-A177-3AD203B41FA5}">
                      <a16:colId xmlns:a16="http://schemas.microsoft.com/office/drawing/2014/main" val="1456689698"/>
                    </a:ext>
                  </a:extLst>
                </a:gridCol>
                <a:gridCol w="1848972">
                  <a:extLst>
                    <a:ext uri="{9D8B030D-6E8A-4147-A177-3AD203B41FA5}">
                      <a16:colId xmlns:a16="http://schemas.microsoft.com/office/drawing/2014/main" val="2872875448"/>
                    </a:ext>
                  </a:extLst>
                </a:gridCol>
                <a:gridCol w="3350674">
                  <a:extLst>
                    <a:ext uri="{9D8B030D-6E8A-4147-A177-3AD203B41FA5}">
                      <a16:colId xmlns:a16="http://schemas.microsoft.com/office/drawing/2014/main" val="1520028821"/>
                    </a:ext>
                  </a:extLst>
                </a:gridCol>
              </a:tblGrid>
              <a:tr h="637504">
                <a:tc>
                  <a:txBody>
                    <a:bodyPr/>
                    <a:lstStyle/>
                    <a:p>
                      <a:pPr>
                        <a:lnSpc>
                          <a:spcPct val="115000"/>
                        </a:lnSpc>
                        <a:spcAft>
                          <a:spcPts val="1000"/>
                        </a:spcAft>
                      </a:pPr>
                      <a:r>
                        <a:rPr lang="el-GR" sz="1100" dirty="0">
                          <a:effectLst/>
                        </a:rPr>
                        <a:t>Τομέας Εκπαίδευσης</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nSpc>
                          <a:spcPct val="115000"/>
                        </a:lnSpc>
                        <a:spcAft>
                          <a:spcPts val="1000"/>
                        </a:spcAft>
                      </a:pPr>
                      <a:r>
                        <a:rPr lang="el-GR" sz="1100" dirty="0">
                          <a:solidFill>
                            <a:srgbClr val="002060"/>
                          </a:solidFill>
                          <a:effectLst/>
                        </a:rPr>
                        <a:t>Βασική Δράση 1*</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nSpc>
                          <a:spcPct val="115000"/>
                        </a:lnSpc>
                        <a:spcAft>
                          <a:spcPts val="1000"/>
                        </a:spcAft>
                      </a:pPr>
                      <a:r>
                        <a:rPr lang="el-GR" sz="1100" dirty="0">
                          <a:effectLst/>
                        </a:rPr>
                        <a:t>Βασική Δράση 2 </a:t>
                      </a:r>
                      <a:endParaRPr lang="en-GB" sz="1100" dirty="0">
                        <a:effectLst/>
                      </a:endParaRPr>
                    </a:p>
                    <a:p>
                      <a:pPr>
                        <a:lnSpc>
                          <a:spcPct val="115000"/>
                        </a:lnSpc>
                        <a:spcAft>
                          <a:spcPts val="1000"/>
                        </a:spcAft>
                      </a:pPr>
                      <a:r>
                        <a:rPr lang="el-GR" sz="1100" dirty="0">
                          <a:effectLst/>
                        </a:rPr>
                        <a:t>Συμπράξεις Συνεργασίας</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nSpc>
                          <a:spcPct val="115000"/>
                        </a:lnSpc>
                        <a:spcAft>
                          <a:spcPts val="1000"/>
                        </a:spcAft>
                      </a:pPr>
                      <a:r>
                        <a:rPr lang="el-GR" sz="1100" dirty="0">
                          <a:effectLst/>
                        </a:rPr>
                        <a:t>Βασική Δράση 2 Συμπράξεις Μικρής Κλίμακας**</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extLst>
                  <a:ext uri="{0D108BD9-81ED-4DB2-BD59-A6C34878D82A}">
                    <a16:rowId xmlns:a16="http://schemas.microsoft.com/office/drawing/2014/main" val="1645219577"/>
                  </a:ext>
                </a:extLst>
              </a:tr>
              <a:tr h="1041310">
                <a:tc>
                  <a:txBody>
                    <a:bodyPr/>
                    <a:lstStyle/>
                    <a:p>
                      <a:pPr>
                        <a:lnSpc>
                          <a:spcPct val="115000"/>
                        </a:lnSpc>
                        <a:spcAft>
                          <a:spcPts val="1000"/>
                        </a:spcAft>
                      </a:pPr>
                      <a:r>
                        <a:rPr lang="el-GR" sz="1100" dirty="0">
                          <a:effectLst/>
                        </a:rPr>
                        <a:t>Σχολική Εκπαίδευση</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nSpc>
                          <a:spcPct val="115000"/>
                        </a:lnSpc>
                        <a:spcAft>
                          <a:spcPts val="1000"/>
                        </a:spcAft>
                      </a:pPr>
                      <a:r>
                        <a:rPr lang="el-GR" sz="1100" dirty="0">
                          <a:effectLst/>
                        </a:rPr>
                        <a:t> </a:t>
                      </a:r>
                      <a:endParaRPr lang="en-GB" sz="1100" dirty="0">
                        <a:effectLst/>
                      </a:endParaRPr>
                    </a:p>
                    <a:p>
                      <a:pPr>
                        <a:lnSpc>
                          <a:spcPct val="115000"/>
                        </a:lnSpc>
                        <a:spcAft>
                          <a:spcPts val="1000"/>
                        </a:spcAft>
                      </a:pPr>
                      <a:r>
                        <a:rPr lang="el-GR" sz="1100" dirty="0">
                          <a:effectLst/>
                        </a:rPr>
                        <a:t>€1.757.450</a:t>
                      </a:r>
                      <a:endParaRPr lang="en-GB" sz="1100" dirty="0">
                        <a:effectLst/>
                      </a:endParaRPr>
                    </a:p>
                    <a:p>
                      <a:pPr>
                        <a:lnSpc>
                          <a:spcPct val="115000"/>
                        </a:lnSpc>
                        <a:spcAft>
                          <a:spcPts val="1000"/>
                        </a:spcAft>
                      </a:pPr>
                      <a:r>
                        <a:rPr lang="el-GR" sz="1100" dirty="0">
                          <a:effectLst/>
                        </a:rPr>
                        <a:t>Διαπιστευμένοι οργ.: €1.230.215</a:t>
                      </a:r>
                      <a:endParaRPr lang="en-GB" sz="1100" dirty="0">
                        <a:effectLst/>
                      </a:endParaRPr>
                    </a:p>
                    <a:p>
                      <a:pPr>
                        <a:lnSpc>
                          <a:spcPct val="115000"/>
                        </a:lnSpc>
                        <a:spcAft>
                          <a:spcPts val="1000"/>
                        </a:spcAft>
                      </a:pPr>
                      <a:r>
                        <a:rPr lang="el-GR" sz="1100" dirty="0">
                          <a:effectLst/>
                        </a:rPr>
                        <a:t>Μη διαπιστευμένοι οργ.: €527.235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nSpc>
                          <a:spcPct val="115000"/>
                        </a:lnSpc>
                        <a:spcAft>
                          <a:spcPts val="1000"/>
                        </a:spcAft>
                      </a:pPr>
                      <a:r>
                        <a:rPr lang="el-GR" sz="1100" dirty="0">
                          <a:effectLst/>
                        </a:rPr>
                        <a:t> </a:t>
                      </a:r>
                      <a:endParaRPr lang="en-GB" sz="1100" dirty="0">
                        <a:effectLst/>
                      </a:endParaRPr>
                    </a:p>
                    <a:p>
                      <a:pPr>
                        <a:lnSpc>
                          <a:spcPct val="115000"/>
                        </a:lnSpc>
                        <a:spcAft>
                          <a:spcPts val="1000"/>
                        </a:spcAft>
                      </a:pPr>
                      <a:r>
                        <a:rPr lang="el-GR" sz="1100" dirty="0">
                          <a:effectLst/>
                        </a:rPr>
                        <a:t>€</a:t>
                      </a:r>
                      <a:r>
                        <a:rPr lang="en-GB" sz="1100" dirty="0">
                          <a:effectLst/>
                        </a:rPr>
                        <a:t>607</a:t>
                      </a:r>
                      <a:r>
                        <a:rPr lang="el-GR" sz="1100" dirty="0">
                          <a:effectLst/>
                        </a:rPr>
                        <a:t>.</a:t>
                      </a:r>
                      <a:r>
                        <a:rPr lang="en-GB" sz="1100" dirty="0">
                          <a:effectLst/>
                        </a:rPr>
                        <a:t>258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nSpc>
                          <a:spcPct val="115000"/>
                        </a:lnSpc>
                        <a:spcAft>
                          <a:spcPts val="1000"/>
                        </a:spcAft>
                      </a:pPr>
                      <a:r>
                        <a:rPr lang="el-GR" sz="1100" dirty="0">
                          <a:effectLst/>
                        </a:rPr>
                        <a:t> </a:t>
                      </a:r>
                      <a:endParaRPr lang="en-GB" sz="1100" dirty="0">
                        <a:effectLst/>
                      </a:endParaRPr>
                    </a:p>
                    <a:p>
                      <a:pPr>
                        <a:lnSpc>
                          <a:spcPct val="115000"/>
                        </a:lnSpc>
                        <a:spcAft>
                          <a:spcPts val="1000"/>
                        </a:spcAft>
                      </a:pPr>
                      <a:r>
                        <a:rPr lang="el-GR" sz="1100" dirty="0">
                          <a:effectLst/>
                        </a:rPr>
                        <a:t>€</a:t>
                      </a:r>
                      <a:r>
                        <a:rPr lang="en-GB" sz="1100" dirty="0">
                          <a:effectLst/>
                        </a:rPr>
                        <a:t>132</a:t>
                      </a:r>
                      <a:r>
                        <a:rPr lang="el-GR" sz="1100" dirty="0">
                          <a:effectLst/>
                        </a:rPr>
                        <a:t>.</a:t>
                      </a:r>
                      <a:r>
                        <a:rPr lang="en-GB" sz="1100" dirty="0">
                          <a:effectLst/>
                        </a:rPr>
                        <a:t>615</a:t>
                      </a:r>
                    </a:p>
                    <a:p>
                      <a:pPr>
                        <a:lnSpc>
                          <a:spcPct val="115000"/>
                        </a:lnSpc>
                        <a:spcAft>
                          <a:spcPts val="1000"/>
                        </a:spcAft>
                      </a:pPr>
                      <a:r>
                        <a:rPr lang="el-GR" sz="1100" dirty="0">
                          <a:effectLst/>
                        </a:rPr>
                        <a:t>1</a:t>
                      </a:r>
                      <a:r>
                        <a:rPr lang="el-GR" sz="1100" baseline="30000" dirty="0">
                          <a:effectLst/>
                        </a:rPr>
                        <a:t>η</a:t>
                      </a:r>
                      <a:r>
                        <a:rPr lang="el-GR" sz="1100" dirty="0">
                          <a:effectLst/>
                        </a:rPr>
                        <a:t> προθεσμία: €79.569</a:t>
                      </a:r>
                      <a:endParaRPr lang="en-GB" sz="1100" dirty="0">
                        <a:effectLst/>
                      </a:endParaRPr>
                    </a:p>
                    <a:p>
                      <a:pPr>
                        <a:lnSpc>
                          <a:spcPct val="115000"/>
                        </a:lnSpc>
                        <a:spcAft>
                          <a:spcPts val="1000"/>
                        </a:spcAft>
                      </a:pPr>
                      <a:r>
                        <a:rPr lang="el-GR" sz="1100" dirty="0">
                          <a:effectLst/>
                        </a:rPr>
                        <a:t>2</a:t>
                      </a:r>
                      <a:r>
                        <a:rPr lang="el-GR" sz="1100" baseline="30000" dirty="0">
                          <a:effectLst/>
                        </a:rPr>
                        <a:t>η</a:t>
                      </a:r>
                      <a:r>
                        <a:rPr lang="el-GR" sz="1100" dirty="0">
                          <a:effectLst/>
                        </a:rPr>
                        <a:t> προθεσμία:  €53.046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extLst>
                  <a:ext uri="{0D108BD9-81ED-4DB2-BD59-A6C34878D82A}">
                    <a16:rowId xmlns:a16="http://schemas.microsoft.com/office/drawing/2014/main" val="2279351029"/>
                  </a:ext>
                </a:extLst>
              </a:tr>
              <a:tr h="663827">
                <a:tc>
                  <a:txBody>
                    <a:bodyPr/>
                    <a:lstStyle/>
                    <a:p>
                      <a:pPr>
                        <a:lnSpc>
                          <a:spcPct val="115000"/>
                        </a:lnSpc>
                        <a:spcAft>
                          <a:spcPts val="1000"/>
                        </a:spcAft>
                      </a:pPr>
                      <a:r>
                        <a:rPr lang="en-GB" sz="1400" dirty="0" smtClean="0">
                          <a:solidFill>
                            <a:schemeClr val="bg2">
                              <a:lumMod val="10000"/>
                            </a:schemeClr>
                          </a:solidFill>
                          <a:effectLst/>
                        </a:rPr>
                        <a:t>KA130/KA131</a:t>
                      </a:r>
                      <a:r>
                        <a:rPr lang="en-GB" sz="1400" baseline="0" dirty="0" smtClean="0">
                          <a:solidFill>
                            <a:schemeClr val="bg2">
                              <a:lumMod val="10000"/>
                            </a:schemeClr>
                          </a:solidFill>
                          <a:effectLst/>
                        </a:rPr>
                        <a:t> </a:t>
                      </a:r>
                      <a:r>
                        <a:rPr lang="el-GR" sz="1400" dirty="0" smtClean="0">
                          <a:solidFill>
                            <a:schemeClr val="bg2">
                              <a:lumMod val="10000"/>
                            </a:schemeClr>
                          </a:solidFill>
                          <a:effectLst/>
                        </a:rPr>
                        <a:t>Κινητικότητα</a:t>
                      </a:r>
                      <a:r>
                        <a:rPr lang="en-GB" sz="1400" baseline="0" dirty="0" smtClean="0">
                          <a:solidFill>
                            <a:schemeClr val="bg2">
                              <a:lumMod val="10000"/>
                            </a:schemeClr>
                          </a:solidFill>
                          <a:effectLst/>
                        </a:rPr>
                        <a:t> </a:t>
                      </a:r>
                      <a:r>
                        <a:rPr lang="el-GR" sz="1400" baseline="0" dirty="0" smtClean="0">
                          <a:solidFill>
                            <a:schemeClr val="bg2">
                              <a:lumMod val="10000"/>
                            </a:schemeClr>
                          </a:solidFill>
                          <a:effectLst/>
                        </a:rPr>
                        <a:t>προς όλες τις χώρες</a:t>
                      </a:r>
                      <a:endParaRPr lang="en-GB"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accent2"/>
                    </a:solidFill>
                  </a:tcPr>
                </a:tc>
                <a:tc>
                  <a:txBody>
                    <a:bodyPr/>
                    <a:lstStyle/>
                    <a:p>
                      <a:pPr>
                        <a:lnSpc>
                          <a:spcPct val="115000"/>
                        </a:lnSpc>
                        <a:spcAft>
                          <a:spcPts val="1000"/>
                        </a:spcAft>
                      </a:pPr>
                      <a:r>
                        <a:rPr lang="el-GR" sz="1600" b="1" dirty="0">
                          <a:solidFill>
                            <a:schemeClr val="bg1"/>
                          </a:solidFill>
                          <a:effectLst/>
                        </a:rPr>
                        <a:t> </a:t>
                      </a:r>
                      <a:endParaRPr lang="en-GB" sz="1600" b="1" dirty="0">
                        <a:solidFill>
                          <a:schemeClr val="bg1"/>
                        </a:solidFill>
                        <a:effectLst/>
                      </a:endParaRPr>
                    </a:p>
                    <a:p>
                      <a:pPr>
                        <a:lnSpc>
                          <a:spcPct val="115000"/>
                        </a:lnSpc>
                        <a:spcAft>
                          <a:spcPts val="1000"/>
                        </a:spcAft>
                      </a:pPr>
                      <a:r>
                        <a:rPr lang="el-GR" sz="1600" b="1" dirty="0">
                          <a:solidFill>
                            <a:schemeClr val="bg1"/>
                          </a:solidFill>
                          <a:effectLst/>
                        </a:rPr>
                        <a:t>€4.</a:t>
                      </a:r>
                      <a:r>
                        <a:rPr lang="en-GB" sz="1600" b="1" dirty="0">
                          <a:solidFill>
                            <a:schemeClr val="bg1"/>
                          </a:solidFill>
                          <a:effectLst/>
                        </a:rPr>
                        <a:t>930</a:t>
                      </a:r>
                      <a:r>
                        <a:rPr lang="el-GR" sz="1600" b="1" dirty="0">
                          <a:solidFill>
                            <a:schemeClr val="bg1"/>
                          </a:solidFill>
                          <a:effectLst/>
                        </a:rPr>
                        <a:t>.</a:t>
                      </a:r>
                      <a:r>
                        <a:rPr lang="en-GB" sz="1600" b="1" dirty="0">
                          <a:solidFill>
                            <a:schemeClr val="bg1"/>
                          </a:solidFill>
                          <a:effectLst/>
                        </a:rPr>
                        <a:t>110</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accent2"/>
                    </a:solidFill>
                  </a:tcPr>
                </a:tc>
                <a:tc>
                  <a:txBody>
                    <a:bodyPr/>
                    <a:lstStyle/>
                    <a:p>
                      <a:pPr>
                        <a:lnSpc>
                          <a:spcPct val="115000"/>
                        </a:lnSpc>
                        <a:spcAft>
                          <a:spcPts val="1000"/>
                        </a:spcAft>
                      </a:pPr>
                      <a:r>
                        <a:rPr lang="el-GR" sz="1600" b="1" dirty="0">
                          <a:solidFill>
                            <a:schemeClr val="bg1"/>
                          </a:solidFill>
                          <a:effectLst/>
                        </a:rPr>
                        <a:t> </a:t>
                      </a:r>
                      <a:endParaRPr lang="en-GB" sz="1600" b="1" dirty="0">
                        <a:solidFill>
                          <a:schemeClr val="bg1"/>
                        </a:solidFill>
                        <a:effectLst/>
                      </a:endParaRPr>
                    </a:p>
                    <a:p>
                      <a:pPr>
                        <a:lnSpc>
                          <a:spcPct val="115000"/>
                        </a:lnSpc>
                        <a:spcAft>
                          <a:spcPts val="1000"/>
                        </a:spcAft>
                      </a:pPr>
                      <a:r>
                        <a:rPr lang="el-GR" sz="1600" b="1" dirty="0">
                          <a:solidFill>
                            <a:schemeClr val="bg1"/>
                          </a:solidFill>
                          <a:effectLst/>
                        </a:rPr>
                        <a:t>€</a:t>
                      </a:r>
                      <a:r>
                        <a:rPr lang="en-GB" sz="1600" b="1" dirty="0">
                          <a:solidFill>
                            <a:schemeClr val="bg1"/>
                          </a:solidFill>
                          <a:effectLst/>
                        </a:rPr>
                        <a:t>688</a:t>
                      </a:r>
                      <a:r>
                        <a:rPr lang="el-GR" sz="1600" b="1" dirty="0">
                          <a:solidFill>
                            <a:schemeClr val="bg1"/>
                          </a:solidFill>
                          <a:effectLst/>
                        </a:rPr>
                        <a:t>.</a:t>
                      </a:r>
                      <a:r>
                        <a:rPr lang="en-GB" sz="1600" b="1" dirty="0">
                          <a:solidFill>
                            <a:schemeClr val="bg1"/>
                          </a:solidFill>
                          <a:effectLst/>
                        </a:rPr>
                        <a:t>950</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accent2"/>
                    </a:solidFill>
                  </a:tcPr>
                </a:tc>
                <a:tc>
                  <a:txBody>
                    <a:bodyPr/>
                    <a:lstStyle/>
                    <a:p>
                      <a:pPr>
                        <a:lnSpc>
                          <a:spcPct val="115000"/>
                        </a:lnSpc>
                        <a:spcAft>
                          <a:spcPts val="1000"/>
                        </a:spcAft>
                      </a:pPr>
                      <a:r>
                        <a:rPr lang="el-GR" sz="1100">
                          <a:effectLst/>
                        </a:rPr>
                        <a:t> </a:t>
                      </a:r>
                      <a:endParaRPr lang="en-GB" sz="1100">
                        <a:effectLst/>
                      </a:endParaRPr>
                    </a:p>
                    <a:p>
                      <a:pPr>
                        <a:lnSpc>
                          <a:spcPct val="115000"/>
                        </a:lnSpc>
                        <a:spcAft>
                          <a:spcPts val="1000"/>
                        </a:spcAft>
                      </a:pPr>
                      <a:r>
                        <a:rPr lang="el-GR" sz="1100">
                          <a:effectLst/>
                        </a:rPr>
                        <a:t>Δεν εφαρμόζεται</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extLst>
                  <a:ext uri="{0D108BD9-81ED-4DB2-BD59-A6C34878D82A}">
                    <a16:rowId xmlns:a16="http://schemas.microsoft.com/office/drawing/2014/main" val="223187207"/>
                  </a:ext>
                </a:extLst>
              </a:tr>
              <a:tr h="440374">
                <a:tc>
                  <a:txBody>
                    <a:bodyPr/>
                    <a:lstStyle/>
                    <a:p>
                      <a:pPr>
                        <a:lnSpc>
                          <a:spcPct val="115000"/>
                        </a:lnSpc>
                        <a:spcAft>
                          <a:spcPts val="1000"/>
                        </a:spcAft>
                      </a:pPr>
                      <a:r>
                        <a:rPr lang="el-GR" sz="1400" dirty="0" smtClean="0">
                          <a:solidFill>
                            <a:schemeClr val="bg2">
                              <a:lumMod val="10000"/>
                            </a:schemeClr>
                          </a:solidFill>
                          <a:effectLst/>
                        </a:rPr>
                        <a:t>ΚΑ171</a:t>
                      </a:r>
                      <a:r>
                        <a:rPr lang="el-GR" sz="1400" baseline="0" dirty="0" smtClean="0">
                          <a:solidFill>
                            <a:schemeClr val="bg2">
                              <a:lumMod val="10000"/>
                            </a:schemeClr>
                          </a:solidFill>
                          <a:effectLst/>
                        </a:rPr>
                        <a:t> </a:t>
                      </a:r>
                      <a:r>
                        <a:rPr lang="el-GR" sz="1400" dirty="0" smtClean="0">
                          <a:solidFill>
                            <a:schemeClr val="bg2">
                              <a:lumMod val="10000"/>
                            </a:schemeClr>
                          </a:solidFill>
                          <a:effectLst/>
                        </a:rPr>
                        <a:t>Διεθνής </a:t>
                      </a:r>
                      <a:r>
                        <a:rPr lang="el-GR" sz="1400" dirty="0">
                          <a:solidFill>
                            <a:schemeClr val="bg2">
                              <a:lumMod val="10000"/>
                            </a:schemeClr>
                          </a:solidFill>
                          <a:effectLst/>
                        </a:rPr>
                        <a:t>Κινητικότητα</a:t>
                      </a:r>
                      <a:endParaRPr lang="en-GB"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accent2"/>
                    </a:solidFill>
                  </a:tcPr>
                </a:tc>
                <a:tc>
                  <a:txBody>
                    <a:bodyPr/>
                    <a:lstStyle/>
                    <a:p>
                      <a:pPr>
                        <a:lnSpc>
                          <a:spcPct val="115000"/>
                        </a:lnSpc>
                        <a:spcAft>
                          <a:spcPts val="1000"/>
                        </a:spcAft>
                      </a:pPr>
                      <a:r>
                        <a:rPr lang="el-GR" sz="1600" b="1" dirty="0">
                          <a:solidFill>
                            <a:schemeClr val="bg1"/>
                          </a:solidFill>
                          <a:effectLst/>
                        </a:rPr>
                        <a:t>€943.345</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accent2"/>
                    </a:solidFill>
                  </a:tcPr>
                </a:tc>
                <a:tc>
                  <a:txBody>
                    <a:bodyPr/>
                    <a:lstStyle/>
                    <a:p>
                      <a:pPr>
                        <a:lnSpc>
                          <a:spcPct val="115000"/>
                        </a:lnSpc>
                        <a:spcAft>
                          <a:spcPts val="1000"/>
                        </a:spcAft>
                      </a:pPr>
                      <a:r>
                        <a:rPr lang="el-GR" sz="1600" dirty="0">
                          <a:solidFill>
                            <a:schemeClr val="bg1"/>
                          </a:solidFill>
                          <a:effectLst/>
                        </a:rPr>
                        <a:t> Δεν εφαρμόζεται</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accent2"/>
                    </a:solidFill>
                  </a:tcPr>
                </a:tc>
                <a:tc>
                  <a:txBody>
                    <a:bodyPr/>
                    <a:lstStyle/>
                    <a:p>
                      <a:pPr>
                        <a:lnSpc>
                          <a:spcPct val="115000"/>
                        </a:lnSpc>
                        <a:spcAft>
                          <a:spcPts val="1000"/>
                        </a:spcAft>
                      </a:pPr>
                      <a:r>
                        <a:rPr lang="el-GR" sz="1100" dirty="0">
                          <a:effectLst/>
                        </a:rPr>
                        <a:t>Δεν εφαρμόζεται</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extLst>
                  <a:ext uri="{0D108BD9-81ED-4DB2-BD59-A6C34878D82A}">
                    <a16:rowId xmlns:a16="http://schemas.microsoft.com/office/drawing/2014/main" val="2517930131"/>
                  </a:ext>
                </a:extLst>
              </a:tr>
              <a:tr h="1041310">
                <a:tc>
                  <a:txBody>
                    <a:bodyPr/>
                    <a:lstStyle/>
                    <a:p>
                      <a:pPr>
                        <a:lnSpc>
                          <a:spcPct val="115000"/>
                        </a:lnSpc>
                        <a:spcAft>
                          <a:spcPts val="1000"/>
                        </a:spcAft>
                      </a:pPr>
                      <a:r>
                        <a:rPr lang="el-GR" sz="1100" dirty="0">
                          <a:effectLst/>
                        </a:rPr>
                        <a:t>Επαγγελματική </a:t>
                      </a:r>
                      <a:r>
                        <a:rPr lang="en-US" sz="1100" dirty="0">
                          <a:effectLst/>
                        </a:rPr>
                        <a:t>E</a:t>
                      </a:r>
                      <a:r>
                        <a:rPr lang="el-GR" sz="1100" dirty="0">
                          <a:effectLst/>
                        </a:rPr>
                        <a:t>κπαίδευση και </a:t>
                      </a:r>
                      <a:r>
                        <a:rPr lang="en-US" sz="1100" dirty="0">
                          <a:effectLst/>
                        </a:rPr>
                        <a:t>K</a:t>
                      </a:r>
                      <a:r>
                        <a:rPr lang="el-GR" sz="1100" dirty="0">
                          <a:effectLst/>
                        </a:rPr>
                        <a:t>ατάρτιση</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nSpc>
                          <a:spcPct val="115000"/>
                        </a:lnSpc>
                        <a:spcAft>
                          <a:spcPts val="1000"/>
                        </a:spcAft>
                      </a:pPr>
                      <a:endParaRPr lang="en-GB" sz="1100" dirty="0">
                        <a:effectLst/>
                      </a:endParaRPr>
                    </a:p>
                    <a:p>
                      <a:pPr>
                        <a:lnSpc>
                          <a:spcPct val="115000"/>
                        </a:lnSpc>
                        <a:spcAft>
                          <a:spcPts val="1000"/>
                        </a:spcAft>
                      </a:pPr>
                      <a:r>
                        <a:rPr lang="el-GR" sz="1100" dirty="0">
                          <a:effectLst/>
                        </a:rPr>
                        <a:t>€2.350.015</a:t>
                      </a:r>
                      <a:endParaRPr lang="en-GB" sz="1100" dirty="0">
                        <a:effectLst/>
                      </a:endParaRPr>
                    </a:p>
                    <a:p>
                      <a:pPr>
                        <a:lnSpc>
                          <a:spcPct val="115000"/>
                        </a:lnSpc>
                        <a:spcAft>
                          <a:spcPts val="1000"/>
                        </a:spcAft>
                      </a:pPr>
                      <a:r>
                        <a:rPr lang="el-GR" sz="1100" dirty="0">
                          <a:effectLst/>
                        </a:rPr>
                        <a:t>Διαπιστευμένοι οργ.: €1.645.010,5</a:t>
                      </a:r>
                      <a:endParaRPr lang="en-GB" sz="1100" dirty="0">
                        <a:effectLst/>
                      </a:endParaRPr>
                    </a:p>
                    <a:p>
                      <a:pPr>
                        <a:lnSpc>
                          <a:spcPct val="115000"/>
                        </a:lnSpc>
                        <a:spcAft>
                          <a:spcPts val="1000"/>
                        </a:spcAft>
                      </a:pPr>
                      <a:r>
                        <a:rPr lang="el-GR" sz="1100" dirty="0">
                          <a:effectLst/>
                        </a:rPr>
                        <a:t>Μη διαπιστευμένοι οργ.: €705.004,5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nSpc>
                          <a:spcPct val="115000"/>
                        </a:lnSpc>
                        <a:spcAft>
                          <a:spcPts val="1000"/>
                        </a:spcAft>
                      </a:pPr>
                      <a:r>
                        <a:rPr lang="el-GR" sz="1100" dirty="0">
                          <a:effectLst/>
                        </a:rPr>
                        <a:t> </a:t>
                      </a:r>
                      <a:endParaRPr lang="en-GB" sz="1100" dirty="0">
                        <a:effectLst/>
                      </a:endParaRPr>
                    </a:p>
                    <a:p>
                      <a:pPr>
                        <a:lnSpc>
                          <a:spcPct val="115000"/>
                        </a:lnSpc>
                        <a:spcAft>
                          <a:spcPts val="1000"/>
                        </a:spcAft>
                      </a:pPr>
                      <a:r>
                        <a:rPr lang="el-GR" sz="1100" dirty="0">
                          <a:effectLst/>
                        </a:rPr>
                        <a:t>€</a:t>
                      </a:r>
                      <a:r>
                        <a:rPr lang="en-GB" sz="1100" dirty="0">
                          <a:effectLst/>
                        </a:rPr>
                        <a:t>534</a:t>
                      </a:r>
                      <a:r>
                        <a:rPr lang="el-GR" sz="1100" dirty="0">
                          <a:effectLst/>
                        </a:rPr>
                        <a:t>.</a:t>
                      </a:r>
                      <a:r>
                        <a:rPr lang="en-GB" sz="1100" dirty="0">
                          <a:effectLst/>
                        </a:rPr>
                        <a:t>620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nSpc>
                          <a:spcPct val="115000"/>
                        </a:lnSpc>
                        <a:spcAft>
                          <a:spcPts val="1000"/>
                        </a:spcAft>
                      </a:pPr>
                      <a:r>
                        <a:rPr lang="el-GR" sz="1100">
                          <a:effectLst/>
                        </a:rPr>
                        <a:t> </a:t>
                      </a:r>
                      <a:endParaRPr lang="en-GB" sz="1100">
                        <a:effectLst/>
                      </a:endParaRPr>
                    </a:p>
                    <a:p>
                      <a:pPr>
                        <a:lnSpc>
                          <a:spcPct val="115000"/>
                        </a:lnSpc>
                        <a:spcAft>
                          <a:spcPts val="1000"/>
                        </a:spcAft>
                      </a:pPr>
                      <a:r>
                        <a:rPr lang="el-GR" sz="1100">
                          <a:effectLst/>
                        </a:rPr>
                        <a:t>€</a:t>
                      </a:r>
                      <a:r>
                        <a:rPr lang="en-GB" sz="1100">
                          <a:effectLst/>
                        </a:rPr>
                        <a:t>141</a:t>
                      </a:r>
                      <a:r>
                        <a:rPr lang="el-GR" sz="1100">
                          <a:effectLst/>
                        </a:rPr>
                        <a:t>.</a:t>
                      </a:r>
                      <a:r>
                        <a:rPr lang="en-GB" sz="1100">
                          <a:effectLst/>
                        </a:rPr>
                        <a:t>428</a:t>
                      </a:r>
                    </a:p>
                    <a:p>
                      <a:pPr>
                        <a:lnSpc>
                          <a:spcPct val="115000"/>
                        </a:lnSpc>
                        <a:spcAft>
                          <a:spcPts val="1000"/>
                        </a:spcAft>
                      </a:pPr>
                      <a:r>
                        <a:rPr lang="el-GR" sz="1100">
                          <a:effectLst/>
                        </a:rPr>
                        <a:t>1</a:t>
                      </a:r>
                      <a:r>
                        <a:rPr lang="el-GR" sz="1100" baseline="30000">
                          <a:effectLst/>
                        </a:rPr>
                        <a:t>η</a:t>
                      </a:r>
                      <a:r>
                        <a:rPr lang="el-GR" sz="1100">
                          <a:effectLst/>
                        </a:rPr>
                        <a:t> προθεσμία: €84.856,80</a:t>
                      </a:r>
                      <a:endParaRPr lang="en-GB" sz="1100">
                        <a:effectLst/>
                      </a:endParaRPr>
                    </a:p>
                    <a:p>
                      <a:pPr>
                        <a:lnSpc>
                          <a:spcPct val="115000"/>
                        </a:lnSpc>
                        <a:spcAft>
                          <a:spcPts val="1000"/>
                        </a:spcAft>
                      </a:pPr>
                      <a:r>
                        <a:rPr lang="el-GR" sz="1100">
                          <a:effectLst/>
                        </a:rPr>
                        <a:t>2</a:t>
                      </a:r>
                      <a:r>
                        <a:rPr lang="el-GR" sz="1100" baseline="30000">
                          <a:effectLst/>
                        </a:rPr>
                        <a:t>η</a:t>
                      </a:r>
                      <a:r>
                        <a:rPr lang="el-GR" sz="1100">
                          <a:effectLst/>
                        </a:rPr>
                        <a:t> προθεσμία: €56.571,2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extLst>
                  <a:ext uri="{0D108BD9-81ED-4DB2-BD59-A6C34878D82A}">
                    <a16:rowId xmlns:a16="http://schemas.microsoft.com/office/drawing/2014/main" val="3322515808"/>
                  </a:ext>
                </a:extLst>
              </a:tr>
              <a:tr h="1041310">
                <a:tc>
                  <a:txBody>
                    <a:bodyPr/>
                    <a:lstStyle/>
                    <a:p>
                      <a:pPr>
                        <a:lnSpc>
                          <a:spcPct val="115000"/>
                        </a:lnSpc>
                        <a:spcAft>
                          <a:spcPts val="1000"/>
                        </a:spcAft>
                      </a:pPr>
                      <a:r>
                        <a:rPr lang="el-GR" sz="1100" dirty="0">
                          <a:effectLst/>
                        </a:rPr>
                        <a:t>Εκπαίδευση </a:t>
                      </a:r>
                      <a:r>
                        <a:rPr lang="en-US" sz="1100" dirty="0">
                          <a:effectLst/>
                        </a:rPr>
                        <a:t>E</a:t>
                      </a:r>
                      <a:r>
                        <a:rPr lang="el-GR" sz="1100" dirty="0">
                          <a:effectLst/>
                        </a:rPr>
                        <a:t>νηλίκων</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nSpc>
                          <a:spcPct val="115000"/>
                        </a:lnSpc>
                        <a:spcAft>
                          <a:spcPts val="1000"/>
                        </a:spcAft>
                      </a:pPr>
                      <a:r>
                        <a:rPr lang="el-GR" sz="1100" dirty="0">
                          <a:effectLst/>
                        </a:rPr>
                        <a:t> </a:t>
                      </a:r>
                      <a:endParaRPr lang="en-GB" sz="1100" dirty="0">
                        <a:effectLst/>
                      </a:endParaRPr>
                    </a:p>
                    <a:p>
                      <a:pPr>
                        <a:lnSpc>
                          <a:spcPct val="115000"/>
                        </a:lnSpc>
                        <a:spcAft>
                          <a:spcPts val="1000"/>
                        </a:spcAft>
                      </a:pPr>
                      <a:r>
                        <a:rPr lang="el-GR" sz="1100" dirty="0">
                          <a:effectLst/>
                        </a:rPr>
                        <a:t>€416.900</a:t>
                      </a:r>
                      <a:endParaRPr lang="en-GB" sz="1100" dirty="0">
                        <a:effectLst/>
                      </a:endParaRPr>
                    </a:p>
                    <a:p>
                      <a:pPr>
                        <a:lnSpc>
                          <a:spcPct val="115000"/>
                        </a:lnSpc>
                        <a:spcAft>
                          <a:spcPts val="1000"/>
                        </a:spcAft>
                      </a:pPr>
                      <a:r>
                        <a:rPr lang="el-GR" sz="1100" dirty="0">
                          <a:effectLst/>
                        </a:rPr>
                        <a:t>Διαπιστευμένοι οργ.: €166.760</a:t>
                      </a:r>
                      <a:endParaRPr lang="en-GB" sz="1100" dirty="0">
                        <a:effectLst/>
                      </a:endParaRPr>
                    </a:p>
                    <a:p>
                      <a:pPr>
                        <a:lnSpc>
                          <a:spcPct val="115000"/>
                        </a:lnSpc>
                        <a:spcAft>
                          <a:spcPts val="1000"/>
                        </a:spcAft>
                      </a:pPr>
                      <a:r>
                        <a:rPr lang="el-GR" sz="1100" dirty="0">
                          <a:effectLst/>
                        </a:rPr>
                        <a:t>Μη διαπιστευμένοι οργ.: €250.140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nSpc>
                          <a:spcPct val="115000"/>
                        </a:lnSpc>
                        <a:spcAft>
                          <a:spcPts val="1000"/>
                        </a:spcAft>
                      </a:pPr>
                      <a:r>
                        <a:rPr lang="el-GR" sz="1100" dirty="0">
                          <a:effectLst/>
                        </a:rPr>
                        <a:t> </a:t>
                      </a:r>
                      <a:endParaRPr lang="en-GB" sz="1100" dirty="0">
                        <a:effectLst/>
                      </a:endParaRPr>
                    </a:p>
                    <a:p>
                      <a:pPr>
                        <a:lnSpc>
                          <a:spcPct val="115000"/>
                        </a:lnSpc>
                        <a:spcAft>
                          <a:spcPts val="1000"/>
                        </a:spcAft>
                      </a:pPr>
                      <a:r>
                        <a:rPr lang="el-GR" sz="1100" dirty="0">
                          <a:effectLst/>
                        </a:rPr>
                        <a:t>€400.000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tc>
                  <a:txBody>
                    <a:bodyPr/>
                    <a:lstStyle/>
                    <a:p>
                      <a:pPr>
                        <a:lnSpc>
                          <a:spcPct val="115000"/>
                        </a:lnSpc>
                        <a:spcAft>
                          <a:spcPts val="1000"/>
                        </a:spcAft>
                      </a:pPr>
                      <a:r>
                        <a:rPr lang="el-GR" sz="1100" dirty="0">
                          <a:effectLst/>
                        </a:rPr>
                        <a:t> </a:t>
                      </a:r>
                      <a:endParaRPr lang="en-GB" sz="1100" dirty="0">
                        <a:effectLst/>
                      </a:endParaRPr>
                    </a:p>
                    <a:p>
                      <a:pPr>
                        <a:lnSpc>
                          <a:spcPct val="115000"/>
                        </a:lnSpc>
                        <a:spcAft>
                          <a:spcPts val="1000"/>
                        </a:spcAft>
                      </a:pPr>
                      <a:r>
                        <a:rPr lang="el-GR" sz="1100" dirty="0">
                          <a:effectLst/>
                        </a:rPr>
                        <a:t>€135.</a:t>
                      </a:r>
                      <a:r>
                        <a:rPr lang="en-GB" sz="1100" dirty="0">
                          <a:effectLst/>
                        </a:rPr>
                        <a:t>288</a:t>
                      </a:r>
                    </a:p>
                    <a:p>
                      <a:pPr>
                        <a:lnSpc>
                          <a:spcPct val="115000"/>
                        </a:lnSpc>
                        <a:spcAft>
                          <a:spcPts val="1000"/>
                        </a:spcAft>
                      </a:pPr>
                      <a:r>
                        <a:rPr lang="el-GR" sz="1100" dirty="0">
                          <a:effectLst/>
                        </a:rPr>
                        <a:t>1</a:t>
                      </a:r>
                      <a:r>
                        <a:rPr lang="el-GR" sz="1100" baseline="30000" dirty="0">
                          <a:effectLst/>
                        </a:rPr>
                        <a:t>η</a:t>
                      </a:r>
                      <a:r>
                        <a:rPr lang="el-GR" sz="1100" dirty="0">
                          <a:effectLst/>
                        </a:rPr>
                        <a:t> προθεσμία: €81.172,80</a:t>
                      </a:r>
                      <a:endParaRPr lang="en-GB" sz="1100" dirty="0">
                        <a:effectLst/>
                      </a:endParaRPr>
                    </a:p>
                    <a:p>
                      <a:pPr>
                        <a:lnSpc>
                          <a:spcPct val="115000"/>
                        </a:lnSpc>
                        <a:spcAft>
                          <a:spcPts val="1000"/>
                        </a:spcAft>
                      </a:pPr>
                      <a:r>
                        <a:rPr lang="el-GR" sz="1100" dirty="0">
                          <a:effectLst/>
                        </a:rPr>
                        <a:t>2</a:t>
                      </a:r>
                      <a:r>
                        <a:rPr lang="el-GR" sz="1100" baseline="30000" dirty="0">
                          <a:effectLst/>
                        </a:rPr>
                        <a:t>η</a:t>
                      </a:r>
                      <a:r>
                        <a:rPr lang="el-GR" sz="1100" dirty="0">
                          <a:effectLst/>
                        </a:rPr>
                        <a:t> προθεσμία:  €54.115,20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chemeClr val="bg2">
                        <a:lumMod val="90000"/>
                      </a:schemeClr>
                    </a:solidFill>
                  </a:tcPr>
                </a:tc>
                <a:extLst>
                  <a:ext uri="{0D108BD9-81ED-4DB2-BD59-A6C34878D82A}">
                    <a16:rowId xmlns:a16="http://schemas.microsoft.com/office/drawing/2014/main" val="1594920325"/>
                  </a:ext>
                </a:extLst>
              </a:tr>
              <a:tr h="752287">
                <a:tc>
                  <a:txBody>
                    <a:bodyPr/>
                    <a:lstStyle/>
                    <a:p>
                      <a:pPr>
                        <a:lnSpc>
                          <a:spcPct val="115000"/>
                        </a:lnSpc>
                        <a:spcAft>
                          <a:spcPts val="1000"/>
                        </a:spcAft>
                      </a:pPr>
                      <a:r>
                        <a:rPr lang="el-GR" sz="1100" dirty="0">
                          <a:effectLst/>
                        </a:rPr>
                        <a:t>Αθλητισμός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solidFill>
                      <a:srgbClr val="53A194"/>
                    </a:solidFill>
                  </a:tcPr>
                </a:tc>
                <a:tc>
                  <a:txBody>
                    <a:bodyPr/>
                    <a:lstStyle/>
                    <a:p>
                      <a:pPr>
                        <a:lnSpc>
                          <a:spcPct val="115000"/>
                        </a:lnSpc>
                        <a:spcAft>
                          <a:spcPts val="1000"/>
                        </a:spcAft>
                      </a:pPr>
                      <a:r>
                        <a:rPr lang="el-GR" sz="1100">
                          <a:effectLst/>
                        </a:rPr>
                        <a:t> </a:t>
                      </a:r>
                      <a:endParaRPr lang="en-GB" sz="1100">
                        <a:effectLst/>
                      </a:endParaRPr>
                    </a:p>
                    <a:p>
                      <a:pPr>
                        <a:lnSpc>
                          <a:spcPct val="115000"/>
                        </a:lnSpc>
                        <a:spcAft>
                          <a:spcPts val="1000"/>
                        </a:spcAft>
                      </a:pPr>
                      <a:r>
                        <a:rPr lang="el-GR" sz="1100">
                          <a:effectLst/>
                        </a:rPr>
                        <a:t>€79.505</a:t>
                      </a:r>
                      <a:endParaRPr lang="en-GB" sz="1100">
                        <a:effectLst/>
                      </a:endParaRPr>
                    </a:p>
                    <a:p>
                      <a:pPr>
                        <a:lnSpc>
                          <a:spcPct val="115000"/>
                        </a:lnSpc>
                        <a:spcAft>
                          <a:spcPts val="1000"/>
                        </a:spcAft>
                      </a:pPr>
                      <a:r>
                        <a:rPr lang="el-GR"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nSpc>
                          <a:spcPct val="115000"/>
                        </a:lnSpc>
                        <a:spcAft>
                          <a:spcPts val="1000"/>
                        </a:spcAft>
                      </a:pPr>
                      <a:r>
                        <a:rPr lang="el-GR" sz="1100" dirty="0">
                          <a:effectLst/>
                        </a:rPr>
                        <a:t> Δεν εφαρμόζεται</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tc>
                  <a:txBody>
                    <a:bodyPr/>
                    <a:lstStyle/>
                    <a:p>
                      <a:pPr>
                        <a:lnSpc>
                          <a:spcPct val="115000"/>
                        </a:lnSpc>
                        <a:spcAft>
                          <a:spcPts val="1000"/>
                        </a:spcAft>
                      </a:pPr>
                      <a:r>
                        <a:rPr lang="el-GR" sz="1100" dirty="0">
                          <a:effectLst/>
                        </a:rPr>
                        <a:t> Δεν εφαρμόζεται</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09" marR="43609" marT="0" marB="0" anchor="ctr"/>
                </a:tc>
                <a:extLst>
                  <a:ext uri="{0D108BD9-81ED-4DB2-BD59-A6C34878D82A}">
                    <a16:rowId xmlns:a16="http://schemas.microsoft.com/office/drawing/2014/main" val="2808931587"/>
                  </a:ext>
                </a:extLst>
              </a:tr>
            </a:tbl>
          </a:graphicData>
        </a:graphic>
      </p:graphicFrame>
    </p:spTree>
    <p:extLst>
      <p:ext uri="{BB962C8B-B14F-4D97-AF65-F5344CB8AC3E}">
        <p14:creationId xmlns:p14="http://schemas.microsoft.com/office/powerpoint/2010/main" val="415145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805647" y="113121"/>
            <a:ext cx="12810835" cy="523220"/>
          </a:xfrm>
          <a:prstGeom prst="rect">
            <a:avLst/>
          </a:prstGeom>
          <a:noFill/>
        </p:spPr>
        <p:txBody>
          <a:bodyPr wrap="square" rtlCol="0">
            <a:spAutoFit/>
          </a:bodyPr>
          <a:lstStyle/>
          <a:p>
            <a:pPr algn="ctr"/>
            <a:r>
              <a:rPr lang="el-GR" sz="2800" b="1" dirty="0">
                <a:solidFill>
                  <a:schemeClr val="bg1"/>
                </a:solidFill>
              </a:rPr>
              <a:t>ΚΑΤΑΛΗΚΤΙΚΕΣ ΗΜΕΡΟΜΗΝΙΕΣ – ΤΟΜΕΙΣ ΕΚΠΑΙΔΕΥΣΗΣ ΚΑΙ ΚΑΤΑΡΤΙΣΗΣ</a:t>
            </a:r>
          </a:p>
        </p:txBody>
      </p:sp>
      <p:graphicFrame>
        <p:nvGraphicFramePr>
          <p:cNvPr id="5" name="Table 4"/>
          <p:cNvGraphicFramePr>
            <a:graphicFrameLocks noGrp="1"/>
          </p:cNvGraphicFramePr>
          <p:nvPr>
            <p:extLst>
              <p:ext uri="{D42A27DB-BD31-4B8C-83A1-F6EECF244321}">
                <p14:modId xmlns:p14="http://schemas.microsoft.com/office/powerpoint/2010/main" val="37991849"/>
              </p:ext>
            </p:extLst>
          </p:nvPr>
        </p:nvGraphicFramePr>
        <p:xfrm>
          <a:off x="613858" y="828274"/>
          <a:ext cx="10778589" cy="4899362"/>
        </p:xfrm>
        <a:graphic>
          <a:graphicData uri="http://schemas.openxmlformats.org/drawingml/2006/table">
            <a:tbl>
              <a:tblPr firstRow="1" firstCol="1" lastRow="1" lastCol="1" bandRow="1" bandCol="1"/>
              <a:tblGrid>
                <a:gridCol w="6158462">
                  <a:extLst>
                    <a:ext uri="{9D8B030D-6E8A-4147-A177-3AD203B41FA5}">
                      <a16:colId xmlns:a16="http://schemas.microsoft.com/office/drawing/2014/main" val="3912380731"/>
                    </a:ext>
                  </a:extLst>
                </a:gridCol>
                <a:gridCol w="4620127">
                  <a:extLst>
                    <a:ext uri="{9D8B030D-6E8A-4147-A177-3AD203B41FA5}">
                      <a16:colId xmlns:a16="http://schemas.microsoft.com/office/drawing/2014/main" val="20001"/>
                    </a:ext>
                  </a:extLst>
                </a:gridCol>
              </a:tblGrid>
              <a:tr h="537597">
                <a:tc>
                  <a:txBody>
                    <a:bodyPr/>
                    <a:lstStyle/>
                    <a:p>
                      <a:pPr algn="ctr">
                        <a:lnSpc>
                          <a:spcPct val="115000"/>
                        </a:lnSpc>
                        <a:spcAft>
                          <a:spcPts val="0"/>
                        </a:spcAft>
                      </a:pPr>
                      <a:r>
                        <a:rPr lang="en-US" sz="1800" b="1" dirty="0" err="1">
                          <a:effectLst/>
                          <a:latin typeface="Verdana" panose="020B0604030504040204" pitchFamily="34" charset="0"/>
                          <a:ea typeface="Verdana" panose="020B0604030504040204" pitchFamily="34" charset="0"/>
                          <a:cs typeface="Calibri" panose="020F0502020204030204" pitchFamily="34" charset="0"/>
                        </a:rPr>
                        <a:t>Δρά</a:t>
                      </a:r>
                      <a:r>
                        <a:rPr lang="en-US" sz="1800" b="1" spc="-5" dirty="0" err="1">
                          <a:effectLst/>
                          <a:latin typeface="Verdana" panose="020B0604030504040204" pitchFamily="34" charset="0"/>
                          <a:ea typeface="Verdana" panose="020B0604030504040204" pitchFamily="34" charset="0"/>
                          <a:cs typeface="Calibri" panose="020F0502020204030204" pitchFamily="34" charset="0"/>
                        </a:rPr>
                        <a:t>σ</a:t>
                      </a:r>
                      <a:r>
                        <a:rPr lang="en-US" sz="1800" b="1" dirty="0" err="1">
                          <a:effectLst/>
                          <a:latin typeface="Verdana" panose="020B0604030504040204" pitchFamily="34" charset="0"/>
                          <a:ea typeface="Verdana" panose="020B0604030504040204" pitchFamily="34" charset="0"/>
                          <a:cs typeface="Calibri" panose="020F0502020204030204" pitchFamily="34" charset="0"/>
                        </a:rPr>
                        <a:t>η</a:t>
                      </a:r>
                      <a:endParaRPr lang="en-GB"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spc="5" dirty="0">
                          <a:effectLst/>
                          <a:latin typeface="Verdana" panose="020B0604030504040204" pitchFamily="34" charset="0"/>
                          <a:ea typeface="Verdana" panose="020B0604030504040204" pitchFamily="34" charset="0"/>
                          <a:cs typeface="Calibri" panose="020F0502020204030204" pitchFamily="34" charset="0"/>
                        </a:rPr>
                        <a:t>Κ</a:t>
                      </a:r>
                      <a:r>
                        <a:rPr lang="en-US" sz="1800" b="1" dirty="0">
                          <a:effectLst/>
                          <a:latin typeface="Verdana" panose="020B0604030504040204" pitchFamily="34" charset="0"/>
                          <a:ea typeface="Verdana" panose="020B0604030504040204" pitchFamily="34" charset="0"/>
                          <a:cs typeface="Calibri" panose="020F0502020204030204" pitchFamily="34" charset="0"/>
                        </a:rPr>
                        <a:t>α</a:t>
                      </a:r>
                      <a:r>
                        <a:rPr lang="en-US" sz="1800" b="1" spc="-5" dirty="0">
                          <a:effectLst/>
                          <a:latin typeface="Verdana" panose="020B0604030504040204" pitchFamily="34" charset="0"/>
                          <a:ea typeface="Verdana" panose="020B0604030504040204" pitchFamily="34" charset="0"/>
                          <a:cs typeface="Calibri" panose="020F0502020204030204" pitchFamily="34" charset="0"/>
                        </a:rPr>
                        <a:t>τ</a:t>
                      </a:r>
                      <a:r>
                        <a:rPr lang="en-US" sz="1800" b="1" dirty="0">
                          <a:effectLst/>
                          <a:latin typeface="Verdana" panose="020B0604030504040204" pitchFamily="34" charset="0"/>
                          <a:ea typeface="Verdana" panose="020B0604030504040204" pitchFamily="34" charset="0"/>
                          <a:cs typeface="Calibri" panose="020F0502020204030204" pitchFamily="34" charset="0"/>
                        </a:rPr>
                        <a:t>α</a:t>
                      </a:r>
                      <a:r>
                        <a:rPr lang="en-US" sz="1800" b="1" spc="5" dirty="0" err="1">
                          <a:effectLst/>
                          <a:latin typeface="Verdana" panose="020B0604030504040204" pitchFamily="34" charset="0"/>
                          <a:ea typeface="Verdana" panose="020B0604030504040204" pitchFamily="34" charset="0"/>
                          <a:cs typeface="Calibri" panose="020F0502020204030204" pitchFamily="34" charset="0"/>
                        </a:rPr>
                        <a:t>λ</a:t>
                      </a:r>
                      <a:r>
                        <a:rPr lang="en-US" sz="1800" b="1" spc="-5" dirty="0" err="1">
                          <a:effectLst/>
                          <a:latin typeface="Verdana" panose="020B0604030504040204" pitchFamily="34" charset="0"/>
                          <a:ea typeface="Verdana" panose="020B0604030504040204" pitchFamily="34" charset="0"/>
                          <a:cs typeface="Calibri" panose="020F0502020204030204" pitchFamily="34" charset="0"/>
                        </a:rPr>
                        <a:t>η</a:t>
                      </a:r>
                      <a:r>
                        <a:rPr lang="en-US" sz="1800" b="1" dirty="0" err="1">
                          <a:effectLst/>
                          <a:latin typeface="Verdana" panose="020B0604030504040204" pitchFamily="34" charset="0"/>
                          <a:ea typeface="Verdana" panose="020B0604030504040204" pitchFamily="34" charset="0"/>
                          <a:cs typeface="Calibri" panose="020F0502020204030204" pitchFamily="34" charset="0"/>
                        </a:rPr>
                        <a:t>κ</a:t>
                      </a:r>
                      <a:r>
                        <a:rPr lang="en-US" sz="1800" b="1" spc="-5" dirty="0" err="1">
                          <a:effectLst/>
                          <a:latin typeface="Verdana" panose="020B0604030504040204" pitchFamily="34" charset="0"/>
                          <a:ea typeface="Verdana" panose="020B0604030504040204" pitchFamily="34" charset="0"/>
                          <a:cs typeface="Calibri" panose="020F0502020204030204" pitchFamily="34" charset="0"/>
                        </a:rPr>
                        <a:t>τ</a:t>
                      </a:r>
                      <a:r>
                        <a:rPr lang="en-US" sz="1800" b="1" spc="5" dirty="0" err="1">
                          <a:effectLst/>
                          <a:latin typeface="Verdana" panose="020B0604030504040204" pitchFamily="34" charset="0"/>
                          <a:ea typeface="Verdana" panose="020B0604030504040204" pitchFamily="34" charset="0"/>
                          <a:cs typeface="Calibri" panose="020F0502020204030204" pitchFamily="34" charset="0"/>
                        </a:rPr>
                        <a:t>ι</a:t>
                      </a:r>
                      <a:r>
                        <a:rPr lang="en-US" sz="1800" b="1" dirty="0" err="1">
                          <a:effectLst/>
                          <a:latin typeface="Verdana" panose="020B0604030504040204" pitchFamily="34" charset="0"/>
                          <a:ea typeface="Verdana" panose="020B0604030504040204" pitchFamily="34" charset="0"/>
                          <a:cs typeface="Calibri" panose="020F0502020204030204" pitchFamily="34" charset="0"/>
                        </a:rPr>
                        <a:t>κή</a:t>
                      </a:r>
                      <a:r>
                        <a:rPr lang="en-US" sz="1800" b="1" dirty="0">
                          <a:effectLst/>
                          <a:latin typeface="Verdana" panose="020B0604030504040204" pitchFamily="34" charset="0"/>
                          <a:ea typeface="Verdana" panose="020B0604030504040204" pitchFamily="34" charset="0"/>
                          <a:cs typeface="Calibri" panose="020F0502020204030204" pitchFamily="34" charset="0"/>
                        </a:rPr>
                        <a:t> </a:t>
                      </a:r>
                      <a:r>
                        <a:rPr lang="en-US" sz="1800" b="1" spc="-5" dirty="0" err="1">
                          <a:effectLst/>
                          <a:latin typeface="Verdana" panose="020B0604030504040204" pitchFamily="34" charset="0"/>
                          <a:ea typeface="Verdana" panose="020B0604030504040204" pitchFamily="34" charset="0"/>
                          <a:cs typeface="Calibri" panose="020F0502020204030204" pitchFamily="34" charset="0"/>
                        </a:rPr>
                        <a:t>ημ</a:t>
                      </a:r>
                      <a:r>
                        <a:rPr lang="en-US" sz="1800" b="1" dirty="0" err="1">
                          <a:effectLst/>
                          <a:latin typeface="Verdana" panose="020B0604030504040204" pitchFamily="34" charset="0"/>
                          <a:ea typeface="Verdana" panose="020B0604030504040204" pitchFamily="34" charset="0"/>
                          <a:cs typeface="Calibri" panose="020F0502020204030204" pitchFamily="34" charset="0"/>
                        </a:rPr>
                        <a:t>ερο</a:t>
                      </a:r>
                      <a:r>
                        <a:rPr lang="en-US" sz="1800" b="1" spc="-5" dirty="0" err="1">
                          <a:effectLst/>
                          <a:latin typeface="Verdana" panose="020B0604030504040204" pitchFamily="34" charset="0"/>
                          <a:ea typeface="Verdana" panose="020B0604030504040204" pitchFamily="34" charset="0"/>
                          <a:cs typeface="Calibri" panose="020F0502020204030204" pitchFamily="34" charset="0"/>
                        </a:rPr>
                        <a:t>μη</a:t>
                      </a:r>
                      <a:r>
                        <a:rPr lang="en-US" sz="1800" b="1" dirty="0" err="1">
                          <a:effectLst/>
                          <a:latin typeface="Verdana" panose="020B0604030504040204" pitchFamily="34" charset="0"/>
                          <a:ea typeface="Verdana" panose="020B0604030504040204" pitchFamily="34" charset="0"/>
                          <a:cs typeface="Calibri" panose="020F0502020204030204" pitchFamily="34" charset="0"/>
                        </a:rPr>
                        <a:t>ν</a:t>
                      </a:r>
                      <a:r>
                        <a:rPr lang="en-US" sz="1800" b="1" spc="15" dirty="0" err="1">
                          <a:effectLst/>
                          <a:latin typeface="Verdana" panose="020B0604030504040204" pitchFamily="34" charset="0"/>
                          <a:ea typeface="Verdana" panose="020B0604030504040204" pitchFamily="34" charset="0"/>
                          <a:cs typeface="Calibri" panose="020F0502020204030204" pitchFamily="34" charset="0"/>
                        </a:rPr>
                        <a:t>ί</a:t>
                      </a:r>
                      <a:r>
                        <a:rPr lang="en-US" sz="1800" b="1" dirty="0">
                          <a:effectLst/>
                          <a:latin typeface="Verdana" panose="020B0604030504040204" pitchFamily="34" charset="0"/>
                          <a:ea typeface="Verdana" panose="020B0604030504040204" pitchFamily="34" charset="0"/>
                          <a:cs typeface="Calibri" panose="020F0502020204030204" pitchFamily="34" charset="0"/>
                        </a:rPr>
                        <a:t>α</a:t>
                      </a:r>
                      <a:endParaRPr lang="en-GB"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961684"/>
                  </a:ext>
                </a:extLst>
              </a:tr>
              <a:tr h="405032">
                <a:tc gridSpan="2">
                  <a:txBody>
                    <a:bodyPr/>
                    <a:lstStyle/>
                    <a:p>
                      <a:pPr>
                        <a:lnSpc>
                          <a:spcPct val="115000"/>
                        </a:lnSpc>
                        <a:spcAft>
                          <a:spcPts val="0"/>
                        </a:spcAft>
                      </a:pPr>
                      <a:r>
                        <a:rPr lang="en-US" sz="1600" b="1" baseline="0" dirty="0">
                          <a:effectLst/>
                          <a:latin typeface="Verdana" panose="020B0604030504040204" pitchFamily="34" charset="0"/>
                          <a:ea typeface="Verdana" panose="020B0604030504040204" pitchFamily="34" charset="0"/>
                          <a:cs typeface="Calibri" panose="020F0502020204030204" pitchFamily="34" charset="0"/>
                        </a:rPr>
                        <a:t>Βα</a:t>
                      </a:r>
                      <a:r>
                        <a:rPr lang="en-US" sz="1600" b="1" spc="-5" baseline="0" dirty="0" err="1">
                          <a:effectLst/>
                          <a:latin typeface="Verdana" panose="020B0604030504040204" pitchFamily="34" charset="0"/>
                          <a:ea typeface="Verdana" panose="020B0604030504040204" pitchFamily="34" charset="0"/>
                          <a:cs typeface="Calibri" panose="020F0502020204030204" pitchFamily="34" charset="0"/>
                        </a:rPr>
                        <a:t>σ</a:t>
                      </a:r>
                      <a:r>
                        <a:rPr lang="en-US" sz="1600" b="1" spc="5" baseline="0" dirty="0" err="1">
                          <a:effectLst/>
                          <a:latin typeface="Verdana" panose="020B0604030504040204" pitchFamily="34" charset="0"/>
                          <a:ea typeface="Verdana" panose="020B0604030504040204" pitchFamily="34" charset="0"/>
                          <a:cs typeface="Calibri" panose="020F0502020204030204" pitchFamily="34" charset="0"/>
                        </a:rPr>
                        <a:t>ι</a:t>
                      </a:r>
                      <a:r>
                        <a:rPr lang="en-US" sz="1600" b="1" baseline="0" dirty="0" err="1">
                          <a:effectLst/>
                          <a:latin typeface="Verdana" panose="020B0604030504040204" pitchFamily="34" charset="0"/>
                          <a:ea typeface="Verdana" panose="020B0604030504040204" pitchFamily="34" charset="0"/>
                          <a:cs typeface="Calibri" panose="020F0502020204030204" pitchFamily="34" charset="0"/>
                        </a:rPr>
                        <a:t>κή</a:t>
                      </a:r>
                      <a:r>
                        <a:rPr lang="en-US" sz="1600" b="1" dirty="0">
                          <a:effectLst/>
                          <a:latin typeface="Verdana" panose="020B0604030504040204" pitchFamily="34" charset="0"/>
                          <a:ea typeface="Verdana" panose="020B0604030504040204" pitchFamily="34" charset="0"/>
                          <a:cs typeface="Calibri" panose="020F0502020204030204" pitchFamily="34" charset="0"/>
                        </a:rPr>
                        <a:t> </a:t>
                      </a:r>
                      <a:r>
                        <a:rPr lang="en-US" sz="1600" b="1" dirty="0" err="1">
                          <a:effectLst/>
                          <a:latin typeface="Verdana" panose="020B0604030504040204" pitchFamily="34" charset="0"/>
                          <a:ea typeface="Verdana" panose="020B0604030504040204" pitchFamily="34" charset="0"/>
                          <a:cs typeface="Calibri" panose="020F0502020204030204" pitchFamily="34" charset="0"/>
                        </a:rPr>
                        <a:t>Δρά</a:t>
                      </a:r>
                      <a:r>
                        <a:rPr lang="en-US" sz="1600" b="1" spc="-5" dirty="0" err="1">
                          <a:effectLst/>
                          <a:latin typeface="Verdana" panose="020B0604030504040204" pitchFamily="34" charset="0"/>
                          <a:ea typeface="Verdana" panose="020B0604030504040204" pitchFamily="34" charset="0"/>
                          <a:cs typeface="Calibri" panose="020F0502020204030204" pitchFamily="34" charset="0"/>
                        </a:rPr>
                        <a:t>σ</a:t>
                      </a:r>
                      <a:r>
                        <a:rPr lang="en-US" sz="1600" b="1" dirty="0" err="1">
                          <a:effectLst/>
                          <a:latin typeface="Verdana" panose="020B0604030504040204" pitchFamily="34" charset="0"/>
                          <a:ea typeface="Verdana" panose="020B0604030504040204" pitchFamily="34" charset="0"/>
                          <a:cs typeface="Calibri" panose="020F0502020204030204" pitchFamily="34" charset="0"/>
                        </a:rPr>
                        <a:t>η</a:t>
                      </a:r>
                      <a:r>
                        <a:rPr lang="en-US" sz="1600" b="1" dirty="0">
                          <a:effectLst/>
                          <a:latin typeface="Verdana" panose="020B0604030504040204" pitchFamily="34" charset="0"/>
                          <a:ea typeface="Verdana" panose="020B0604030504040204" pitchFamily="34" charset="0"/>
                          <a:cs typeface="Calibri" panose="020F0502020204030204" pitchFamily="34" charset="0"/>
                        </a:rPr>
                        <a:t> 1</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extLst>
                  <a:ext uri="{0D108BD9-81ED-4DB2-BD59-A6C34878D82A}">
                    <a16:rowId xmlns:a16="http://schemas.microsoft.com/office/drawing/2014/main" val="4137851006"/>
                  </a:ext>
                </a:extLst>
              </a:tr>
              <a:tr h="677180">
                <a:tc>
                  <a:txBody>
                    <a:bodyPr/>
                    <a:lstStyle/>
                    <a:p>
                      <a:pPr>
                        <a:lnSpc>
                          <a:spcPct val="115000"/>
                        </a:lnSpc>
                        <a:spcAft>
                          <a:spcPts val="0"/>
                        </a:spcAft>
                      </a:pP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Κ</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ι</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ν</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ητ</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ικ</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ότητ</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α</a:t>
                      </a:r>
                      <a:r>
                        <a:rPr lang="el-GR" sz="1600" b="1" spc="10"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 </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ατό</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μ</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ω</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ν</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 </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σ</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το</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υς</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 </a:t>
                      </a:r>
                      <a:r>
                        <a:rPr lang="el-GR" sz="1600" b="1" spc="-10"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τ</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ο</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μ</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ε</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ί</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ς</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 της</a:t>
                      </a:r>
                    </a:p>
                    <a:p>
                      <a:pPr>
                        <a:lnSpc>
                          <a:spcPct val="115000"/>
                        </a:lnSpc>
                        <a:spcAft>
                          <a:spcPts val="0"/>
                        </a:spcAft>
                      </a:pP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Ε</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κπ</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α</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ίδ</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ε</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υσ</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η</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ς και</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 της </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Κ</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ατά</a:t>
                      </a:r>
                      <a:r>
                        <a:rPr lang="el-GR" sz="1600" b="1" spc="-10"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ρτ</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ι</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σ</a:t>
                      </a:r>
                      <a:r>
                        <a:rPr lang="el-GR" sz="1600" b="1" spc="5"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η</a:t>
                      </a:r>
                      <a:r>
                        <a:rPr lang="el-GR" sz="1600" b="1" dirty="0">
                          <a:solidFill>
                            <a:schemeClr val="bg1">
                              <a:lumMod val="95000"/>
                            </a:schemeClr>
                          </a:solidFill>
                          <a:effectLst/>
                          <a:latin typeface="Verdana" panose="020B0604030504040204" pitchFamily="34" charset="0"/>
                          <a:ea typeface="Verdana" panose="020B0604030504040204" pitchFamily="34" charset="0"/>
                          <a:cs typeface="Calibri" panose="020F0502020204030204" pitchFamily="34" charset="0"/>
                        </a:rPr>
                        <a:t>ς (όλοι οι τομείς) </a:t>
                      </a:r>
                      <a:endParaRPr lang="en-GB" sz="1600" b="1" dirty="0">
                        <a:solidFill>
                          <a:schemeClr val="bg1">
                            <a:lumMod val="95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l-GR" sz="1600" b="1" spc="5" dirty="0">
                          <a:effectLst/>
                          <a:latin typeface="Verdana" panose="020B0604030504040204" pitchFamily="34" charset="0"/>
                          <a:ea typeface="Verdana" panose="020B0604030504040204" pitchFamily="34" charset="0"/>
                          <a:cs typeface="Calibri" panose="020F0502020204030204" pitchFamily="34" charset="0"/>
                        </a:rPr>
                        <a:t>23 Φεβρουαρίου, 202</a:t>
                      </a:r>
                      <a:r>
                        <a:rPr lang="en-GB" sz="1600" b="1" spc="5" dirty="0">
                          <a:effectLst/>
                          <a:latin typeface="Verdana" panose="020B0604030504040204" pitchFamily="34" charset="0"/>
                          <a:ea typeface="Verdana" panose="020B0604030504040204" pitchFamily="34" charset="0"/>
                          <a:cs typeface="Calibri" panose="020F0502020204030204" pitchFamily="34" charset="0"/>
                        </a:rPr>
                        <a:t>3</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Verdana" panose="020B0604030504040204" pitchFamily="34" charset="0"/>
                          <a:ea typeface="Verdana" panose="020B0604030504040204" pitchFamily="34" charset="0"/>
                          <a:cs typeface="Calibri" panose="020F0502020204030204" pitchFamily="34" charset="0"/>
                        </a:rPr>
                        <a:t>1μμ ώρα Κύπρου</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279944200"/>
                  </a:ext>
                </a:extLst>
              </a:tr>
              <a:tr h="413414">
                <a:tc gridSpan="2">
                  <a:txBody>
                    <a:bodyPr/>
                    <a:lstStyle/>
                    <a:p>
                      <a:pPr algn="l">
                        <a:lnSpc>
                          <a:spcPct val="115000"/>
                        </a:lnSpc>
                        <a:spcAft>
                          <a:spcPts val="0"/>
                        </a:spcAft>
                      </a:pPr>
                      <a:r>
                        <a:rPr lang="en-US" sz="1600" b="1" dirty="0">
                          <a:effectLst/>
                          <a:latin typeface="Verdana" panose="020B0604030504040204" pitchFamily="34" charset="0"/>
                          <a:ea typeface="Verdana" panose="020B0604030504040204" pitchFamily="34" charset="0"/>
                          <a:cs typeface="Calibri" panose="020F0502020204030204" pitchFamily="34" charset="0"/>
                        </a:rPr>
                        <a:t>Βα</a:t>
                      </a:r>
                      <a:r>
                        <a:rPr lang="en-US" sz="1600" b="1" spc="-5" dirty="0" err="1">
                          <a:effectLst/>
                          <a:latin typeface="Verdana" panose="020B0604030504040204" pitchFamily="34" charset="0"/>
                          <a:ea typeface="Verdana" panose="020B0604030504040204" pitchFamily="34" charset="0"/>
                          <a:cs typeface="Calibri" panose="020F0502020204030204" pitchFamily="34" charset="0"/>
                        </a:rPr>
                        <a:t>σ</a:t>
                      </a:r>
                      <a:r>
                        <a:rPr lang="en-US" sz="1600" b="1" spc="5" dirty="0" err="1">
                          <a:effectLst/>
                          <a:latin typeface="Verdana" panose="020B0604030504040204" pitchFamily="34" charset="0"/>
                          <a:ea typeface="Verdana" panose="020B0604030504040204" pitchFamily="34" charset="0"/>
                          <a:cs typeface="Calibri" panose="020F0502020204030204" pitchFamily="34" charset="0"/>
                        </a:rPr>
                        <a:t>ι</a:t>
                      </a:r>
                      <a:r>
                        <a:rPr lang="en-US" sz="1600" b="1" dirty="0" err="1">
                          <a:effectLst/>
                          <a:latin typeface="Verdana" panose="020B0604030504040204" pitchFamily="34" charset="0"/>
                          <a:ea typeface="Verdana" panose="020B0604030504040204" pitchFamily="34" charset="0"/>
                          <a:cs typeface="Calibri" panose="020F0502020204030204" pitchFamily="34" charset="0"/>
                        </a:rPr>
                        <a:t>κή</a:t>
                      </a:r>
                      <a:r>
                        <a:rPr lang="en-US" sz="1600" b="1" dirty="0">
                          <a:effectLst/>
                          <a:latin typeface="Verdana" panose="020B0604030504040204" pitchFamily="34" charset="0"/>
                          <a:ea typeface="Verdana" panose="020B0604030504040204" pitchFamily="34" charset="0"/>
                          <a:cs typeface="Calibri" panose="020F0502020204030204" pitchFamily="34" charset="0"/>
                        </a:rPr>
                        <a:t> </a:t>
                      </a:r>
                      <a:r>
                        <a:rPr lang="en-US" sz="1600" b="1" dirty="0" err="1">
                          <a:effectLst/>
                          <a:latin typeface="Verdana" panose="020B0604030504040204" pitchFamily="34" charset="0"/>
                          <a:ea typeface="Verdana" panose="020B0604030504040204" pitchFamily="34" charset="0"/>
                          <a:cs typeface="Calibri" panose="020F0502020204030204" pitchFamily="34" charset="0"/>
                        </a:rPr>
                        <a:t>Δρά</a:t>
                      </a:r>
                      <a:r>
                        <a:rPr lang="en-US" sz="1600" b="1" spc="-5" dirty="0" err="1">
                          <a:effectLst/>
                          <a:latin typeface="Verdana" panose="020B0604030504040204" pitchFamily="34" charset="0"/>
                          <a:ea typeface="Verdana" panose="020B0604030504040204" pitchFamily="34" charset="0"/>
                          <a:cs typeface="Calibri" panose="020F0502020204030204" pitchFamily="34" charset="0"/>
                        </a:rPr>
                        <a:t>σ</a:t>
                      </a:r>
                      <a:r>
                        <a:rPr lang="en-US" sz="1600" b="1" dirty="0" err="1">
                          <a:effectLst/>
                          <a:latin typeface="Verdana" panose="020B0604030504040204" pitchFamily="34" charset="0"/>
                          <a:ea typeface="Verdana" panose="020B0604030504040204" pitchFamily="34" charset="0"/>
                          <a:cs typeface="Calibri" panose="020F0502020204030204" pitchFamily="34" charset="0"/>
                        </a:rPr>
                        <a:t>η</a:t>
                      </a:r>
                      <a:r>
                        <a:rPr lang="en-US" sz="1600" b="1" dirty="0">
                          <a:effectLst/>
                          <a:latin typeface="Verdana" panose="020B0604030504040204" pitchFamily="34" charset="0"/>
                          <a:ea typeface="Verdana" panose="020B0604030504040204" pitchFamily="34" charset="0"/>
                          <a:cs typeface="Calibri" panose="020F0502020204030204" pitchFamily="34" charset="0"/>
                        </a:rPr>
                        <a:t> 2</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extLst>
                  <a:ext uri="{0D108BD9-81ED-4DB2-BD59-A6C34878D82A}">
                    <a16:rowId xmlns:a16="http://schemas.microsoft.com/office/drawing/2014/main" val="3204418196"/>
                  </a:ext>
                </a:extLst>
              </a:tr>
              <a:tr h="622811">
                <a:tc>
                  <a:txBody>
                    <a:bodyPr/>
                    <a:lstStyle/>
                    <a:p>
                      <a:pPr>
                        <a:lnSpc>
                          <a:spcPct val="115000"/>
                        </a:lnSpc>
                        <a:spcAft>
                          <a:spcPts val="0"/>
                        </a:spcAft>
                      </a:pPr>
                      <a:r>
                        <a:rPr lang="el-GR" sz="1600" b="1" dirty="0">
                          <a:solidFill>
                            <a:srgbClr val="53A194"/>
                          </a:solidFill>
                          <a:effectLst/>
                          <a:latin typeface="Verdana" panose="020B0604030504040204" pitchFamily="34" charset="0"/>
                          <a:ea typeface="Verdana" panose="020B0604030504040204" pitchFamily="34" charset="0"/>
                          <a:cs typeface="Calibri" panose="020F0502020204030204" pitchFamily="34" charset="0"/>
                        </a:rPr>
                        <a:t>Συμπράξεις Συνεργασίας (όλοι οι τομείς)</a:t>
                      </a:r>
                      <a:endParaRPr lang="en-GB" sz="1600" b="1" dirty="0">
                        <a:solidFill>
                          <a:srgbClr val="53A194"/>
                        </a:solidFill>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spc="5" dirty="0">
                          <a:effectLst/>
                          <a:latin typeface="Verdana" panose="020B0604030504040204" pitchFamily="34" charset="0"/>
                          <a:ea typeface="Verdana" panose="020B0604030504040204" pitchFamily="34" charset="0"/>
                          <a:cs typeface="Calibri" panose="020F0502020204030204" pitchFamily="34" charset="0"/>
                        </a:rPr>
                        <a:t>2</a:t>
                      </a:r>
                      <a:r>
                        <a:rPr lang="en-GB" sz="1600" b="1" spc="5" dirty="0">
                          <a:effectLst/>
                          <a:latin typeface="Verdana" panose="020B0604030504040204" pitchFamily="34" charset="0"/>
                          <a:ea typeface="Verdana" panose="020B0604030504040204" pitchFamily="34" charset="0"/>
                          <a:cs typeface="Calibri" panose="020F0502020204030204" pitchFamily="34" charset="0"/>
                        </a:rPr>
                        <a:t>2</a:t>
                      </a:r>
                      <a:r>
                        <a:rPr lang="el-GR" sz="1600" b="1" spc="5" dirty="0">
                          <a:effectLst/>
                          <a:latin typeface="Verdana" panose="020B0604030504040204" pitchFamily="34" charset="0"/>
                          <a:ea typeface="Verdana" panose="020B0604030504040204" pitchFamily="34" charset="0"/>
                          <a:cs typeface="Calibri" panose="020F0502020204030204" pitchFamily="34" charset="0"/>
                        </a:rPr>
                        <a:t> Μαρτίου, 202</a:t>
                      </a:r>
                      <a:r>
                        <a:rPr lang="en-GB" sz="1600" b="1" spc="5" dirty="0">
                          <a:effectLst/>
                          <a:latin typeface="Verdana" panose="020B0604030504040204" pitchFamily="34" charset="0"/>
                          <a:ea typeface="Verdana" panose="020B0604030504040204" pitchFamily="34" charset="0"/>
                          <a:cs typeface="Calibri" panose="020F0502020204030204" pitchFamily="34" charset="0"/>
                        </a:rPr>
                        <a:t>3</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Verdana" panose="020B0604030504040204" pitchFamily="34" charset="0"/>
                          <a:ea typeface="Verdana" panose="020B0604030504040204" pitchFamily="34" charset="0"/>
                          <a:cs typeface="Calibri" panose="020F0502020204030204" pitchFamily="34" charset="0"/>
                        </a:rPr>
                        <a:t>1μμ ώρα Κύπρου</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685842"/>
                  </a:ext>
                </a:extLst>
              </a:tr>
              <a:tr h="1905110">
                <a:tc>
                  <a:txBody>
                    <a:bodyPr/>
                    <a:lstStyle/>
                    <a:p>
                      <a:pPr>
                        <a:lnSpc>
                          <a:spcPct val="115000"/>
                        </a:lnSpc>
                        <a:spcAft>
                          <a:spcPts val="0"/>
                        </a:spcAft>
                      </a:pPr>
                      <a:r>
                        <a:rPr lang="el-GR" sz="1600" b="1" dirty="0">
                          <a:solidFill>
                            <a:srgbClr val="53A194"/>
                          </a:solidFill>
                          <a:effectLst/>
                          <a:latin typeface="Verdana" panose="020B0604030504040204" pitchFamily="34" charset="0"/>
                          <a:ea typeface="Verdana" panose="020B0604030504040204" pitchFamily="34" charset="0"/>
                          <a:cs typeface="Calibri" panose="020F0502020204030204" pitchFamily="34" charset="0"/>
                        </a:rPr>
                        <a:t>Συμπράξεις Μικρής Κλίμακας</a:t>
                      </a:r>
                      <a:endParaRPr lang="en-GB" sz="1600" b="1" dirty="0">
                        <a:solidFill>
                          <a:srgbClr val="53A194"/>
                        </a:solidFill>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u="sng" spc="5" dirty="0">
                          <a:effectLst/>
                          <a:latin typeface="Verdana" panose="020B0604030504040204" pitchFamily="34" charset="0"/>
                          <a:ea typeface="Verdana" panose="020B0604030504040204" pitchFamily="34" charset="0"/>
                          <a:cs typeface="Calibri" panose="020F0502020204030204" pitchFamily="34" charset="0"/>
                        </a:rPr>
                        <a:t>1</a:t>
                      </a:r>
                      <a:r>
                        <a:rPr lang="el-GR" sz="1600" u="sng" spc="5" baseline="30000" dirty="0">
                          <a:effectLst/>
                          <a:latin typeface="Verdana" panose="020B0604030504040204" pitchFamily="34" charset="0"/>
                          <a:ea typeface="Verdana" panose="020B0604030504040204" pitchFamily="34" charset="0"/>
                          <a:cs typeface="Calibri" panose="020F0502020204030204" pitchFamily="34" charset="0"/>
                        </a:rPr>
                        <a:t>η</a:t>
                      </a:r>
                      <a:r>
                        <a:rPr lang="el-GR" sz="1600" u="sng" spc="5" dirty="0">
                          <a:effectLst/>
                          <a:latin typeface="Verdana" panose="020B0604030504040204" pitchFamily="34" charset="0"/>
                          <a:ea typeface="Verdana" panose="020B0604030504040204" pitchFamily="34" charset="0"/>
                          <a:cs typeface="Calibri" panose="020F0502020204030204" pitchFamily="34" charset="0"/>
                        </a:rPr>
                        <a:t> Προθεσμία</a:t>
                      </a:r>
                      <a:r>
                        <a:rPr lang="el-GR" sz="1600" spc="5" dirty="0">
                          <a:effectLst/>
                          <a:latin typeface="Verdana" panose="020B0604030504040204" pitchFamily="34" charset="0"/>
                          <a:ea typeface="Verdana" panose="020B0604030504040204" pitchFamily="34" charset="0"/>
                          <a:cs typeface="Calibri" panose="020F0502020204030204" pitchFamily="34" charset="0"/>
                        </a:rPr>
                        <a:t>:</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l-GR" sz="1600" b="1" spc="5" dirty="0">
                          <a:effectLst/>
                          <a:latin typeface="Verdana" panose="020B0604030504040204" pitchFamily="34" charset="0"/>
                          <a:ea typeface="Verdana" panose="020B0604030504040204" pitchFamily="34" charset="0"/>
                          <a:cs typeface="Calibri" panose="020F0502020204030204" pitchFamily="34" charset="0"/>
                        </a:rPr>
                        <a:t>2</a:t>
                      </a:r>
                      <a:r>
                        <a:rPr lang="en-GB" sz="1600" b="1" spc="5" dirty="0">
                          <a:effectLst/>
                          <a:latin typeface="Verdana" panose="020B0604030504040204" pitchFamily="34" charset="0"/>
                          <a:ea typeface="Verdana" panose="020B0604030504040204" pitchFamily="34" charset="0"/>
                          <a:cs typeface="Calibri" panose="020F0502020204030204" pitchFamily="34" charset="0"/>
                        </a:rPr>
                        <a:t>2</a:t>
                      </a:r>
                      <a:r>
                        <a:rPr lang="el-GR" sz="1600" b="1" spc="5" dirty="0">
                          <a:effectLst/>
                          <a:latin typeface="Verdana" panose="020B0604030504040204" pitchFamily="34" charset="0"/>
                          <a:ea typeface="Verdana" panose="020B0604030504040204" pitchFamily="34" charset="0"/>
                          <a:cs typeface="Calibri" panose="020F0502020204030204" pitchFamily="34" charset="0"/>
                        </a:rPr>
                        <a:t> Μαρτίου, 202</a:t>
                      </a:r>
                      <a:r>
                        <a:rPr lang="en-GB" sz="1600" b="1" spc="5" dirty="0">
                          <a:effectLst/>
                          <a:latin typeface="Verdana" panose="020B0604030504040204" pitchFamily="34" charset="0"/>
                          <a:ea typeface="Verdana" panose="020B0604030504040204" pitchFamily="34" charset="0"/>
                          <a:cs typeface="Calibri" panose="020F0502020204030204" pitchFamily="34" charset="0"/>
                        </a:rPr>
                        <a:t>3</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Verdana" panose="020B0604030504040204" pitchFamily="34" charset="0"/>
                          <a:ea typeface="Verdana" panose="020B0604030504040204" pitchFamily="34" charset="0"/>
                          <a:cs typeface="Calibri" panose="020F0502020204030204" pitchFamily="34" charset="0"/>
                        </a:rPr>
                        <a:t>1μμ ώρα Κύπρου</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Verdana" panose="020B0604030504040204" pitchFamily="34" charset="0"/>
                          <a:ea typeface="Verdana" panose="020B0604030504040204" pitchFamily="34" charset="0"/>
                          <a:cs typeface="Calibri" panose="020F0502020204030204" pitchFamily="34" charset="0"/>
                        </a:rPr>
                        <a:t> </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l-GR" sz="1600" u="sng" spc="5" dirty="0">
                          <a:effectLst/>
                          <a:latin typeface="Verdana" panose="020B0604030504040204" pitchFamily="34" charset="0"/>
                          <a:ea typeface="Verdana" panose="020B0604030504040204" pitchFamily="34" charset="0"/>
                          <a:cs typeface="Calibri" panose="020F0502020204030204" pitchFamily="34" charset="0"/>
                        </a:rPr>
                        <a:t>2</a:t>
                      </a:r>
                      <a:r>
                        <a:rPr lang="el-GR" sz="1600" u="sng" spc="5" baseline="30000" dirty="0">
                          <a:effectLst/>
                          <a:latin typeface="Verdana" panose="020B0604030504040204" pitchFamily="34" charset="0"/>
                          <a:ea typeface="Verdana" panose="020B0604030504040204" pitchFamily="34" charset="0"/>
                          <a:cs typeface="Calibri" panose="020F0502020204030204" pitchFamily="34" charset="0"/>
                        </a:rPr>
                        <a:t>η</a:t>
                      </a:r>
                      <a:r>
                        <a:rPr lang="el-GR" sz="1600" u="sng" spc="5" dirty="0">
                          <a:effectLst/>
                          <a:latin typeface="Verdana" panose="020B0604030504040204" pitchFamily="34" charset="0"/>
                          <a:ea typeface="Verdana" panose="020B0604030504040204" pitchFamily="34" charset="0"/>
                          <a:cs typeface="Calibri" panose="020F0502020204030204" pitchFamily="34" charset="0"/>
                        </a:rPr>
                        <a:t> Προθεσμία</a:t>
                      </a:r>
                      <a:r>
                        <a:rPr lang="el-GR" sz="1600" spc="5" dirty="0">
                          <a:effectLst/>
                          <a:latin typeface="Verdana" panose="020B0604030504040204" pitchFamily="34" charset="0"/>
                          <a:ea typeface="Verdana" panose="020B0604030504040204" pitchFamily="34" charset="0"/>
                          <a:cs typeface="Calibri" panose="020F0502020204030204" pitchFamily="34" charset="0"/>
                        </a:rPr>
                        <a:t>:</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l-GR" sz="1600" b="1" spc="5" dirty="0">
                          <a:effectLst/>
                          <a:latin typeface="Verdana" panose="020B0604030504040204" pitchFamily="34" charset="0"/>
                          <a:ea typeface="Verdana" panose="020B0604030504040204" pitchFamily="34" charset="0"/>
                          <a:cs typeface="Calibri" panose="020F0502020204030204" pitchFamily="34" charset="0"/>
                        </a:rPr>
                        <a:t>4 Οκτωβρίου 2022</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Verdana" panose="020B0604030504040204" pitchFamily="34" charset="0"/>
                          <a:ea typeface="Verdana" panose="020B0604030504040204" pitchFamily="34" charset="0"/>
                          <a:cs typeface="Calibri" panose="020F0502020204030204" pitchFamily="34" charset="0"/>
                        </a:rPr>
                        <a:t>1μμ ώρα Κύπρου</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0"/>
                        </a:spcAft>
                      </a:pPr>
                      <a:r>
                        <a:rPr lang="el-GR" sz="1600" spc="5" dirty="0">
                          <a:effectLst/>
                          <a:latin typeface="Verdana" panose="020B0604030504040204" pitchFamily="34" charset="0"/>
                          <a:ea typeface="Verdana" panose="020B0604030504040204" pitchFamily="34" charset="0"/>
                          <a:cs typeface="Calibri" panose="020F0502020204030204" pitchFamily="34" charset="0"/>
                        </a:rPr>
                        <a:t> </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180340" marR="180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6476"/>
                  </a:ext>
                </a:extLst>
              </a:tr>
            </a:tbl>
          </a:graphicData>
        </a:graphic>
      </p:graphicFrame>
      <p:sp>
        <p:nvSpPr>
          <p:cNvPr id="3" name="Rectangle 2"/>
          <p:cNvSpPr/>
          <p:nvPr/>
        </p:nvSpPr>
        <p:spPr>
          <a:xfrm>
            <a:off x="484909" y="5699696"/>
            <a:ext cx="9337964" cy="92333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l-GR" dirty="0" smtClean="0">
                <a:solidFill>
                  <a:schemeClr val="tx1">
                    <a:lumMod val="75000"/>
                    <a:lumOff val="25000"/>
                  </a:schemeClr>
                </a:solidFill>
                <a:latin typeface="Verdana" panose="020B0604030504040204" pitchFamily="34" charset="0"/>
                <a:ea typeface="Verdana" panose="020B0604030504040204" pitchFamily="34" charset="0"/>
              </a:rPr>
              <a:t>Οι αιτήσεις υποβάλλονται ηλεκτρονικά </a:t>
            </a:r>
            <a:r>
              <a:rPr lang="el-GR" dirty="0">
                <a:solidFill>
                  <a:schemeClr val="tx1">
                    <a:lumMod val="75000"/>
                    <a:lumOff val="25000"/>
                  </a:schemeClr>
                </a:solidFill>
                <a:latin typeface="Verdana" panose="020B0604030504040204" pitchFamily="34" charset="0"/>
                <a:ea typeface="Verdana" panose="020B0604030504040204" pitchFamily="34" charset="0"/>
              </a:rPr>
              <a:t>μέσω της πλατφόρμας </a:t>
            </a:r>
            <a:r>
              <a:rPr lang="en-US" dirty="0">
                <a:solidFill>
                  <a:schemeClr val="tx1">
                    <a:lumMod val="75000"/>
                    <a:lumOff val="25000"/>
                  </a:schemeClr>
                </a:solidFill>
                <a:latin typeface="Verdana" panose="020B0604030504040204" pitchFamily="34" charset="0"/>
                <a:ea typeface="Verdana" panose="020B0604030504040204" pitchFamily="34" charset="0"/>
                <a:hlinkClick r:id="rId3"/>
              </a:rPr>
              <a:t>ERASMUS+ &amp; European Solidarity Corps</a:t>
            </a: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3843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584775"/>
          </a:xfrm>
          <a:prstGeom prst="rect">
            <a:avLst/>
          </a:prstGeom>
          <a:noFill/>
        </p:spPr>
        <p:txBody>
          <a:bodyPr wrap="square" rtlCol="0">
            <a:spAutoFit/>
          </a:bodyPr>
          <a:lstStyle/>
          <a:p>
            <a:r>
              <a:rPr lang="el-GR" sz="3200" b="1" dirty="0" smtClean="0">
                <a:solidFill>
                  <a:schemeClr val="bg1"/>
                </a:solidFill>
                <a:latin typeface="+mj-lt"/>
                <a:ea typeface="Verdana" panose="020B0604030504040204" pitchFamily="34" charset="0"/>
              </a:rPr>
              <a:t>Ετοιμασία για τις αιτήσεις</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500885" y="1161624"/>
            <a:ext cx="11580279" cy="3416320"/>
          </a:xfrm>
          <a:prstGeom prst="rect">
            <a:avLst/>
          </a:prstGeom>
        </p:spPr>
        <p:txBody>
          <a:bodyPr wrap="square">
            <a:spAutoFit/>
          </a:bodyPr>
          <a:lstStyle/>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lnSpc>
                <a:spcPct val="150000"/>
              </a:lnSpc>
              <a:buFont typeface="Courier New" panose="02070309020205020404" pitchFamily="49" charset="0"/>
              <a:buChar char="o"/>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Για </a:t>
            </a:r>
            <a:r>
              <a:rPr lang="el-GR" dirty="0">
                <a:solidFill>
                  <a:schemeClr val="tx1">
                    <a:lumMod val="75000"/>
                    <a:lumOff val="25000"/>
                  </a:schemeClr>
                </a:solidFill>
                <a:latin typeface="Verdana" panose="020B0604030504040204" pitchFamily="34" charset="0"/>
                <a:ea typeface="Verdana" panose="020B0604030504040204" pitchFamily="34" charset="0"/>
              </a:rPr>
              <a:t>την ΚΑ131 δεν απαιτείται η οποιαδήποτε ετοιμασία</a:t>
            </a:r>
            <a:r>
              <a:rPr lang="el-GR" dirty="0" smtClean="0">
                <a:solidFill>
                  <a:schemeClr val="tx1">
                    <a:lumMod val="75000"/>
                    <a:lumOff val="25000"/>
                  </a:schemeClr>
                </a:solidFill>
                <a:latin typeface="Verdana" panose="020B0604030504040204" pitchFamily="34" charset="0"/>
                <a:ea typeface="Verdana" panose="020B0604030504040204" pitchFamily="34" charset="0"/>
              </a:rPr>
              <a:t>, καθότι τα ιδρύματα έχουν πιστωθεί με το Χάρτη </a:t>
            </a:r>
            <a:r>
              <a:rPr lang="en-GB" dirty="0" smtClean="0">
                <a:solidFill>
                  <a:schemeClr val="tx1">
                    <a:lumMod val="75000"/>
                    <a:lumOff val="25000"/>
                  </a:schemeClr>
                </a:solidFill>
                <a:latin typeface="Verdana" panose="020B0604030504040204" pitchFamily="34" charset="0"/>
                <a:ea typeface="Verdana" panose="020B0604030504040204" pitchFamily="34" charset="0"/>
              </a:rPr>
              <a:t>Erasmus</a:t>
            </a:r>
            <a:r>
              <a:rPr lang="el-GR" dirty="0" smtClean="0">
                <a:solidFill>
                  <a:schemeClr val="tx1">
                    <a:lumMod val="75000"/>
                    <a:lumOff val="25000"/>
                  </a:schemeClr>
                </a:solidFill>
                <a:latin typeface="Verdana" panose="020B0604030504040204" pitchFamily="34" charset="0"/>
                <a:ea typeface="Verdana" panose="020B0604030504040204" pitchFamily="34" charset="0"/>
              </a:rPr>
              <a:t>,  και αιτούνται μόνο αριθμούς κινητικότητας.</a:t>
            </a:r>
          </a:p>
          <a:p>
            <a:pPr marL="285750" indent="-285750" algn="just">
              <a:lnSpc>
                <a:spcPct val="150000"/>
              </a:lnSpc>
              <a:buFont typeface="Courier New" panose="02070309020205020404" pitchFamily="49" charset="0"/>
              <a:buChar char="o"/>
              <a:defRPr/>
            </a:pP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lnSpc>
                <a:spcPct val="150000"/>
              </a:lnSpc>
              <a:buFont typeface="Courier New" panose="02070309020205020404" pitchFamily="49" charset="0"/>
              <a:buChar char="o"/>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Για την ΚΑ130 και την </a:t>
            </a:r>
            <a:r>
              <a:rPr lang="el-GR" dirty="0">
                <a:solidFill>
                  <a:schemeClr val="tx1">
                    <a:lumMod val="75000"/>
                    <a:lumOff val="25000"/>
                  </a:schemeClr>
                </a:solidFill>
                <a:latin typeface="Verdana" panose="020B0604030504040204" pitchFamily="34" charset="0"/>
                <a:ea typeface="Verdana" panose="020B0604030504040204" pitchFamily="34" charset="0"/>
              </a:rPr>
              <a:t>ΚΑ171 τα ιδρύματα καλούνται να μελετήσουν προσεκτικά και από νωρίς την αίτηση και το περιεχόμενο της </a:t>
            </a:r>
            <a:endParaRPr lang="en-GB"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lnSpc>
                <a:spcPct val="150000"/>
              </a:lnSpc>
              <a:buFont typeface="Courier New" panose="02070309020205020404" pitchFamily="49" charset="0"/>
              <a:buChar char="o"/>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σε </a:t>
            </a:r>
            <a:r>
              <a:rPr lang="el-GR" dirty="0">
                <a:solidFill>
                  <a:schemeClr val="tx1">
                    <a:lumMod val="75000"/>
                    <a:lumOff val="25000"/>
                  </a:schemeClr>
                </a:solidFill>
                <a:latin typeface="Verdana" panose="020B0604030504040204" pitchFamily="34" charset="0"/>
                <a:ea typeface="Verdana" panose="020B0604030504040204" pitchFamily="34" charset="0"/>
              </a:rPr>
              <a:t>συνεργασία με </a:t>
            </a:r>
            <a:r>
              <a:rPr lang="el-GR" dirty="0" smtClean="0">
                <a:solidFill>
                  <a:schemeClr val="tx1">
                    <a:lumMod val="75000"/>
                    <a:lumOff val="25000"/>
                  </a:schemeClr>
                </a:solidFill>
                <a:latin typeface="Verdana" panose="020B0604030504040204" pitchFamily="34" charset="0"/>
                <a:ea typeface="Verdana" panose="020B0604030504040204" pitchFamily="34" charset="0"/>
              </a:rPr>
              <a:t>τους συμμετέχοντες οργανισμούς </a:t>
            </a:r>
            <a:endParaRPr lang="en-GB"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lnSpc>
                <a:spcPct val="150000"/>
              </a:lnSpc>
              <a:buFont typeface="Courier New" panose="02070309020205020404" pitchFamily="49" charset="0"/>
              <a:buChar char="o"/>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και ακαδημαϊκά </a:t>
            </a:r>
            <a:r>
              <a:rPr lang="el-GR" dirty="0">
                <a:solidFill>
                  <a:schemeClr val="tx1">
                    <a:lumMod val="75000"/>
                    <a:lumOff val="25000"/>
                  </a:schemeClr>
                </a:solidFill>
                <a:latin typeface="Verdana" panose="020B0604030504040204" pitchFamily="34" charset="0"/>
                <a:ea typeface="Verdana" panose="020B0604030504040204" pitchFamily="34" charset="0"/>
              </a:rPr>
              <a:t>τμήματα των οργανισμών τους, στη βάση της στρατηγικής διεθνοποίησης τους.</a:t>
            </a:r>
          </a:p>
        </p:txBody>
      </p:sp>
    </p:spTree>
    <p:extLst>
      <p:ext uri="{BB962C8B-B14F-4D97-AF65-F5344CB8AC3E}">
        <p14:creationId xmlns:p14="http://schemas.microsoft.com/office/powerpoint/2010/main" val="229864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58317" y="74660"/>
            <a:ext cx="32237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Επιλέξιμες Χώρες</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572868" y="1295834"/>
            <a:ext cx="9093645" cy="1828193"/>
          </a:xfrm>
          <a:prstGeom prst="rect">
            <a:avLst/>
          </a:prstGeom>
        </p:spPr>
        <p:txBody>
          <a:bodyPr wrap="square">
            <a:spAutoFit/>
          </a:bodyPr>
          <a:lstStyle/>
          <a:p>
            <a:pPr marL="342900" marR="0" lvl="1" indent="-342900" algn="l" defTabSz="1061355" rtl="0" eaLnBrk="1" fontAlgn="auto" latinLnBrk="0" hangingPunct="1">
              <a:lnSpc>
                <a:spcPct val="90000"/>
              </a:lnSpc>
              <a:spcBef>
                <a:spcPct val="0"/>
              </a:spcBef>
              <a:spcAft>
                <a:spcPct val="15000"/>
              </a:spcAft>
              <a:buClrTx/>
              <a:buSzTx/>
              <a:buFont typeface="Wingdings" panose="05000000000000000000" pitchFamily="2" charset="2"/>
              <a:buChar char="ü"/>
              <a:tabLst/>
              <a:defRPr/>
            </a:pP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Calibri" pitchFamily="34" charset="0"/>
            </a:endParaRP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LOREM IPSUM</a:t>
            </a:r>
          </a:p>
          <a:p>
            <a:pPr marL="457200" marR="0" lvl="1" indent="-457200" algn="l" defTabSz="1061355" rtl="0" eaLnBrk="1" fontAlgn="auto" latinLnBrk="0" hangingPunct="1">
              <a:lnSpc>
                <a:spcPct val="90000"/>
              </a:lnSpc>
              <a:spcBef>
                <a:spcPct val="0"/>
              </a:spcBef>
              <a:spcAft>
                <a:spcPct val="15000"/>
              </a:spcAft>
              <a:buClrTx/>
              <a:buSzTx/>
              <a:buFont typeface="+mj-lt"/>
              <a:buAutoNum type="arabicPeriod"/>
              <a:tabLst/>
              <a:defRPr/>
            </a:pPr>
            <a:endParaRPr kumimoji="0" lang="en-GB"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a:p>
            <a:pPr marL="0" marR="0" lvl="1" indent="0" algn="l" defTabSz="1061355"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a:ea typeface="+mn-ea"/>
              <a:cs typeface="Calibri" pitchFamily="34" charset="0"/>
            </a:endParaRPr>
          </a:p>
        </p:txBody>
      </p:sp>
      <p:sp>
        <p:nvSpPr>
          <p:cNvPr id="6" name="Rectangle 5"/>
          <p:cNvSpPr/>
          <p:nvPr/>
        </p:nvSpPr>
        <p:spPr>
          <a:xfrm>
            <a:off x="158317" y="736034"/>
            <a:ext cx="11293804" cy="69865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sng"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X</a:t>
            </a:r>
            <a:r>
              <a:rPr kumimoji="0" lang="el-GR" sz="2200" b="1" i="0" u="sng"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ώρες που </a:t>
            </a:r>
            <a:r>
              <a:rPr kumimoji="0" lang="el-GR" sz="2200" b="1" i="0" u="sng" strike="noStrike" kern="0" cap="none" spc="0" normalizeH="0" baseline="0" noProof="0" dirty="0" smtClean="0">
                <a:ln>
                  <a:noFill/>
                </a:ln>
                <a:solidFill>
                  <a:prstClr val="black"/>
                </a:solidFill>
                <a:effectLst/>
                <a:uLnTx/>
                <a:uFillTx/>
                <a:latin typeface="Calibri" panose="020F0502020204030204"/>
                <a:ea typeface="Verdana" panose="020B0604030504040204" pitchFamily="34" charset="0"/>
                <a:cs typeface="+mn-cs"/>
              </a:rPr>
              <a:t>συμμετέχουν στις Δράσεις </a:t>
            </a:r>
            <a:r>
              <a:rPr kumimoji="0" lang="el-GR" sz="2200" b="1" i="0" u="sng"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του Προγράμματος είναι οι:</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1"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27 Χώρες – Κράτη Μέλη της Ευρωπαϊκής Ένωσης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000" b="1"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1"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Χώρες Ευρωπαϊκού Οικονομικού Χώρου (ΕΟΧ):</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Ισλανδία</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err="1">
                <a:ln>
                  <a:noFill/>
                </a:ln>
                <a:solidFill>
                  <a:prstClr val="black"/>
                </a:solidFill>
                <a:effectLst/>
                <a:uLnTx/>
                <a:uFillTx/>
                <a:latin typeface="Calibri" panose="020F0502020204030204"/>
                <a:ea typeface="Verdana" panose="020B0604030504040204" pitchFamily="34" charset="0"/>
                <a:cs typeface="+mn-cs"/>
              </a:rPr>
              <a:t>Λίχτενστάιν</a:t>
            </a:r>
            <a:endParaRPr kumimoji="0" lang="el-GR" sz="18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Νορβηγία</a:t>
            </a:r>
            <a:endParaRPr kumimoji="0" lang="el-GR" sz="1800" b="1"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000" b="1"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1"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Υποψήφιες προς ένταξη στην ΕΕ χώρες:</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Τουρκία</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Βόρεια Μακεδονία</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Σερβία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9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200" b="1" i="0" u="sng"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rPr>
              <a:t>Τρίτες Χώρες που συμμετέχουν </a:t>
            </a:r>
            <a:r>
              <a:rPr lang="el-GR" sz="2200" b="1" u="sng" kern="0" dirty="0">
                <a:solidFill>
                  <a:prstClr val="black"/>
                </a:solidFill>
                <a:latin typeface="Calibri" panose="020F0502020204030204"/>
                <a:ea typeface="Verdana" panose="020B0604030504040204" pitchFamily="34" charset="0"/>
              </a:rPr>
              <a:t>στην ΚΑ130 &amp; ΚΑ131 </a:t>
            </a:r>
            <a:r>
              <a:rPr kumimoji="0" lang="el-GR" sz="2200" b="1" i="0" u="sng" strike="noStrike" kern="0" cap="none" spc="0" normalizeH="0" baseline="0" noProof="0" dirty="0" smtClean="0">
                <a:ln>
                  <a:noFill/>
                </a:ln>
                <a:solidFill>
                  <a:prstClr val="black"/>
                </a:solidFill>
                <a:effectLst/>
                <a:uLnTx/>
                <a:uFillTx/>
                <a:latin typeface="Calibri" panose="020F0502020204030204"/>
                <a:ea typeface="Verdana" panose="020B0604030504040204" pitchFamily="34"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200" b="1" i="0" u="sng" strike="noStrike" kern="0" cap="none" spc="0" normalizeH="0" baseline="0" noProof="0" dirty="0" smtClean="0">
                <a:ln>
                  <a:noFill/>
                </a:ln>
                <a:solidFill>
                  <a:srgbClr val="A86ED4"/>
                </a:solidFill>
                <a:effectLst/>
                <a:uLnTx/>
                <a:uFillTx/>
                <a:latin typeface="Calibri" panose="020F0502020204030204"/>
                <a:ea typeface="Verdana" panose="020B0604030504040204" pitchFamily="34" charset="0"/>
                <a:cs typeface="+mn-cs"/>
              </a:rPr>
              <a:t>Περιοχές 1- 14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200" b="1" i="0" u="sng" strike="noStrike" kern="0" cap="none" spc="0" normalizeH="0" baseline="0" noProof="0" dirty="0" smtClean="0">
                <a:ln>
                  <a:noFill/>
                </a:ln>
                <a:solidFill>
                  <a:srgbClr val="A86ED4"/>
                </a:solidFill>
                <a:effectLst/>
                <a:uLnTx/>
                <a:uFillTx/>
                <a:latin typeface="Calibri" panose="020F0502020204030204"/>
                <a:ea typeface="Verdana" panose="020B0604030504040204" pitchFamily="34" charset="0"/>
                <a:cs typeface="+mn-cs"/>
              </a:rPr>
              <a:t>(Συμπεριλ.</a:t>
            </a:r>
            <a:r>
              <a:rPr kumimoji="0" lang="el-GR" sz="2200" b="1" i="0" u="sng" strike="noStrike" kern="0" cap="none" spc="0" normalizeH="0" noProof="0" dirty="0" smtClean="0">
                <a:ln>
                  <a:noFill/>
                </a:ln>
                <a:solidFill>
                  <a:srgbClr val="A86ED4"/>
                </a:solidFill>
                <a:effectLst/>
                <a:uLnTx/>
                <a:uFillTx/>
                <a:latin typeface="Calibri" panose="020F0502020204030204"/>
                <a:ea typeface="Verdana" panose="020B0604030504040204" pitchFamily="34" charset="0"/>
                <a:cs typeface="+mn-cs"/>
              </a:rPr>
              <a:t> </a:t>
            </a:r>
            <a:r>
              <a:rPr kumimoji="0" lang="el-GR" sz="2200" b="1" i="0" u="sng" strike="noStrike" kern="0" cap="none" spc="0" normalizeH="0" baseline="0" noProof="0" dirty="0" smtClean="0">
                <a:ln>
                  <a:noFill/>
                </a:ln>
                <a:solidFill>
                  <a:srgbClr val="A86ED4"/>
                </a:solidFill>
                <a:effectLst/>
                <a:uLnTx/>
                <a:uFillTx/>
                <a:latin typeface="Calibri" panose="020F0502020204030204"/>
                <a:ea typeface="Verdana" panose="020B0604030504040204" pitchFamily="34" charset="0"/>
                <a:cs typeface="+mn-cs"/>
              </a:rPr>
              <a:t>Ην. Βασιλείου,</a:t>
            </a:r>
            <a:r>
              <a:rPr kumimoji="0" lang="el-GR" sz="2200" b="1" i="0" u="sng" strike="noStrike" kern="0" cap="none" spc="0" normalizeH="0" noProof="0" dirty="0" smtClean="0">
                <a:ln>
                  <a:noFill/>
                </a:ln>
                <a:solidFill>
                  <a:srgbClr val="A86ED4"/>
                </a:solidFill>
                <a:effectLst/>
                <a:uLnTx/>
                <a:uFillTx/>
                <a:latin typeface="Calibri" panose="020F0502020204030204"/>
                <a:ea typeface="Verdana" panose="020B0604030504040204" pitchFamily="34" charset="0"/>
                <a:cs typeface="+mn-cs"/>
              </a:rPr>
              <a:t> </a:t>
            </a:r>
            <a:r>
              <a:rPr kumimoji="0" lang="el-GR" sz="2200" b="1" i="0" u="sng" strike="noStrike" kern="0" cap="none" spc="0" normalizeH="0" baseline="0" noProof="0" dirty="0" smtClean="0">
                <a:ln>
                  <a:noFill/>
                </a:ln>
                <a:solidFill>
                  <a:srgbClr val="A86ED4"/>
                </a:solidFill>
                <a:effectLst/>
                <a:uLnTx/>
                <a:uFillTx/>
                <a:latin typeface="Calibri" panose="020F0502020204030204"/>
                <a:ea typeface="Verdana" panose="020B0604030504040204" pitchFamily="34" charset="0"/>
                <a:cs typeface="+mn-cs"/>
              </a:rPr>
              <a:t>Ελβετίας)</a:t>
            </a:r>
            <a:r>
              <a:rPr kumimoji="0" lang="el-GR" sz="2200" b="1" i="0" u="sng" strike="noStrike" kern="0" cap="none" spc="0" normalizeH="0" noProof="0" dirty="0" smtClean="0">
                <a:ln>
                  <a:noFill/>
                </a:ln>
                <a:solidFill>
                  <a:srgbClr val="A86ED4"/>
                </a:solidFill>
                <a:effectLst/>
                <a:uLnTx/>
                <a:uFillTx/>
                <a:latin typeface="Calibri" panose="020F0502020204030204"/>
                <a:ea typeface="Verdana" panose="020B0604030504040204" pitchFamily="34" charset="0"/>
                <a:cs typeface="+mn-cs"/>
              </a:rPr>
              <a:t> Μόνο εξερχόμενη κινητικότητα </a:t>
            </a:r>
            <a:endParaRPr kumimoji="0" lang="el-GR" sz="2200" b="1" i="0" u="sng" strike="noStrike" kern="0" cap="none" spc="0" normalizeH="0" baseline="0" noProof="0" dirty="0">
              <a:ln>
                <a:noFill/>
              </a:ln>
              <a:solidFill>
                <a:srgbClr val="A86ED4"/>
              </a:solidFill>
              <a:effectLst/>
              <a:uLnTx/>
              <a:uFillTx/>
              <a:latin typeface="Calibri" panose="020F0502020204030204"/>
              <a:ea typeface="Verdana" panose="020B060403050404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a:p>
            <a:pPr algn="just">
              <a:defRPr/>
            </a:pPr>
            <a:r>
              <a:rPr lang="el-GR" sz="2200" b="1" u="sng" kern="0" dirty="0">
                <a:solidFill>
                  <a:prstClr val="black"/>
                </a:solidFill>
                <a:latin typeface="Calibri" panose="020F0502020204030204"/>
                <a:ea typeface="Verdana" panose="020B0604030504040204" pitchFamily="34" charset="0"/>
              </a:rPr>
              <a:t>Τρίτες Χώρες που συμμετέχουν στην ΚΑ171 :  </a:t>
            </a:r>
            <a:r>
              <a:rPr lang="el-GR" sz="2200" b="1" u="sng" kern="0" dirty="0">
                <a:solidFill>
                  <a:srgbClr val="A86ED4"/>
                </a:solidFill>
                <a:latin typeface="Calibri" panose="020F0502020204030204"/>
                <a:ea typeface="Verdana" panose="020B0604030504040204" pitchFamily="34" charset="0"/>
              </a:rPr>
              <a:t>Περιοχές 1-12 </a:t>
            </a:r>
            <a:endParaRPr lang="el-GR" sz="2200" b="1" u="sng" kern="0" dirty="0" smtClean="0">
              <a:solidFill>
                <a:srgbClr val="A86ED4"/>
              </a:solidFill>
              <a:latin typeface="Calibri" panose="020F0502020204030204"/>
              <a:ea typeface="Verdana" panose="020B0604030504040204" pitchFamily="34" charset="0"/>
            </a:endParaRPr>
          </a:p>
          <a:p>
            <a:pPr algn="just">
              <a:defRPr/>
            </a:pPr>
            <a:r>
              <a:rPr lang="el-GR" sz="2200" b="1" u="sng" kern="0" dirty="0" smtClean="0">
                <a:solidFill>
                  <a:srgbClr val="A86ED4"/>
                </a:solidFill>
                <a:latin typeface="Calibri" panose="020F0502020204030204"/>
                <a:ea typeface="Verdana" panose="020B0604030504040204" pitchFamily="34" charset="0"/>
              </a:rPr>
              <a:t>Αμφίδρομες </a:t>
            </a:r>
          </a:p>
          <a:p>
            <a:pPr algn="just">
              <a:defRPr/>
            </a:pPr>
            <a:r>
              <a:rPr lang="el-GR" sz="2200" b="1" u="sng" kern="0" dirty="0" smtClean="0">
                <a:solidFill>
                  <a:srgbClr val="A86ED4"/>
                </a:solidFill>
                <a:latin typeface="Calibri" panose="020F0502020204030204"/>
                <a:ea typeface="Verdana" panose="020B0604030504040204" pitchFamily="34" charset="0"/>
              </a:rPr>
              <a:t>κινητικότητες </a:t>
            </a:r>
            <a:endParaRPr lang="el-GR" sz="2200" b="1" u="sng" kern="0" dirty="0">
              <a:solidFill>
                <a:srgbClr val="A86ED4"/>
              </a:solidFill>
              <a:latin typeface="Calibri" panose="020F0502020204030204"/>
              <a:ea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500" b="0" i="1"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 name="Right Brace 3">
            <a:extLst>
              <a:ext uri="{FF2B5EF4-FFF2-40B4-BE49-F238E27FC236}">
                <a16:creationId xmlns:a16="http://schemas.microsoft.com/office/drawing/2014/main" id="{0388396A-9624-6D3B-0DCA-DC18CC297FC2}"/>
              </a:ext>
            </a:extLst>
          </p:cNvPr>
          <p:cNvSpPr/>
          <p:nvPr/>
        </p:nvSpPr>
        <p:spPr>
          <a:xfrm>
            <a:off x="5562072" y="2063482"/>
            <a:ext cx="804811" cy="2596199"/>
          </a:xfrm>
          <a:prstGeom prst="rightBrace">
            <a:avLst>
              <a:gd name="adj1" fmla="val 18801"/>
              <a:gd name="adj2" fmla="val 50000"/>
            </a:avLst>
          </a:prstGeom>
          <a:ln w="1905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28DED1C-1ED3-0D6B-F64A-C74859F4B5CC}"/>
              </a:ext>
            </a:extLst>
          </p:cNvPr>
          <p:cNvSpPr txBox="1"/>
          <p:nvPr/>
        </p:nvSpPr>
        <p:spPr>
          <a:xfrm>
            <a:off x="6096000" y="2961325"/>
            <a:ext cx="272701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8080"/>
                </a:solidFill>
                <a:effectLst/>
                <a:uLnTx/>
                <a:uFillTx/>
                <a:latin typeface="Calibri" panose="020F0502020204030204"/>
                <a:ea typeface="+mn-ea"/>
                <a:cs typeface="+mn-cs"/>
              </a:rPr>
              <a:t>Τρίτες Χώρες Συνδεδεμένες με το Πρόγραμμα</a:t>
            </a:r>
          </a:p>
        </p:txBody>
      </p:sp>
      <p:sp>
        <p:nvSpPr>
          <p:cNvPr id="7" name="Rectangle 6">
            <a:extLst>
              <a:ext uri="{FF2B5EF4-FFF2-40B4-BE49-F238E27FC236}">
                <a16:creationId xmlns:a16="http://schemas.microsoft.com/office/drawing/2014/main" id="{3D56ADA3-2EBB-A723-E388-DC99C39DB0C5}"/>
              </a:ext>
            </a:extLst>
          </p:cNvPr>
          <p:cNvSpPr/>
          <p:nvPr/>
        </p:nvSpPr>
        <p:spPr>
          <a:xfrm>
            <a:off x="158317" y="6226752"/>
            <a:ext cx="8022324" cy="369332"/>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l-GR" sz="1800" b="0" i="1" u="none" strike="noStrike" kern="1200" cap="none" spc="0" normalizeH="0" baseline="0" noProof="0" dirty="0">
              <a:ln>
                <a:noFill/>
              </a:ln>
              <a:solidFill>
                <a:srgbClr val="008080"/>
              </a:solidFill>
              <a:effectLst/>
              <a:uLnTx/>
              <a:uFillTx/>
              <a:latin typeface="Calibri" panose="020F0502020204030204"/>
              <a:ea typeface="+mn-ea"/>
              <a:cs typeface="+mn-cs"/>
            </a:endParaRPr>
          </a:p>
        </p:txBody>
      </p:sp>
      <p:sp>
        <p:nvSpPr>
          <p:cNvPr id="8" name="Right Brace 7">
            <a:extLst>
              <a:ext uri="{FF2B5EF4-FFF2-40B4-BE49-F238E27FC236}">
                <a16:creationId xmlns:a16="http://schemas.microsoft.com/office/drawing/2014/main" id="{107DAA32-A486-DAE9-0E78-56B5667CE54B}"/>
              </a:ext>
            </a:extLst>
          </p:cNvPr>
          <p:cNvSpPr/>
          <p:nvPr/>
        </p:nvSpPr>
        <p:spPr>
          <a:xfrm>
            <a:off x="8609164" y="5023601"/>
            <a:ext cx="804811" cy="1352737"/>
          </a:xfrm>
          <a:prstGeom prst="rightBrace">
            <a:avLst>
              <a:gd name="adj1" fmla="val 18801"/>
              <a:gd name="adj2" fmla="val 50000"/>
            </a:avLst>
          </a:prstGeom>
          <a:ln w="1905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5B9842F-059B-96A5-D93F-D9501CD7EA86}"/>
              </a:ext>
            </a:extLst>
          </p:cNvPr>
          <p:cNvSpPr txBox="1"/>
          <p:nvPr/>
        </p:nvSpPr>
        <p:spPr>
          <a:xfrm>
            <a:off x="9136017" y="4659681"/>
            <a:ext cx="25849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8080"/>
                </a:solidFill>
                <a:effectLst/>
                <a:uLnTx/>
                <a:uFillTx/>
                <a:latin typeface="Calibri" panose="020F0502020204030204"/>
                <a:ea typeface="+mn-ea"/>
                <a:cs typeface="+mn-cs"/>
              </a:rPr>
              <a:t>Τρίτες Χώρες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8080"/>
                </a:solidFill>
                <a:effectLst/>
                <a:uLnTx/>
                <a:uFillTx/>
                <a:latin typeface="Calibri" panose="020F0502020204030204"/>
                <a:ea typeface="+mn-ea"/>
                <a:cs typeface="+mn-cs"/>
              </a:rPr>
              <a:t>Μη Συνδεδεμένες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8080"/>
                </a:solidFill>
                <a:effectLst/>
                <a:uLnTx/>
                <a:uFillTx/>
                <a:latin typeface="Calibri" panose="020F0502020204030204"/>
                <a:ea typeface="+mn-ea"/>
                <a:cs typeface="+mn-cs"/>
              </a:rPr>
              <a:t>με το </a:t>
            </a:r>
            <a:r>
              <a:rPr kumimoji="0" lang="el-GR" sz="1800" b="1" i="0" u="none" strike="noStrike" kern="1200" cap="none" spc="0" normalizeH="0" baseline="0" noProof="0" dirty="0" smtClean="0">
                <a:ln>
                  <a:noFill/>
                </a:ln>
                <a:solidFill>
                  <a:srgbClr val="008080"/>
                </a:solidFill>
                <a:effectLst/>
                <a:uLnTx/>
                <a:uFillTx/>
                <a:latin typeface="Calibri" panose="020F0502020204030204"/>
                <a:ea typeface="+mn-ea"/>
                <a:cs typeface="+mn-cs"/>
              </a:rPr>
              <a:t>Πρόγραμμα Περιοχές 1-14</a:t>
            </a:r>
            <a:endParaRPr kumimoji="0" lang="el-GR" sz="1800" b="1" i="0" u="none" strike="noStrike" kern="1200" cap="none" spc="0" normalizeH="0" baseline="0" noProof="0" dirty="0">
              <a:ln>
                <a:noFill/>
              </a:ln>
              <a:solidFill>
                <a:srgbClr val="008080"/>
              </a:solidFill>
              <a:effectLst/>
              <a:uLnTx/>
              <a:uFillTx/>
              <a:latin typeface="Calibri" panose="020F0502020204030204"/>
              <a:ea typeface="+mn-ea"/>
              <a:cs typeface="+mn-cs"/>
            </a:endParaRPr>
          </a:p>
        </p:txBody>
      </p:sp>
      <p:sp>
        <p:nvSpPr>
          <p:cNvPr id="10" name="Rectangle 9"/>
          <p:cNvSpPr/>
          <p:nvPr/>
        </p:nvSpPr>
        <p:spPr>
          <a:xfrm>
            <a:off x="4804733" y="6388894"/>
            <a:ext cx="4861780" cy="369332"/>
          </a:xfrm>
          <a:prstGeom prst="rect">
            <a:avLst/>
          </a:prstGeom>
        </p:spPr>
        <p:txBody>
          <a:bodyPr wrap="none">
            <a:spAutoFit/>
          </a:bodyPr>
          <a:lstStyle/>
          <a:p>
            <a:pPr algn="just"/>
            <a:r>
              <a:rPr lang="el-GR" dirty="0">
                <a:solidFill>
                  <a:schemeClr val="tx1">
                    <a:lumMod val="75000"/>
                    <a:lumOff val="25000"/>
                  </a:schemeClr>
                </a:solidFill>
                <a:ea typeface="Verdana" panose="020B0604030504040204" pitchFamily="34" charset="0"/>
                <a:hlinkClick r:id="rId3"/>
              </a:rPr>
              <a:t>Οδηγός Προγράμματος για την Πρόσκληση 202</a:t>
            </a:r>
            <a:r>
              <a:rPr lang="en-GB" dirty="0">
                <a:solidFill>
                  <a:schemeClr val="tx1">
                    <a:lumMod val="75000"/>
                    <a:lumOff val="25000"/>
                  </a:schemeClr>
                </a:solidFill>
                <a:ea typeface="Verdana" panose="020B0604030504040204" pitchFamily="34" charset="0"/>
                <a:hlinkClick r:id="rId3"/>
              </a:rPr>
              <a:t>3 </a:t>
            </a:r>
            <a:endParaRPr lang="el-GR" dirty="0">
              <a:solidFill>
                <a:schemeClr val="tx1">
                  <a:lumMod val="75000"/>
                  <a:lumOff val="25000"/>
                </a:schemeClr>
              </a:solidFill>
              <a:ea typeface="Verdana" panose="020B0604030504040204" pitchFamily="34" charset="0"/>
            </a:endParaRPr>
          </a:p>
        </p:txBody>
      </p:sp>
    </p:spTree>
    <p:extLst>
      <p:ext uri="{BB962C8B-B14F-4D97-AF65-F5344CB8AC3E}">
        <p14:creationId xmlns:p14="http://schemas.microsoft.com/office/powerpoint/2010/main" val="409724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4250" t="25427" r="20506" b="10793"/>
          <a:stretch/>
        </p:blipFill>
        <p:spPr>
          <a:xfrm>
            <a:off x="0" y="1"/>
            <a:ext cx="12364278" cy="7058710"/>
          </a:xfrm>
          <a:prstGeom prst="rect">
            <a:avLst/>
          </a:prstGeom>
        </p:spPr>
      </p:pic>
    </p:spTree>
    <p:extLst>
      <p:ext uri="{BB962C8B-B14F-4D97-AF65-F5344CB8AC3E}">
        <p14:creationId xmlns:p14="http://schemas.microsoft.com/office/powerpoint/2010/main" val="376487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44917" y="14899"/>
            <a:ext cx="12470296" cy="584775"/>
          </a:xfrm>
          <a:prstGeom prst="rect">
            <a:avLst/>
          </a:prstGeom>
          <a:noFill/>
        </p:spPr>
        <p:txBody>
          <a:bodyPr wrap="square" rtlCol="0">
            <a:spAutoFit/>
          </a:bodyPr>
          <a:lstStyle/>
          <a:p>
            <a:r>
              <a:rPr lang="el-GR" sz="3200" b="1" dirty="0">
                <a:solidFill>
                  <a:schemeClr val="bg1"/>
                </a:solidFill>
                <a:latin typeface="+mj-lt"/>
                <a:ea typeface="Verdana" panose="020B0604030504040204" pitchFamily="34" charset="0"/>
              </a:rPr>
              <a:t>Κινητικότητα </a:t>
            </a:r>
            <a:r>
              <a:rPr lang="en-GB" sz="3200" b="1" dirty="0">
                <a:solidFill>
                  <a:schemeClr val="bg1"/>
                </a:solidFill>
                <a:latin typeface="+mj-lt"/>
                <a:ea typeface="Verdana" panose="020B0604030504040204" pitchFamily="34" charset="0"/>
              </a:rPr>
              <a:t>Erasmus </a:t>
            </a:r>
            <a:r>
              <a:rPr lang="el-GR" sz="3200" b="1" dirty="0">
                <a:solidFill>
                  <a:schemeClr val="bg1"/>
                </a:solidFill>
                <a:latin typeface="+mj-lt"/>
                <a:ea typeface="Verdana" panose="020B0604030504040204" pitchFamily="34" charset="0"/>
              </a:rPr>
              <a:t>στην τριτοβάθμια εκπαίδευση 2021–2027</a:t>
            </a:r>
            <a:endParaRPr lang="en-GB" sz="3200" b="1" dirty="0">
              <a:solidFill>
                <a:schemeClr val="bg1"/>
              </a:solidFill>
              <a:latin typeface="+mj-lt"/>
              <a:ea typeface="Verdana" panose="020B0604030504040204" pitchFamily="34" charset="0"/>
            </a:endParaRPr>
          </a:p>
        </p:txBody>
      </p:sp>
      <p:sp>
        <p:nvSpPr>
          <p:cNvPr id="4" name="Rectangle 3"/>
          <p:cNvSpPr/>
          <p:nvPr/>
        </p:nvSpPr>
        <p:spPr>
          <a:xfrm>
            <a:off x="187415" y="734399"/>
            <a:ext cx="4057438" cy="584775"/>
          </a:xfrm>
          <a:prstGeom prst="rect">
            <a:avLst/>
          </a:prstGeom>
          <a:ln>
            <a:solidFill>
              <a:schemeClr val="tx1">
                <a:lumMod val="50000"/>
                <a:lumOff val="50000"/>
              </a:schemeClr>
            </a:solidFill>
          </a:ln>
        </p:spPr>
        <p:txBody>
          <a:bodyPr wrap="square">
            <a:spAutoFit/>
          </a:bodyPr>
          <a:lstStyle/>
          <a:p>
            <a:r>
              <a:rPr lang="el-GR" sz="3200" b="1" dirty="0">
                <a:solidFill>
                  <a:schemeClr val="bg2">
                    <a:lumMod val="50000"/>
                  </a:schemeClr>
                </a:solidFill>
                <a:latin typeface="+mj-lt"/>
                <a:ea typeface="Verdana" panose="020B0604030504040204" pitchFamily="34" charset="0"/>
              </a:rPr>
              <a:t>Σε ποιους απευθύνεται</a:t>
            </a:r>
            <a:r>
              <a:rPr lang="en-GB" sz="3200" b="1" dirty="0">
                <a:solidFill>
                  <a:schemeClr val="bg2">
                    <a:lumMod val="50000"/>
                  </a:schemeClr>
                </a:solidFill>
                <a:latin typeface="+mj-lt"/>
                <a:ea typeface="Verdana" panose="020B0604030504040204" pitchFamily="34" charset="0"/>
              </a:rPr>
              <a:t>:</a:t>
            </a:r>
            <a:r>
              <a:rPr lang="el-GR" sz="3200" b="1" dirty="0">
                <a:solidFill>
                  <a:schemeClr val="bg2">
                    <a:lumMod val="50000"/>
                  </a:schemeClr>
                </a:solidFill>
                <a:latin typeface="+mj-lt"/>
                <a:ea typeface="Verdana" panose="020B0604030504040204" pitchFamily="34" charset="0"/>
              </a:rPr>
              <a:t> </a:t>
            </a:r>
            <a:endParaRPr lang="en-GB" sz="3200" b="1" dirty="0">
              <a:solidFill>
                <a:schemeClr val="bg2">
                  <a:lumMod val="50000"/>
                </a:schemeClr>
              </a:solidFill>
              <a:latin typeface="+mj-lt"/>
            </a:endParaRPr>
          </a:p>
        </p:txBody>
      </p:sp>
      <p:grpSp>
        <p:nvGrpSpPr>
          <p:cNvPr id="6" name="Group 5"/>
          <p:cNvGrpSpPr/>
          <p:nvPr/>
        </p:nvGrpSpPr>
        <p:grpSpPr>
          <a:xfrm>
            <a:off x="8529590" y="2318127"/>
            <a:ext cx="3812746" cy="3860423"/>
            <a:chOff x="2798763" y="989013"/>
            <a:chExt cx="3427413" cy="3470275"/>
          </a:xfrm>
          <a:effectLst>
            <a:reflection blurRad="6350" stA="52000" endA="300" endPos="35000" dir="5400000" sy="-100000" algn="bl" rotWithShape="0"/>
          </a:effectLst>
        </p:grpSpPr>
        <p:sp>
          <p:nvSpPr>
            <p:cNvPr id="7" name="Freeform 160"/>
            <p:cNvSpPr>
              <a:spLocks/>
            </p:cNvSpPr>
            <p:nvPr/>
          </p:nvSpPr>
          <p:spPr bwMode="auto">
            <a:xfrm>
              <a:off x="2798763" y="989013"/>
              <a:ext cx="3427413" cy="3470275"/>
            </a:xfrm>
            <a:custGeom>
              <a:avLst/>
              <a:gdLst/>
              <a:ahLst/>
              <a:cxnLst>
                <a:cxn ang="0">
                  <a:pos x="723" y="94"/>
                </a:cxn>
                <a:cxn ang="0">
                  <a:pos x="763" y="631"/>
                </a:cxn>
                <a:cxn ang="0">
                  <a:pos x="188" y="828"/>
                </a:cxn>
                <a:cxn ang="0">
                  <a:pos x="148" y="290"/>
                </a:cxn>
                <a:cxn ang="0">
                  <a:pos x="723" y="94"/>
                </a:cxn>
              </a:cxnLst>
              <a:rect l="0" t="0" r="r" b="b"/>
              <a:pathLst>
                <a:path w="911" h="922">
                  <a:moveTo>
                    <a:pt x="723" y="94"/>
                  </a:moveTo>
                  <a:cubicBezTo>
                    <a:pt x="893" y="188"/>
                    <a:pt x="911" y="429"/>
                    <a:pt x="763" y="631"/>
                  </a:cubicBezTo>
                  <a:cubicBezTo>
                    <a:pt x="615" y="834"/>
                    <a:pt x="357" y="922"/>
                    <a:pt x="188" y="828"/>
                  </a:cubicBezTo>
                  <a:cubicBezTo>
                    <a:pt x="18" y="733"/>
                    <a:pt x="0" y="493"/>
                    <a:pt x="148" y="290"/>
                  </a:cubicBezTo>
                  <a:cubicBezTo>
                    <a:pt x="296" y="88"/>
                    <a:pt x="553" y="0"/>
                    <a:pt x="723" y="94"/>
                  </a:cubicBezTo>
                  <a:close/>
                </a:path>
              </a:pathLst>
            </a:custGeom>
            <a:solidFill>
              <a:schemeClr val="tx2">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210"/>
            <p:cNvGrpSpPr/>
            <p:nvPr/>
          </p:nvGrpSpPr>
          <p:grpSpPr>
            <a:xfrm>
              <a:off x="3081338" y="1268413"/>
              <a:ext cx="3065462" cy="3084512"/>
              <a:chOff x="3081338" y="1268413"/>
              <a:chExt cx="3065462" cy="3084512"/>
            </a:xfrm>
          </p:grpSpPr>
          <p:sp>
            <p:nvSpPr>
              <p:cNvPr id="9" name="Freeform 159"/>
              <p:cNvSpPr>
                <a:spLocks/>
              </p:cNvSpPr>
              <p:nvPr/>
            </p:nvSpPr>
            <p:spPr bwMode="auto">
              <a:xfrm>
                <a:off x="3273425" y="1520825"/>
                <a:ext cx="2873375" cy="2832100"/>
              </a:xfrm>
              <a:custGeom>
                <a:avLst/>
                <a:gdLst/>
                <a:ahLst/>
                <a:cxnLst>
                  <a:cxn ang="0">
                    <a:pos x="763" y="201"/>
                  </a:cxn>
                  <a:cxn ang="0">
                    <a:pos x="757" y="163"/>
                  </a:cxn>
                  <a:cxn ang="0">
                    <a:pos x="747" y="127"/>
                  </a:cxn>
                  <a:cxn ang="0">
                    <a:pos x="742" y="114"/>
                  </a:cxn>
                  <a:cxn ang="0">
                    <a:pos x="723" y="77"/>
                  </a:cxn>
                  <a:cxn ang="0">
                    <a:pos x="706" y="51"/>
                  </a:cxn>
                  <a:cxn ang="0">
                    <a:pos x="659" y="0"/>
                  </a:cxn>
                  <a:cxn ang="0">
                    <a:pos x="688" y="36"/>
                  </a:cxn>
                  <a:cxn ang="0">
                    <a:pos x="709" y="73"/>
                  </a:cxn>
                  <a:cxn ang="0">
                    <a:pos x="726" y="120"/>
                  </a:cxn>
                  <a:cxn ang="0">
                    <a:pos x="734" y="159"/>
                  </a:cxn>
                  <a:cxn ang="0">
                    <a:pos x="737" y="207"/>
                  </a:cxn>
                  <a:cxn ang="0">
                    <a:pos x="731" y="276"/>
                  </a:cxn>
                  <a:cxn ang="0">
                    <a:pos x="720" y="324"/>
                  </a:cxn>
                  <a:cxn ang="0">
                    <a:pos x="701" y="377"/>
                  </a:cxn>
                  <a:cxn ang="0">
                    <a:pos x="678" y="425"/>
                  </a:cxn>
                  <a:cxn ang="0">
                    <a:pos x="644" y="480"/>
                  </a:cxn>
                  <a:cxn ang="0">
                    <a:pos x="607" y="528"/>
                  </a:cxn>
                  <a:cxn ang="0">
                    <a:pos x="576" y="562"/>
                  </a:cxn>
                  <a:cxn ang="0">
                    <a:pos x="543" y="592"/>
                  </a:cxn>
                  <a:cxn ang="0">
                    <a:pos x="508" y="620"/>
                  </a:cxn>
                  <a:cxn ang="0">
                    <a:pos x="469" y="646"/>
                  </a:cxn>
                  <a:cxn ang="0">
                    <a:pos x="424" y="672"/>
                  </a:cxn>
                  <a:cxn ang="0">
                    <a:pos x="366" y="697"/>
                  </a:cxn>
                  <a:cxn ang="0">
                    <a:pos x="335" y="707"/>
                  </a:cxn>
                  <a:cxn ang="0">
                    <a:pos x="307" y="714"/>
                  </a:cxn>
                  <a:cxn ang="0">
                    <a:pos x="278" y="719"/>
                  </a:cxn>
                  <a:cxn ang="0">
                    <a:pos x="250" y="723"/>
                  </a:cxn>
                  <a:cxn ang="0">
                    <a:pos x="218" y="724"/>
                  </a:cxn>
                  <a:cxn ang="0">
                    <a:pos x="190" y="723"/>
                  </a:cxn>
                  <a:cxn ang="0">
                    <a:pos x="162" y="720"/>
                  </a:cxn>
                  <a:cxn ang="0">
                    <a:pos x="136" y="715"/>
                  </a:cxn>
                  <a:cxn ang="0">
                    <a:pos x="110" y="708"/>
                  </a:cxn>
                  <a:cxn ang="0">
                    <a:pos x="85" y="698"/>
                  </a:cxn>
                  <a:cxn ang="0">
                    <a:pos x="0" y="640"/>
                  </a:cxn>
                  <a:cxn ang="0">
                    <a:pos x="108" y="725"/>
                  </a:cxn>
                  <a:cxn ang="0">
                    <a:pos x="133" y="735"/>
                  </a:cxn>
                  <a:cxn ang="0">
                    <a:pos x="159" y="742"/>
                  </a:cxn>
                  <a:cxn ang="0">
                    <a:pos x="185" y="748"/>
                  </a:cxn>
                  <a:cxn ang="0">
                    <a:pos x="212" y="751"/>
                  </a:cxn>
                  <a:cxn ang="0">
                    <a:pos x="240" y="753"/>
                  </a:cxn>
                  <a:cxn ang="0">
                    <a:pos x="271" y="752"/>
                  </a:cxn>
                  <a:cxn ang="0">
                    <a:pos x="300" y="749"/>
                  </a:cxn>
                  <a:cxn ang="0">
                    <a:pos x="329" y="744"/>
                  </a:cxn>
                  <a:cxn ang="0">
                    <a:pos x="358" y="737"/>
                  </a:cxn>
                  <a:cxn ang="0">
                    <a:pos x="383" y="729"/>
                  </a:cxn>
                  <a:cxn ang="0">
                    <a:pos x="416" y="716"/>
                  </a:cxn>
                  <a:cxn ang="0">
                    <a:pos x="452" y="700"/>
                  </a:cxn>
                  <a:cxn ang="0">
                    <a:pos x="494" y="676"/>
                  </a:cxn>
                  <a:cxn ang="0">
                    <a:pos x="524" y="657"/>
                  </a:cxn>
                  <a:cxn ang="0">
                    <a:pos x="557" y="632"/>
                  </a:cxn>
                  <a:cxn ang="0">
                    <a:pos x="581" y="611"/>
                  </a:cxn>
                  <a:cxn ang="0">
                    <a:pos x="603" y="590"/>
                  </a:cxn>
                  <a:cxn ang="0">
                    <a:pos x="633" y="558"/>
                  </a:cxn>
                  <a:cxn ang="0">
                    <a:pos x="656" y="530"/>
                  </a:cxn>
                  <a:cxn ang="0">
                    <a:pos x="687" y="485"/>
                  </a:cxn>
                  <a:cxn ang="0">
                    <a:pos x="710" y="445"/>
                  </a:cxn>
                  <a:cxn ang="0">
                    <a:pos x="731" y="401"/>
                  </a:cxn>
                  <a:cxn ang="0">
                    <a:pos x="747" y="352"/>
                  </a:cxn>
                  <a:cxn ang="0">
                    <a:pos x="758" y="304"/>
                  </a:cxn>
                  <a:cxn ang="0">
                    <a:pos x="763" y="265"/>
                  </a:cxn>
                </a:cxnLst>
                <a:rect l="0" t="0" r="r" b="b"/>
                <a:pathLst>
                  <a:path w="764" h="753">
                    <a:moveTo>
                      <a:pt x="764" y="230"/>
                    </a:moveTo>
                    <a:cubicBezTo>
                      <a:pt x="764" y="227"/>
                      <a:pt x="764" y="223"/>
                      <a:pt x="764" y="220"/>
                    </a:cubicBezTo>
                    <a:cubicBezTo>
                      <a:pt x="764" y="218"/>
                      <a:pt x="764" y="216"/>
                      <a:pt x="764" y="214"/>
                    </a:cubicBezTo>
                    <a:cubicBezTo>
                      <a:pt x="764" y="211"/>
                      <a:pt x="763" y="209"/>
                      <a:pt x="763" y="207"/>
                    </a:cubicBezTo>
                    <a:cubicBezTo>
                      <a:pt x="763" y="206"/>
                      <a:pt x="763" y="205"/>
                      <a:pt x="763" y="204"/>
                    </a:cubicBezTo>
                    <a:cubicBezTo>
                      <a:pt x="763" y="203"/>
                      <a:pt x="763" y="202"/>
                      <a:pt x="763" y="201"/>
                    </a:cubicBezTo>
                    <a:cubicBezTo>
                      <a:pt x="762" y="197"/>
                      <a:pt x="762" y="192"/>
                      <a:pt x="761" y="187"/>
                    </a:cubicBezTo>
                    <a:cubicBezTo>
                      <a:pt x="761" y="187"/>
                      <a:pt x="761" y="187"/>
                      <a:pt x="761" y="187"/>
                    </a:cubicBezTo>
                    <a:cubicBezTo>
                      <a:pt x="760" y="182"/>
                      <a:pt x="760" y="178"/>
                      <a:pt x="759" y="173"/>
                    </a:cubicBezTo>
                    <a:cubicBezTo>
                      <a:pt x="759" y="173"/>
                      <a:pt x="759" y="172"/>
                      <a:pt x="758" y="171"/>
                    </a:cubicBezTo>
                    <a:cubicBezTo>
                      <a:pt x="758" y="171"/>
                      <a:pt x="758" y="170"/>
                      <a:pt x="758" y="169"/>
                    </a:cubicBezTo>
                    <a:cubicBezTo>
                      <a:pt x="758" y="167"/>
                      <a:pt x="757" y="165"/>
                      <a:pt x="757" y="163"/>
                    </a:cubicBezTo>
                    <a:cubicBezTo>
                      <a:pt x="756" y="161"/>
                      <a:pt x="756" y="158"/>
                      <a:pt x="755" y="156"/>
                    </a:cubicBezTo>
                    <a:cubicBezTo>
                      <a:pt x="755" y="153"/>
                      <a:pt x="754" y="151"/>
                      <a:pt x="753" y="149"/>
                    </a:cubicBezTo>
                    <a:cubicBezTo>
                      <a:pt x="753" y="146"/>
                      <a:pt x="752" y="143"/>
                      <a:pt x="751" y="141"/>
                    </a:cubicBezTo>
                    <a:cubicBezTo>
                      <a:pt x="751" y="140"/>
                      <a:pt x="751" y="140"/>
                      <a:pt x="751" y="139"/>
                    </a:cubicBezTo>
                    <a:cubicBezTo>
                      <a:pt x="750" y="137"/>
                      <a:pt x="749" y="135"/>
                      <a:pt x="748" y="132"/>
                    </a:cubicBezTo>
                    <a:cubicBezTo>
                      <a:pt x="748" y="131"/>
                      <a:pt x="747" y="129"/>
                      <a:pt x="747" y="127"/>
                    </a:cubicBezTo>
                    <a:cubicBezTo>
                      <a:pt x="746" y="124"/>
                      <a:pt x="744" y="121"/>
                      <a:pt x="743" y="117"/>
                    </a:cubicBezTo>
                    <a:cubicBezTo>
                      <a:pt x="743" y="116"/>
                      <a:pt x="742" y="115"/>
                      <a:pt x="742" y="114"/>
                    </a:cubicBezTo>
                    <a:cubicBezTo>
                      <a:pt x="742" y="114"/>
                      <a:pt x="742" y="114"/>
                      <a:pt x="742" y="114"/>
                    </a:cubicBezTo>
                    <a:cubicBezTo>
                      <a:pt x="742" y="114"/>
                      <a:pt x="742" y="114"/>
                      <a:pt x="742" y="114"/>
                    </a:cubicBezTo>
                    <a:cubicBezTo>
                      <a:pt x="742" y="114"/>
                      <a:pt x="742" y="114"/>
                      <a:pt x="742" y="114"/>
                    </a:cubicBezTo>
                    <a:cubicBezTo>
                      <a:pt x="742" y="114"/>
                      <a:pt x="742" y="114"/>
                      <a:pt x="742" y="114"/>
                    </a:cubicBezTo>
                    <a:cubicBezTo>
                      <a:pt x="740" y="110"/>
                      <a:pt x="738" y="105"/>
                      <a:pt x="736" y="101"/>
                    </a:cubicBezTo>
                    <a:cubicBezTo>
                      <a:pt x="736" y="100"/>
                      <a:pt x="735" y="99"/>
                      <a:pt x="735" y="98"/>
                    </a:cubicBezTo>
                    <a:cubicBezTo>
                      <a:pt x="733" y="96"/>
                      <a:pt x="732" y="93"/>
                      <a:pt x="731" y="91"/>
                    </a:cubicBezTo>
                    <a:cubicBezTo>
                      <a:pt x="731" y="90"/>
                      <a:pt x="730" y="90"/>
                      <a:pt x="730" y="89"/>
                    </a:cubicBezTo>
                    <a:cubicBezTo>
                      <a:pt x="729" y="88"/>
                      <a:pt x="729" y="86"/>
                      <a:pt x="728" y="85"/>
                    </a:cubicBezTo>
                    <a:cubicBezTo>
                      <a:pt x="726" y="82"/>
                      <a:pt x="725" y="80"/>
                      <a:pt x="723" y="77"/>
                    </a:cubicBezTo>
                    <a:cubicBezTo>
                      <a:pt x="723" y="76"/>
                      <a:pt x="722" y="74"/>
                      <a:pt x="721" y="73"/>
                    </a:cubicBezTo>
                    <a:cubicBezTo>
                      <a:pt x="721" y="72"/>
                      <a:pt x="720" y="72"/>
                      <a:pt x="720" y="71"/>
                    </a:cubicBezTo>
                    <a:cubicBezTo>
                      <a:pt x="718" y="69"/>
                      <a:pt x="717" y="67"/>
                      <a:pt x="715" y="65"/>
                    </a:cubicBezTo>
                    <a:cubicBezTo>
                      <a:pt x="715" y="64"/>
                      <a:pt x="714" y="63"/>
                      <a:pt x="714" y="62"/>
                    </a:cubicBezTo>
                    <a:cubicBezTo>
                      <a:pt x="711" y="59"/>
                      <a:pt x="709" y="55"/>
                      <a:pt x="707" y="52"/>
                    </a:cubicBezTo>
                    <a:cubicBezTo>
                      <a:pt x="706" y="52"/>
                      <a:pt x="706" y="52"/>
                      <a:pt x="706" y="51"/>
                    </a:cubicBezTo>
                    <a:cubicBezTo>
                      <a:pt x="705" y="50"/>
                      <a:pt x="705" y="50"/>
                      <a:pt x="704" y="49"/>
                    </a:cubicBezTo>
                    <a:cubicBezTo>
                      <a:pt x="702" y="46"/>
                      <a:pt x="700" y="44"/>
                      <a:pt x="698" y="41"/>
                    </a:cubicBezTo>
                    <a:cubicBezTo>
                      <a:pt x="697" y="40"/>
                      <a:pt x="696" y="39"/>
                      <a:pt x="695" y="38"/>
                    </a:cubicBezTo>
                    <a:cubicBezTo>
                      <a:pt x="694" y="37"/>
                      <a:pt x="693" y="36"/>
                      <a:pt x="692" y="35"/>
                    </a:cubicBezTo>
                    <a:cubicBezTo>
                      <a:pt x="690" y="33"/>
                      <a:pt x="688" y="31"/>
                      <a:pt x="686" y="28"/>
                    </a:cubicBezTo>
                    <a:cubicBezTo>
                      <a:pt x="677" y="19"/>
                      <a:pt x="668" y="10"/>
                      <a:pt x="659" y="0"/>
                    </a:cubicBezTo>
                    <a:cubicBezTo>
                      <a:pt x="662" y="3"/>
                      <a:pt x="664" y="6"/>
                      <a:pt x="667" y="9"/>
                    </a:cubicBezTo>
                    <a:cubicBezTo>
                      <a:pt x="668" y="10"/>
                      <a:pt x="669" y="11"/>
                      <a:pt x="670" y="13"/>
                    </a:cubicBezTo>
                    <a:cubicBezTo>
                      <a:pt x="672" y="15"/>
                      <a:pt x="674" y="18"/>
                      <a:pt x="676" y="21"/>
                    </a:cubicBezTo>
                    <a:cubicBezTo>
                      <a:pt x="677" y="21"/>
                      <a:pt x="678" y="22"/>
                      <a:pt x="678" y="23"/>
                    </a:cubicBezTo>
                    <a:cubicBezTo>
                      <a:pt x="681" y="26"/>
                      <a:pt x="684" y="30"/>
                      <a:pt x="686" y="34"/>
                    </a:cubicBezTo>
                    <a:cubicBezTo>
                      <a:pt x="687" y="34"/>
                      <a:pt x="687" y="35"/>
                      <a:pt x="688" y="36"/>
                    </a:cubicBezTo>
                    <a:cubicBezTo>
                      <a:pt x="690" y="39"/>
                      <a:pt x="692" y="42"/>
                      <a:pt x="693" y="45"/>
                    </a:cubicBezTo>
                    <a:cubicBezTo>
                      <a:pt x="694" y="46"/>
                      <a:pt x="695" y="47"/>
                      <a:pt x="696" y="49"/>
                    </a:cubicBezTo>
                    <a:cubicBezTo>
                      <a:pt x="697" y="51"/>
                      <a:pt x="699" y="54"/>
                      <a:pt x="700" y="57"/>
                    </a:cubicBezTo>
                    <a:cubicBezTo>
                      <a:pt x="701" y="58"/>
                      <a:pt x="702" y="59"/>
                      <a:pt x="703" y="61"/>
                    </a:cubicBezTo>
                    <a:cubicBezTo>
                      <a:pt x="704" y="64"/>
                      <a:pt x="706" y="67"/>
                      <a:pt x="707" y="70"/>
                    </a:cubicBezTo>
                    <a:cubicBezTo>
                      <a:pt x="708" y="71"/>
                      <a:pt x="708" y="72"/>
                      <a:pt x="709" y="73"/>
                    </a:cubicBezTo>
                    <a:cubicBezTo>
                      <a:pt x="711" y="77"/>
                      <a:pt x="712" y="81"/>
                      <a:pt x="714" y="86"/>
                    </a:cubicBezTo>
                    <a:cubicBezTo>
                      <a:pt x="715" y="87"/>
                      <a:pt x="715" y="88"/>
                      <a:pt x="715" y="89"/>
                    </a:cubicBezTo>
                    <a:cubicBezTo>
                      <a:pt x="717" y="92"/>
                      <a:pt x="718" y="95"/>
                      <a:pt x="719" y="99"/>
                    </a:cubicBezTo>
                    <a:cubicBezTo>
                      <a:pt x="720" y="101"/>
                      <a:pt x="720" y="102"/>
                      <a:pt x="721" y="104"/>
                    </a:cubicBezTo>
                    <a:cubicBezTo>
                      <a:pt x="722" y="107"/>
                      <a:pt x="723" y="110"/>
                      <a:pt x="724" y="112"/>
                    </a:cubicBezTo>
                    <a:cubicBezTo>
                      <a:pt x="724" y="115"/>
                      <a:pt x="725" y="118"/>
                      <a:pt x="726" y="120"/>
                    </a:cubicBezTo>
                    <a:cubicBezTo>
                      <a:pt x="726" y="123"/>
                      <a:pt x="727" y="125"/>
                      <a:pt x="728" y="127"/>
                    </a:cubicBezTo>
                    <a:cubicBezTo>
                      <a:pt x="728" y="130"/>
                      <a:pt x="729" y="133"/>
                      <a:pt x="729" y="135"/>
                    </a:cubicBezTo>
                    <a:cubicBezTo>
                      <a:pt x="730" y="138"/>
                      <a:pt x="730" y="140"/>
                      <a:pt x="731" y="143"/>
                    </a:cubicBezTo>
                    <a:cubicBezTo>
                      <a:pt x="731" y="144"/>
                      <a:pt x="731" y="144"/>
                      <a:pt x="731" y="145"/>
                    </a:cubicBezTo>
                    <a:cubicBezTo>
                      <a:pt x="732" y="149"/>
                      <a:pt x="733" y="154"/>
                      <a:pt x="733" y="158"/>
                    </a:cubicBezTo>
                    <a:cubicBezTo>
                      <a:pt x="734" y="158"/>
                      <a:pt x="734" y="159"/>
                      <a:pt x="734" y="159"/>
                    </a:cubicBezTo>
                    <a:cubicBezTo>
                      <a:pt x="734" y="164"/>
                      <a:pt x="735" y="168"/>
                      <a:pt x="735" y="173"/>
                    </a:cubicBezTo>
                    <a:cubicBezTo>
                      <a:pt x="735" y="174"/>
                      <a:pt x="735" y="175"/>
                      <a:pt x="735" y="176"/>
                    </a:cubicBezTo>
                    <a:cubicBezTo>
                      <a:pt x="736" y="179"/>
                      <a:pt x="736" y="182"/>
                      <a:pt x="736" y="186"/>
                    </a:cubicBezTo>
                    <a:cubicBezTo>
                      <a:pt x="736" y="187"/>
                      <a:pt x="736" y="189"/>
                      <a:pt x="737" y="191"/>
                    </a:cubicBezTo>
                    <a:cubicBezTo>
                      <a:pt x="737" y="195"/>
                      <a:pt x="737" y="198"/>
                      <a:pt x="737" y="202"/>
                    </a:cubicBezTo>
                    <a:cubicBezTo>
                      <a:pt x="737" y="203"/>
                      <a:pt x="737" y="205"/>
                      <a:pt x="737" y="207"/>
                    </a:cubicBezTo>
                    <a:cubicBezTo>
                      <a:pt x="737" y="217"/>
                      <a:pt x="737" y="227"/>
                      <a:pt x="736" y="238"/>
                    </a:cubicBezTo>
                    <a:cubicBezTo>
                      <a:pt x="736" y="239"/>
                      <a:pt x="735" y="241"/>
                      <a:pt x="735" y="242"/>
                    </a:cubicBezTo>
                    <a:cubicBezTo>
                      <a:pt x="735" y="246"/>
                      <a:pt x="735" y="250"/>
                      <a:pt x="734" y="254"/>
                    </a:cubicBezTo>
                    <a:cubicBezTo>
                      <a:pt x="734" y="255"/>
                      <a:pt x="734" y="257"/>
                      <a:pt x="733" y="259"/>
                    </a:cubicBezTo>
                    <a:cubicBezTo>
                      <a:pt x="733" y="263"/>
                      <a:pt x="733" y="266"/>
                      <a:pt x="732" y="269"/>
                    </a:cubicBezTo>
                    <a:cubicBezTo>
                      <a:pt x="732" y="271"/>
                      <a:pt x="731" y="274"/>
                      <a:pt x="731" y="276"/>
                    </a:cubicBezTo>
                    <a:cubicBezTo>
                      <a:pt x="730" y="279"/>
                      <a:pt x="730" y="282"/>
                      <a:pt x="729" y="285"/>
                    </a:cubicBezTo>
                    <a:cubicBezTo>
                      <a:pt x="729" y="287"/>
                      <a:pt x="728" y="290"/>
                      <a:pt x="728" y="292"/>
                    </a:cubicBezTo>
                    <a:cubicBezTo>
                      <a:pt x="727" y="295"/>
                      <a:pt x="726" y="298"/>
                      <a:pt x="726" y="301"/>
                    </a:cubicBezTo>
                    <a:cubicBezTo>
                      <a:pt x="725" y="304"/>
                      <a:pt x="725" y="306"/>
                      <a:pt x="724" y="308"/>
                    </a:cubicBezTo>
                    <a:cubicBezTo>
                      <a:pt x="723" y="311"/>
                      <a:pt x="722" y="314"/>
                      <a:pt x="722" y="318"/>
                    </a:cubicBezTo>
                    <a:cubicBezTo>
                      <a:pt x="721" y="320"/>
                      <a:pt x="720" y="322"/>
                      <a:pt x="720" y="324"/>
                    </a:cubicBezTo>
                    <a:cubicBezTo>
                      <a:pt x="719" y="328"/>
                      <a:pt x="718" y="331"/>
                      <a:pt x="717" y="334"/>
                    </a:cubicBezTo>
                    <a:cubicBezTo>
                      <a:pt x="716" y="336"/>
                      <a:pt x="715" y="338"/>
                      <a:pt x="715" y="340"/>
                    </a:cubicBezTo>
                    <a:cubicBezTo>
                      <a:pt x="713" y="344"/>
                      <a:pt x="712" y="349"/>
                      <a:pt x="710" y="353"/>
                    </a:cubicBezTo>
                    <a:cubicBezTo>
                      <a:pt x="710" y="354"/>
                      <a:pt x="710" y="355"/>
                      <a:pt x="709" y="356"/>
                    </a:cubicBezTo>
                    <a:cubicBezTo>
                      <a:pt x="707" y="362"/>
                      <a:pt x="705" y="367"/>
                      <a:pt x="703" y="372"/>
                    </a:cubicBezTo>
                    <a:cubicBezTo>
                      <a:pt x="702" y="374"/>
                      <a:pt x="702" y="375"/>
                      <a:pt x="701" y="377"/>
                    </a:cubicBezTo>
                    <a:cubicBezTo>
                      <a:pt x="700" y="381"/>
                      <a:pt x="698" y="384"/>
                      <a:pt x="696" y="388"/>
                    </a:cubicBezTo>
                    <a:cubicBezTo>
                      <a:pt x="695" y="390"/>
                      <a:pt x="694" y="392"/>
                      <a:pt x="693" y="394"/>
                    </a:cubicBezTo>
                    <a:cubicBezTo>
                      <a:pt x="692" y="398"/>
                      <a:pt x="690" y="401"/>
                      <a:pt x="689" y="405"/>
                    </a:cubicBezTo>
                    <a:cubicBezTo>
                      <a:pt x="688" y="407"/>
                      <a:pt x="686" y="409"/>
                      <a:pt x="685" y="411"/>
                    </a:cubicBezTo>
                    <a:cubicBezTo>
                      <a:pt x="684" y="415"/>
                      <a:pt x="682" y="418"/>
                      <a:pt x="680" y="422"/>
                    </a:cubicBezTo>
                    <a:cubicBezTo>
                      <a:pt x="679" y="423"/>
                      <a:pt x="679" y="424"/>
                      <a:pt x="678" y="425"/>
                    </a:cubicBezTo>
                    <a:cubicBezTo>
                      <a:pt x="676" y="430"/>
                      <a:pt x="673" y="434"/>
                      <a:pt x="670" y="439"/>
                    </a:cubicBezTo>
                    <a:cubicBezTo>
                      <a:pt x="669" y="440"/>
                      <a:pt x="669" y="441"/>
                      <a:pt x="668" y="442"/>
                    </a:cubicBezTo>
                    <a:cubicBezTo>
                      <a:pt x="666" y="447"/>
                      <a:pt x="663" y="452"/>
                      <a:pt x="659" y="457"/>
                    </a:cubicBezTo>
                    <a:cubicBezTo>
                      <a:pt x="658" y="459"/>
                      <a:pt x="657" y="461"/>
                      <a:pt x="655" y="463"/>
                    </a:cubicBezTo>
                    <a:cubicBezTo>
                      <a:pt x="653" y="466"/>
                      <a:pt x="651" y="470"/>
                      <a:pt x="649" y="473"/>
                    </a:cubicBezTo>
                    <a:cubicBezTo>
                      <a:pt x="647" y="475"/>
                      <a:pt x="646" y="477"/>
                      <a:pt x="644" y="480"/>
                    </a:cubicBezTo>
                    <a:cubicBezTo>
                      <a:pt x="642" y="483"/>
                      <a:pt x="639" y="487"/>
                      <a:pt x="637" y="490"/>
                    </a:cubicBezTo>
                    <a:cubicBezTo>
                      <a:pt x="634" y="494"/>
                      <a:pt x="631" y="498"/>
                      <a:pt x="628" y="502"/>
                    </a:cubicBezTo>
                    <a:cubicBezTo>
                      <a:pt x="627" y="503"/>
                      <a:pt x="626" y="504"/>
                      <a:pt x="625" y="505"/>
                    </a:cubicBezTo>
                    <a:cubicBezTo>
                      <a:pt x="623" y="508"/>
                      <a:pt x="621" y="511"/>
                      <a:pt x="619" y="513"/>
                    </a:cubicBezTo>
                    <a:cubicBezTo>
                      <a:pt x="618" y="515"/>
                      <a:pt x="617" y="516"/>
                      <a:pt x="616" y="517"/>
                    </a:cubicBezTo>
                    <a:cubicBezTo>
                      <a:pt x="613" y="520"/>
                      <a:pt x="610" y="524"/>
                      <a:pt x="607" y="528"/>
                    </a:cubicBezTo>
                    <a:cubicBezTo>
                      <a:pt x="607" y="528"/>
                      <a:pt x="606" y="529"/>
                      <a:pt x="605" y="530"/>
                    </a:cubicBezTo>
                    <a:cubicBezTo>
                      <a:pt x="603" y="533"/>
                      <a:pt x="600" y="536"/>
                      <a:pt x="598" y="538"/>
                    </a:cubicBezTo>
                    <a:cubicBezTo>
                      <a:pt x="597" y="540"/>
                      <a:pt x="596" y="541"/>
                      <a:pt x="595" y="542"/>
                    </a:cubicBezTo>
                    <a:cubicBezTo>
                      <a:pt x="592" y="544"/>
                      <a:pt x="590" y="547"/>
                      <a:pt x="587" y="550"/>
                    </a:cubicBezTo>
                    <a:cubicBezTo>
                      <a:pt x="586" y="550"/>
                      <a:pt x="586" y="551"/>
                      <a:pt x="585" y="552"/>
                    </a:cubicBezTo>
                    <a:cubicBezTo>
                      <a:pt x="582" y="555"/>
                      <a:pt x="579" y="558"/>
                      <a:pt x="576" y="562"/>
                    </a:cubicBezTo>
                    <a:cubicBezTo>
                      <a:pt x="575" y="563"/>
                      <a:pt x="574" y="563"/>
                      <a:pt x="573" y="564"/>
                    </a:cubicBezTo>
                    <a:cubicBezTo>
                      <a:pt x="571" y="567"/>
                      <a:pt x="568" y="569"/>
                      <a:pt x="566" y="571"/>
                    </a:cubicBezTo>
                    <a:cubicBezTo>
                      <a:pt x="565" y="572"/>
                      <a:pt x="564" y="573"/>
                      <a:pt x="563" y="574"/>
                    </a:cubicBezTo>
                    <a:cubicBezTo>
                      <a:pt x="560" y="577"/>
                      <a:pt x="557" y="579"/>
                      <a:pt x="555" y="581"/>
                    </a:cubicBezTo>
                    <a:cubicBezTo>
                      <a:pt x="554" y="582"/>
                      <a:pt x="553" y="583"/>
                      <a:pt x="553" y="584"/>
                    </a:cubicBezTo>
                    <a:cubicBezTo>
                      <a:pt x="549" y="586"/>
                      <a:pt x="546" y="589"/>
                      <a:pt x="543" y="592"/>
                    </a:cubicBezTo>
                    <a:cubicBezTo>
                      <a:pt x="542" y="593"/>
                      <a:pt x="541" y="594"/>
                      <a:pt x="540" y="594"/>
                    </a:cubicBezTo>
                    <a:cubicBezTo>
                      <a:pt x="537" y="597"/>
                      <a:pt x="535" y="599"/>
                      <a:pt x="532" y="601"/>
                    </a:cubicBezTo>
                    <a:cubicBezTo>
                      <a:pt x="531" y="602"/>
                      <a:pt x="530" y="603"/>
                      <a:pt x="529" y="604"/>
                    </a:cubicBezTo>
                    <a:cubicBezTo>
                      <a:pt x="526" y="606"/>
                      <a:pt x="524" y="608"/>
                      <a:pt x="521" y="610"/>
                    </a:cubicBezTo>
                    <a:cubicBezTo>
                      <a:pt x="520" y="611"/>
                      <a:pt x="519" y="612"/>
                      <a:pt x="518" y="612"/>
                    </a:cubicBezTo>
                    <a:cubicBezTo>
                      <a:pt x="515" y="615"/>
                      <a:pt x="511" y="618"/>
                      <a:pt x="508" y="620"/>
                    </a:cubicBezTo>
                    <a:cubicBezTo>
                      <a:pt x="507" y="621"/>
                      <a:pt x="506" y="621"/>
                      <a:pt x="505" y="622"/>
                    </a:cubicBezTo>
                    <a:cubicBezTo>
                      <a:pt x="502" y="624"/>
                      <a:pt x="499" y="626"/>
                      <a:pt x="496" y="628"/>
                    </a:cubicBezTo>
                    <a:cubicBezTo>
                      <a:pt x="495" y="629"/>
                      <a:pt x="494" y="630"/>
                      <a:pt x="493" y="631"/>
                    </a:cubicBezTo>
                    <a:cubicBezTo>
                      <a:pt x="490" y="633"/>
                      <a:pt x="486" y="635"/>
                      <a:pt x="483" y="638"/>
                    </a:cubicBezTo>
                    <a:cubicBezTo>
                      <a:pt x="482" y="638"/>
                      <a:pt x="482" y="638"/>
                      <a:pt x="481" y="638"/>
                    </a:cubicBezTo>
                    <a:cubicBezTo>
                      <a:pt x="478" y="641"/>
                      <a:pt x="473" y="644"/>
                      <a:pt x="469" y="646"/>
                    </a:cubicBezTo>
                    <a:cubicBezTo>
                      <a:pt x="468" y="647"/>
                      <a:pt x="467" y="647"/>
                      <a:pt x="466" y="648"/>
                    </a:cubicBezTo>
                    <a:cubicBezTo>
                      <a:pt x="463" y="650"/>
                      <a:pt x="459" y="652"/>
                      <a:pt x="456" y="655"/>
                    </a:cubicBezTo>
                    <a:cubicBezTo>
                      <a:pt x="455" y="655"/>
                      <a:pt x="454" y="655"/>
                      <a:pt x="454" y="656"/>
                    </a:cubicBezTo>
                    <a:cubicBezTo>
                      <a:pt x="449" y="658"/>
                      <a:pt x="445" y="661"/>
                      <a:pt x="441" y="663"/>
                    </a:cubicBezTo>
                    <a:cubicBezTo>
                      <a:pt x="440" y="664"/>
                      <a:pt x="439" y="664"/>
                      <a:pt x="438" y="665"/>
                    </a:cubicBezTo>
                    <a:cubicBezTo>
                      <a:pt x="433" y="667"/>
                      <a:pt x="429" y="669"/>
                      <a:pt x="424" y="672"/>
                    </a:cubicBezTo>
                    <a:cubicBezTo>
                      <a:pt x="424" y="672"/>
                      <a:pt x="423" y="672"/>
                      <a:pt x="422" y="672"/>
                    </a:cubicBezTo>
                    <a:cubicBezTo>
                      <a:pt x="411" y="678"/>
                      <a:pt x="400" y="683"/>
                      <a:pt x="389" y="688"/>
                    </a:cubicBezTo>
                    <a:cubicBezTo>
                      <a:pt x="389" y="688"/>
                      <a:pt x="388" y="688"/>
                      <a:pt x="388" y="688"/>
                    </a:cubicBezTo>
                    <a:cubicBezTo>
                      <a:pt x="384" y="690"/>
                      <a:pt x="380" y="691"/>
                      <a:pt x="377" y="693"/>
                    </a:cubicBezTo>
                    <a:cubicBezTo>
                      <a:pt x="376" y="693"/>
                      <a:pt x="376" y="693"/>
                      <a:pt x="376" y="693"/>
                    </a:cubicBezTo>
                    <a:cubicBezTo>
                      <a:pt x="373" y="694"/>
                      <a:pt x="369" y="695"/>
                      <a:pt x="366" y="697"/>
                    </a:cubicBezTo>
                    <a:cubicBezTo>
                      <a:pt x="365" y="697"/>
                      <a:pt x="364" y="698"/>
                      <a:pt x="362" y="698"/>
                    </a:cubicBezTo>
                    <a:cubicBezTo>
                      <a:pt x="360" y="699"/>
                      <a:pt x="358" y="700"/>
                      <a:pt x="355" y="700"/>
                    </a:cubicBezTo>
                    <a:cubicBezTo>
                      <a:pt x="354" y="701"/>
                      <a:pt x="352" y="701"/>
                      <a:pt x="351" y="702"/>
                    </a:cubicBezTo>
                    <a:cubicBezTo>
                      <a:pt x="349" y="703"/>
                      <a:pt x="346" y="703"/>
                      <a:pt x="344" y="704"/>
                    </a:cubicBezTo>
                    <a:cubicBezTo>
                      <a:pt x="343" y="704"/>
                      <a:pt x="341" y="705"/>
                      <a:pt x="340" y="705"/>
                    </a:cubicBezTo>
                    <a:cubicBezTo>
                      <a:pt x="338" y="706"/>
                      <a:pt x="337" y="706"/>
                      <a:pt x="335" y="707"/>
                    </a:cubicBezTo>
                    <a:cubicBezTo>
                      <a:pt x="334" y="707"/>
                      <a:pt x="332" y="708"/>
                      <a:pt x="330" y="708"/>
                    </a:cubicBezTo>
                    <a:cubicBezTo>
                      <a:pt x="329" y="709"/>
                      <a:pt x="327" y="709"/>
                      <a:pt x="326" y="709"/>
                    </a:cubicBezTo>
                    <a:cubicBezTo>
                      <a:pt x="324" y="710"/>
                      <a:pt x="322" y="710"/>
                      <a:pt x="321" y="711"/>
                    </a:cubicBezTo>
                    <a:cubicBezTo>
                      <a:pt x="319" y="711"/>
                      <a:pt x="318" y="711"/>
                      <a:pt x="316" y="712"/>
                    </a:cubicBezTo>
                    <a:cubicBezTo>
                      <a:pt x="314" y="712"/>
                      <a:pt x="313" y="713"/>
                      <a:pt x="311" y="713"/>
                    </a:cubicBezTo>
                    <a:cubicBezTo>
                      <a:pt x="310" y="713"/>
                      <a:pt x="308" y="714"/>
                      <a:pt x="307" y="714"/>
                    </a:cubicBezTo>
                    <a:cubicBezTo>
                      <a:pt x="305" y="714"/>
                      <a:pt x="303" y="715"/>
                      <a:pt x="301" y="715"/>
                    </a:cubicBezTo>
                    <a:cubicBezTo>
                      <a:pt x="300" y="715"/>
                      <a:pt x="299" y="716"/>
                      <a:pt x="297" y="716"/>
                    </a:cubicBezTo>
                    <a:cubicBezTo>
                      <a:pt x="295" y="716"/>
                      <a:pt x="294" y="717"/>
                      <a:pt x="292" y="717"/>
                    </a:cubicBezTo>
                    <a:cubicBezTo>
                      <a:pt x="290" y="717"/>
                      <a:pt x="289" y="718"/>
                      <a:pt x="288" y="718"/>
                    </a:cubicBezTo>
                    <a:cubicBezTo>
                      <a:pt x="286" y="718"/>
                      <a:pt x="284" y="718"/>
                      <a:pt x="282" y="719"/>
                    </a:cubicBezTo>
                    <a:cubicBezTo>
                      <a:pt x="281" y="719"/>
                      <a:pt x="279" y="719"/>
                      <a:pt x="278" y="719"/>
                    </a:cubicBezTo>
                    <a:cubicBezTo>
                      <a:pt x="276" y="720"/>
                      <a:pt x="274" y="720"/>
                      <a:pt x="273" y="720"/>
                    </a:cubicBezTo>
                    <a:cubicBezTo>
                      <a:pt x="271" y="720"/>
                      <a:pt x="270" y="721"/>
                      <a:pt x="269" y="721"/>
                    </a:cubicBezTo>
                    <a:cubicBezTo>
                      <a:pt x="267" y="721"/>
                      <a:pt x="265" y="721"/>
                      <a:pt x="263" y="721"/>
                    </a:cubicBezTo>
                    <a:cubicBezTo>
                      <a:pt x="262" y="722"/>
                      <a:pt x="260" y="722"/>
                      <a:pt x="259" y="722"/>
                    </a:cubicBezTo>
                    <a:cubicBezTo>
                      <a:pt x="257" y="722"/>
                      <a:pt x="255" y="722"/>
                      <a:pt x="253" y="723"/>
                    </a:cubicBezTo>
                    <a:cubicBezTo>
                      <a:pt x="252" y="723"/>
                      <a:pt x="251" y="723"/>
                      <a:pt x="250" y="723"/>
                    </a:cubicBezTo>
                    <a:cubicBezTo>
                      <a:pt x="248" y="723"/>
                      <a:pt x="245" y="723"/>
                      <a:pt x="243" y="723"/>
                    </a:cubicBezTo>
                    <a:cubicBezTo>
                      <a:pt x="242" y="723"/>
                      <a:pt x="241" y="724"/>
                      <a:pt x="240" y="724"/>
                    </a:cubicBezTo>
                    <a:cubicBezTo>
                      <a:pt x="237" y="724"/>
                      <a:pt x="234" y="724"/>
                      <a:pt x="232" y="724"/>
                    </a:cubicBezTo>
                    <a:cubicBezTo>
                      <a:pt x="231" y="724"/>
                      <a:pt x="231" y="724"/>
                      <a:pt x="231" y="724"/>
                    </a:cubicBezTo>
                    <a:cubicBezTo>
                      <a:pt x="228" y="724"/>
                      <a:pt x="225" y="724"/>
                      <a:pt x="221" y="724"/>
                    </a:cubicBezTo>
                    <a:cubicBezTo>
                      <a:pt x="220" y="724"/>
                      <a:pt x="219" y="724"/>
                      <a:pt x="218" y="724"/>
                    </a:cubicBezTo>
                    <a:cubicBezTo>
                      <a:pt x="216" y="724"/>
                      <a:pt x="214" y="724"/>
                      <a:pt x="212" y="724"/>
                    </a:cubicBezTo>
                    <a:cubicBezTo>
                      <a:pt x="211" y="724"/>
                      <a:pt x="210" y="724"/>
                      <a:pt x="208" y="724"/>
                    </a:cubicBezTo>
                    <a:cubicBezTo>
                      <a:pt x="207" y="724"/>
                      <a:pt x="205" y="724"/>
                      <a:pt x="203" y="724"/>
                    </a:cubicBezTo>
                    <a:cubicBezTo>
                      <a:pt x="202" y="724"/>
                      <a:pt x="200" y="724"/>
                      <a:pt x="199" y="724"/>
                    </a:cubicBezTo>
                    <a:cubicBezTo>
                      <a:pt x="197" y="724"/>
                      <a:pt x="195" y="724"/>
                      <a:pt x="194" y="724"/>
                    </a:cubicBezTo>
                    <a:cubicBezTo>
                      <a:pt x="192" y="724"/>
                      <a:pt x="191" y="724"/>
                      <a:pt x="190" y="723"/>
                    </a:cubicBezTo>
                    <a:cubicBezTo>
                      <a:pt x="188" y="723"/>
                      <a:pt x="186" y="723"/>
                      <a:pt x="185" y="723"/>
                    </a:cubicBezTo>
                    <a:cubicBezTo>
                      <a:pt x="183" y="723"/>
                      <a:pt x="182" y="723"/>
                      <a:pt x="180" y="723"/>
                    </a:cubicBezTo>
                    <a:cubicBezTo>
                      <a:pt x="179" y="722"/>
                      <a:pt x="177" y="722"/>
                      <a:pt x="176" y="722"/>
                    </a:cubicBezTo>
                    <a:cubicBezTo>
                      <a:pt x="174" y="722"/>
                      <a:pt x="173" y="722"/>
                      <a:pt x="171" y="722"/>
                    </a:cubicBezTo>
                    <a:cubicBezTo>
                      <a:pt x="170" y="721"/>
                      <a:pt x="168" y="721"/>
                      <a:pt x="167" y="721"/>
                    </a:cubicBezTo>
                    <a:cubicBezTo>
                      <a:pt x="165" y="721"/>
                      <a:pt x="164" y="721"/>
                      <a:pt x="162" y="720"/>
                    </a:cubicBezTo>
                    <a:cubicBezTo>
                      <a:pt x="161" y="720"/>
                      <a:pt x="159" y="720"/>
                      <a:pt x="158" y="720"/>
                    </a:cubicBezTo>
                    <a:cubicBezTo>
                      <a:pt x="156" y="719"/>
                      <a:pt x="155" y="719"/>
                      <a:pt x="153" y="719"/>
                    </a:cubicBezTo>
                    <a:cubicBezTo>
                      <a:pt x="152" y="719"/>
                      <a:pt x="150" y="718"/>
                      <a:pt x="149" y="718"/>
                    </a:cubicBezTo>
                    <a:cubicBezTo>
                      <a:pt x="147" y="718"/>
                      <a:pt x="146" y="717"/>
                      <a:pt x="145" y="717"/>
                    </a:cubicBezTo>
                    <a:cubicBezTo>
                      <a:pt x="143" y="717"/>
                      <a:pt x="142" y="717"/>
                      <a:pt x="140" y="716"/>
                    </a:cubicBezTo>
                    <a:cubicBezTo>
                      <a:pt x="139" y="716"/>
                      <a:pt x="137" y="716"/>
                      <a:pt x="136" y="715"/>
                    </a:cubicBezTo>
                    <a:cubicBezTo>
                      <a:pt x="134" y="715"/>
                      <a:pt x="133" y="714"/>
                      <a:pt x="131" y="714"/>
                    </a:cubicBezTo>
                    <a:cubicBezTo>
                      <a:pt x="130" y="714"/>
                      <a:pt x="129" y="713"/>
                      <a:pt x="127" y="713"/>
                    </a:cubicBezTo>
                    <a:cubicBezTo>
                      <a:pt x="126" y="713"/>
                      <a:pt x="124" y="712"/>
                      <a:pt x="123" y="712"/>
                    </a:cubicBezTo>
                    <a:cubicBezTo>
                      <a:pt x="121" y="711"/>
                      <a:pt x="120" y="711"/>
                      <a:pt x="119" y="711"/>
                    </a:cubicBezTo>
                    <a:cubicBezTo>
                      <a:pt x="117" y="710"/>
                      <a:pt x="116" y="710"/>
                      <a:pt x="114" y="709"/>
                    </a:cubicBezTo>
                    <a:cubicBezTo>
                      <a:pt x="113" y="709"/>
                      <a:pt x="111" y="708"/>
                      <a:pt x="110" y="708"/>
                    </a:cubicBezTo>
                    <a:cubicBezTo>
                      <a:pt x="109" y="707"/>
                      <a:pt x="107" y="707"/>
                      <a:pt x="106" y="706"/>
                    </a:cubicBezTo>
                    <a:cubicBezTo>
                      <a:pt x="104" y="706"/>
                      <a:pt x="103" y="705"/>
                      <a:pt x="102" y="705"/>
                    </a:cubicBezTo>
                    <a:cubicBezTo>
                      <a:pt x="100" y="704"/>
                      <a:pt x="99" y="704"/>
                      <a:pt x="97" y="703"/>
                    </a:cubicBezTo>
                    <a:cubicBezTo>
                      <a:pt x="96" y="703"/>
                      <a:pt x="95" y="702"/>
                      <a:pt x="94" y="702"/>
                    </a:cubicBezTo>
                    <a:cubicBezTo>
                      <a:pt x="92" y="701"/>
                      <a:pt x="90" y="701"/>
                      <a:pt x="89" y="700"/>
                    </a:cubicBezTo>
                    <a:cubicBezTo>
                      <a:pt x="88" y="699"/>
                      <a:pt x="87" y="699"/>
                      <a:pt x="85" y="698"/>
                    </a:cubicBezTo>
                    <a:cubicBezTo>
                      <a:pt x="84" y="698"/>
                      <a:pt x="82" y="697"/>
                      <a:pt x="81" y="696"/>
                    </a:cubicBezTo>
                    <a:cubicBezTo>
                      <a:pt x="80" y="696"/>
                      <a:pt x="78" y="695"/>
                      <a:pt x="77" y="695"/>
                    </a:cubicBezTo>
                    <a:cubicBezTo>
                      <a:pt x="76" y="694"/>
                      <a:pt x="74" y="693"/>
                      <a:pt x="72" y="692"/>
                    </a:cubicBezTo>
                    <a:cubicBezTo>
                      <a:pt x="71" y="692"/>
                      <a:pt x="70" y="691"/>
                      <a:pt x="69" y="691"/>
                    </a:cubicBezTo>
                    <a:cubicBezTo>
                      <a:pt x="67" y="689"/>
                      <a:pt x="64" y="688"/>
                      <a:pt x="62" y="687"/>
                    </a:cubicBezTo>
                    <a:cubicBezTo>
                      <a:pt x="38" y="674"/>
                      <a:pt x="17" y="658"/>
                      <a:pt x="0" y="640"/>
                    </a:cubicBezTo>
                    <a:cubicBezTo>
                      <a:pt x="27" y="668"/>
                      <a:pt x="27" y="668"/>
                      <a:pt x="27" y="668"/>
                    </a:cubicBezTo>
                    <a:cubicBezTo>
                      <a:pt x="45" y="686"/>
                      <a:pt x="66" y="702"/>
                      <a:pt x="89" y="715"/>
                    </a:cubicBezTo>
                    <a:cubicBezTo>
                      <a:pt x="92" y="716"/>
                      <a:pt x="94" y="718"/>
                      <a:pt x="97" y="719"/>
                    </a:cubicBezTo>
                    <a:cubicBezTo>
                      <a:pt x="98" y="720"/>
                      <a:pt x="99" y="720"/>
                      <a:pt x="100" y="721"/>
                    </a:cubicBezTo>
                    <a:cubicBezTo>
                      <a:pt x="101" y="721"/>
                      <a:pt x="103" y="722"/>
                      <a:pt x="105" y="723"/>
                    </a:cubicBezTo>
                    <a:cubicBezTo>
                      <a:pt x="106" y="724"/>
                      <a:pt x="107" y="724"/>
                      <a:pt x="108" y="725"/>
                    </a:cubicBezTo>
                    <a:cubicBezTo>
                      <a:pt x="110" y="725"/>
                      <a:pt x="111" y="726"/>
                      <a:pt x="113" y="727"/>
                    </a:cubicBezTo>
                    <a:cubicBezTo>
                      <a:pt x="114" y="727"/>
                      <a:pt x="115" y="728"/>
                      <a:pt x="117" y="728"/>
                    </a:cubicBezTo>
                    <a:cubicBezTo>
                      <a:pt x="118" y="729"/>
                      <a:pt x="120" y="730"/>
                      <a:pt x="121" y="730"/>
                    </a:cubicBezTo>
                    <a:cubicBezTo>
                      <a:pt x="122" y="731"/>
                      <a:pt x="124" y="731"/>
                      <a:pt x="125" y="732"/>
                    </a:cubicBezTo>
                    <a:cubicBezTo>
                      <a:pt x="126" y="732"/>
                      <a:pt x="128" y="733"/>
                      <a:pt x="129" y="733"/>
                    </a:cubicBezTo>
                    <a:cubicBezTo>
                      <a:pt x="131" y="734"/>
                      <a:pt x="132" y="734"/>
                      <a:pt x="133" y="735"/>
                    </a:cubicBezTo>
                    <a:cubicBezTo>
                      <a:pt x="135" y="735"/>
                      <a:pt x="136" y="736"/>
                      <a:pt x="138" y="736"/>
                    </a:cubicBezTo>
                    <a:cubicBezTo>
                      <a:pt x="139" y="737"/>
                      <a:pt x="140" y="737"/>
                      <a:pt x="142" y="738"/>
                    </a:cubicBezTo>
                    <a:cubicBezTo>
                      <a:pt x="143" y="738"/>
                      <a:pt x="145" y="738"/>
                      <a:pt x="146" y="739"/>
                    </a:cubicBezTo>
                    <a:cubicBezTo>
                      <a:pt x="148" y="739"/>
                      <a:pt x="149" y="740"/>
                      <a:pt x="150" y="740"/>
                    </a:cubicBezTo>
                    <a:cubicBezTo>
                      <a:pt x="152" y="741"/>
                      <a:pt x="153" y="741"/>
                      <a:pt x="155" y="741"/>
                    </a:cubicBezTo>
                    <a:cubicBezTo>
                      <a:pt x="156" y="742"/>
                      <a:pt x="158" y="742"/>
                      <a:pt x="159" y="742"/>
                    </a:cubicBezTo>
                    <a:cubicBezTo>
                      <a:pt x="160" y="743"/>
                      <a:pt x="162" y="743"/>
                      <a:pt x="163" y="744"/>
                    </a:cubicBezTo>
                    <a:cubicBezTo>
                      <a:pt x="165" y="744"/>
                      <a:pt x="166" y="744"/>
                      <a:pt x="168" y="745"/>
                    </a:cubicBezTo>
                    <a:cubicBezTo>
                      <a:pt x="169" y="745"/>
                      <a:pt x="171" y="745"/>
                      <a:pt x="172" y="746"/>
                    </a:cubicBezTo>
                    <a:cubicBezTo>
                      <a:pt x="174" y="746"/>
                      <a:pt x="175" y="746"/>
                      <a:pt x="176" y="746"/>
                    </a:cubicBezTo>
                    <a:cubicBezTo>
                      <a:pt x="178" y="747"/>
                      <a:pt x="179" y="747"/>
                      <a:pt x="181" y="747"/>
                    </a:cubicBezTo>
                    <a:cubicBezTo>
                      <a:pt x="182" y="748"/>
                      <a:pt x="184" y="748"/>
                      <a:pt x="185" y="748"/>
                    </a:cubicBezTo>
                    <a:cubicBezTo>
                      <a:pt x="187" y="748"/>
                      <a:pt x="188" y="749"/>
                      <a:pt x="190" y="749"/>
                    </a:cubicBezTo>
                    <a:cubicBezTo>
                      <a:pt x="191" y="749"/>
                      <a:pt x="193" y="749"/>
                      <a:pt x="194" y="749"/>
                    </a:cubicBezTo>
                    <a:cubicBezTo>
                      <a:pt x="196" y="750"/>
                      <a:pt x="197" y="750"/>
                      <a:pt x="199" y="750"/>
                    </a:cubicBezTo>
                    <a:cubicBezTo>
                      <a:pt x="200" y="750"/>
                      <a:pt x="202" y="750"/>
                      <a:pt x="203" y="751"/>
                    </a:cubicBezTo>
                    <a:cubicBezTo>
                      <a:pt x="205" y="751"/>
                      <a:pt x="206" y="751"/>
                      <a:pt x="208" y="751"/>
                    </a:cubicBezTo>
                    <a:cubicBezTo>
                      <a:pt x="209" y="751"/>
                      <a:pt x="211" y="751"/>
                      <a:pt x="212" y="751"/>
                    </a:cubicBezTo>
                    <a:cubicBezTo>
                      <a:pt x="214" y="752"/>
                      <a:pt x="216" y="752"/>
                      <a:pt x="217" y="752"/>
                    </a:cubicBezTo>
                    <a:cubicBezTo>
                      <a:pt x="219" y="752"/>
                      <a:pt x="220" y="752"/>
                      <a:pt x="221" y="752"/>
                    </a:cubicBezTo>
                    <a:cubicBezTo>
                      <a:pt x="223" y="752"/>
                      <a:pt x="225" y="752"/>
                      <a:pt x="226" y="752"/>
                    </a:cubicBezTo>
                    <a:cubicBezTo>
                      <a:pt x="228" y="752"/>
                      <a:pt x="229" y="752"/>
                      <a:pt x="231" y="753"/>
                    </a:cubicBezTo>
                    <a:cubicBezTo>
                      <a:pt x="232" y="753"/>
                      <a:pt x="234" y="753"/>
                      <a:pt x="236" y="753"/>
                    </a:cubicBezTo>
                    <a:cubicBezTo>
                      <a:pt x="237" y="753"/>
                      <a:pt x="238" y="753"/>
                      <a:pt x="240" y="753"/>
                    </a:cubicBezTo>
                    <a:cubicBezTo>
                      <a:pt x="242" y="753"/>
                      <a:pt x="244" y="753"/>
                      <a:pt x="246" y="753"/>
                    </a:cubicBezTo>
                    <a:cubicBezTo>
                      <a:pt x="247" y="753"/>
                      <a:pt x="248" y="753"/>
                      <a:pt x="249" y="753"/>
                    </a:cubicBezTo>
                    <a:cubicBezTo>
                      <a:pt x="252" y="753"/>
                      <a:pt x="255" y="753"/>
                      <a:pt x="258" y="752"/>
                    </a:cubicBezTo>
                    <a:cubicBezTo>
                      <a:pt x="259" y="752"/>
                      <a:pt x="259" y="752"/>
                      <a:pt x="259" y="752"/>
                    </a:cubicBezTo>
                    <a:cubicBezTo>
                      <a:pt x="262" y="752"/>
                      <a:pt x="265" y="752"/>
                      <a:pt x="268" y="752"/>
                    </a:cubicBezTo>
                    <a:cubicBezTo>
                      <a:pt x="269" y="752"/>
                      <a:pt x="270" y="752"/>
                      <a:pt x="271" y="752"/>
                    </a:cubicBezTo>
                    <a:cubicBezTo>
                      <a:pt x="273" y="752"/>
                      <a:pt x="275" y="751"/>
                      <a:pt x="277" y="751"/>
                    </a:cubicBezTo>
                    <a:cubicBezTo>
                      <a:pt x="278" y="751"/>
                      <a:pt x="280" y="751"/>
                      <a:pt x="281" y="751"/>
                    </a:cubicBezTo>
                    <a:cubicBezTo>
                      <a:pt x="283" y="751"/>
                      <a:pt x="285" y="751"/>
                      <a:pt x="287" y="750"/>
                    </a:cubicBezTo>
                    <a:cubicBezTo>
                      <a:pt x="288" y="750"/>
                      <a:pt x="289" y="750"/>
                      <a:pt x="291" y="750"/>
                    </a:cubicBezTo>
                    <a:cubicBezTo>
                      <a:pt x="292" y="750"/>
                      <a:pt x="294" y="749"/>
                      <a:pt x="296" y="749"/>
                    </a:cubicBezTo>
                    <a:cubicBezTo>
                      <a:pt x="297" y="749"/>
                      <a:pt x="299" y="749"/>
                      <a:pt x="300" y="749"/>
                    </a:cubicBezTo>
                    <a:cubicBezTo>
                      <a:pt x="302" y="748"/>
                      <a:pt x="304" y="748"/>
                      <a:pt x="306" y="748"/>
                    </a:cubicBezTo>
                    <a:cubicBezTo>
                      <a:pt x="307" y="748"/>
                      <a:pt x="308" y="747"/>
                      <a:pt x="310" y="747"/>
                    </a:cubicBezTo>
                    <a:cubicBezTo>
                      <a:pt x="312" y="747"/>
                      <a:pt x="313" y="747"/>
                      <a:pt x="315" y="746"/>
                    </a:cubicBezTo>
                    <a:cubicBezTo>
                      <a:pt x="317" y="746"/>
                      <a:pt x="318" y="746"/>
                      <a:pt x="319" y="745"/>
                    </a:cubicBezTo>
                    <a:cubicBezTo>
                      <a:pt x="321" y="745"/>
                      <a:pt x="323" y="745"/>
                      <a:pt x="325" y="744"/>
                    </a:cubicBezTo>
                    <a:cubicBezTo>
                      <a:pt x="326" y="744"/>
                      <a:pt x="327" y="744"/>
                      <a:pt x="329" y="744"/>
                    </a:cubicBezTo>
                    <a:cubicBezTo>
                      <a:pt x="331" y="743"/>
                      <a:pt x="332" y="743"/>
                      <a:pt x="334" y="742"/>
                    </a:cubicBezTo>
                    <a:cubicBezTo>
                      <a:pt x="336" y="742"/>
                      <a:pt x="337" y="742"/>
                      <a:pt x="338" y="741"/>
                    </a:cubicBezTo>
                    <a:cubicBezTo>
                      <a:pt x="340" y="741"/>
                      <a:pt x="342" y="741"/>
                      <a:pt x="344" y="740"/>
                    </a:cubicBezTo>
                    <a:cubicBezTo>
                      <a:pt x="345" y="740"/>
                      <a:pt x="347" y="739"/>
                      <a:pt x="348" y="739"/>
                    </a:cubicBezTo>
                    <a:cubicBezTo>
                      <a:pt x="350" y="739"/>
                      <a:pt x="352" y="738"/>
                      <a:pt x="353" y="738"/>
                    </a:cubicBezTo>
                    <a:cubicBezTo>
                      <a:pt x="355" y="737"/>
                      <a:pt x="356" y="737"/>
                      <a:pt x="358" y="737"/>
                    </a:cubicBezTo>
                    <a:cubicBezTo>
                      <a:pt x="359" y="736"/>
                      <a:pt x="361" y="736"/>
                      <a:pt x="363" y="735"/>
                    </a:cubicBezTo>
                    <a:cubicBezTo>
                      <a:pt x="364" y="735"/>
                      <a:pt x="366" y="734"/>
                      <a:pt x="367" y="734"/>
                    </a:cubicBezTo>
                    <a:cubicBezTo>
                      <a:pt x="368" y="734"/>
                      <a:pt x="369" y="733"/>
                      <a:pt x="369" y="733"/>
                    </a:cubicBezTo>
                    <a:cubicBezTo>
                      <a:pt x="370" y="733"/>
                      <a:pt x="371" y="733"/>
                      <a:pt x="372" y="732"/>
                    </a:cubicBezTo>
                    <a:cubicBezTo>
                      <a:pt x="374" y="732"/>
                      <a:pt x="376" y="731"/>
                      <a:pt x="378" y="730"/>
                    </a:cubicBezTo>
                    <a:cubicBezTo>
                      <a:pt x="380" y="730"/>
                      <a:pt x="381" y="729"/>
                      <a:pt x="383" y="729"/>
                    </a:cubicBezTo>
                    <a:cubicBezTo>
                      <a:pt x="385" y="728"/>
                      <a:pt x="387" y="727"/>
                      <a:pt x="390" y="726"/>
                    </a:cubicBezTo>
                    <a:cubicBezTo>
                      <a:pt x="391" y="726"/>
                      <a:pt x="392" y="726"/>
                      <a:pt x="394" y="725"/>
                    </a:cubicBezTo>
                    <a:cubicBezTo>
                      <a:pt x="397" y="724"/>
                      <a:pt x="400" y="723"/>
                      <a:pt x="403" y="722"/>
                    </a:cubicBezTo>
                    <a:cubicBezTo>
                      <a:pt x="403" y="721"/>
                      <a:pt x="404" y="721"/>
                      <a:pt x="404" y="721"/>
                    </a:cubicBezTo>
                    <a:cubicBezTo>
                      <a:pt x="408" y="720"/>
                      <a:pt x="411" y="718"/>
                      <a:pt x="415" y="717"/>
                    </a:cubicBezTo>
                    <a:cubicBezTo>
                      <a:pt x="415" y="717"/>
                      <a:pt x="415" y="717"/>
                      <a:pt x="416" y="716"/>
                    </a:cubicBezTo>
                    <a:cubicBezTo>
                      <a:pt x="416" y="716"/>
                      <a:pt x="416" y="716"/>
                      <a:pt x="417" y="716"/>
                    </a:cubicBezTo>
                    <a:cubicBezTo>
                      <a:pt x="422" y="714"/>
                      <a:pt x="428" y="711"/>
                      <a:pt x="433" y="709"/>
                    </a:cubicBezTo>
                    <a:cubicBezTo>
                      <a:pt x="434" y="709"/>
                      <a:pt x="434" y="709"/>
                      <a:pt x="434" y="709"/>
                    </a:cubicBezTo>
                    <a:cubicBezTo>
                      <a:pt x="439" y="706"/>
                      <a:pt x="445" y="704"/>
                      <a:pt x="450" y="701"/>
                    </a:cubicBezTo>
                    <a:cubicBezTo>
                      <a:pt x="450" y="701"/>
                      <a:pt x="451" y="700"/>
                      <a:pt x="451" y="700"/>
                    </a:cubicBezTo>
                    <a:cubicBezTo>
                      <a:pt x="451" y="700"/>
                      <a:pt x="452" y="700"/>
                      <a:pt x="452" y="700"/>
                    </a:cubicBezTo>
                    <a:cubicBezTo>
                      <a:pt x="456" y="698"/>
                      <a:pt x="461" y="695"/>
                      <a:pt x="465" y="693"/>
                    </a:cubicBezTo>
                    <a:cubicBezTo>
                      <a:pt x="466" y="692"/>
                      <a:pt x="467" y="692"/>
                      <a:pt x="468" y="691"/>
                    </a:cubicBezTo>
                    <a:cubicBezTo>
                      <a:pt x="473" y="689"/>
                      <a:pt x="477" y="686"/>
                      <a:pt x="481" y="684"/>
                    </a:cubicBezTo>
                    <a:cubicBezTo>
                      <a:pt x="482" y="684"/>
                      <a:pt x="482" y="684"/>
                      <a:pt x="482" y="684"/>
                    </a:cubicBezTo>
                    <a:cubicBezTo>
                      <a:pt x="482" y="683"/>
                      <a:pt x="483" y="683"/>
                      <a:pt x="483" y="683"/>
                    </a:cubicBezTo>
                    <a:cubicBezTo>
                      <a:pt x="487" y="681"/>
                      <a:pt x="490" y="679"/>
                      <a:pt x="494" y="676"/>
                    </a:cubicBezTo>
                    <a:cubicBezTo>
                      <a:pt x="495" y="676"/>
                      <a:pt x="496" y="675"/>
                      <a:pt x="497" y="674"/>
                    </a:cubicBezTo>
                    <a:cubicBezTo>
                      <a:pt x="501" y="672"/>
                      <a:pt x="505" y="669"/>
                      <a:pt x="509" y="667"/>
                    </a:cubicBezTo>
                    <a:cubicBezTo>
                      <a:pt x="509" y="667"/>
                      <a:pt x="509" y="667"/>
                      <a:pt x="509" y="667"/>
                    </a:cubicBezTo>
                    <a:cubicBezTo>
                      <a:pt x="510" y="666"/>
                      <a:pt x="510" y="666"/>
                      <a:pt x="511" y="666"/>
                    </a:cubicBezTo>
                    <a:cubicBezTo>
                      <a:pt x="514" y="664"/>
                      <a:pt x="517" y="661"/>
                      <a:pt x="520" y="659"/>
                    </a:cubicBezTo>
                    <a:cubicBezTo>
                      <a:pt x="522" y="658"/>
                      <a:pt x="523" y="658"/>
                      <a:pt x="524" y="657"/>
                    </a:cubicBezTo>
                    <a:cubicBezTo>
                      <a:pt x="527" y="655"/>
                      <a:pt x="530" y="652"/>
                      <a:pt x="533" y="650"/>
                    </a:cubicBezTo>
                    <a:cubicBezTo>
                      <a:pt x="533" y="650"/>
                      <a:pt x="534" y="649"/>
                      <a:pt x="535" y="649"/>
                    </a:cubicBezTo>
                    <a:cubicBezTo>
                      <a:pt x="535" y="649"/>
                      <a:pt x="535" y="649"/>
                      <a:pt x="535" y="649"/>
                    </a:cubicBezTo>
                    <a:cubicBezTo>
                      <a:pt x="539" y="646"/>
                      <a:pt x="542" y="643"/>
                      <a:pt x="546" y="641"/>
                    </a:cubicBezTo>
                    <a:cubicBezTo>
                      <a:pt x="547" y="640"/>
                      <a:pt x="547" y="639"/>
                      <a:pt x="548" y="639"/>
                    </a:cubicBezTo>
                    <a:cubicBezTo>
                      <a:pt x="551" y="636"/>
                      <a:pt x="554" y="634"/>
                      <a:pt x="557" y="632"/>
                    </a:cubicBezTo>
                    <a:cubicBezTo>
                      <a:pt x="557" y="632"/>
                      <a:pt x="558" y="631"/>
                      <a:pt x="558" y="631"/>
                    </a:cubicBezTo>
                    <a:cubicBezTo>
                      <a:pt x="559" y="630"/>
                      <a:pt x="559" y="630"/>
                      <a:pt x="560" y="629"/>
                    </a:cubicBezTo>
                    <a:cubicBezTo>
                      <a:pt x="562" y="627"/>
                      <a:pt x="565" y="625"/>
                      <a:pt x="568" y="623"/>
                    </a:cubicBezTo>
                    <a:cubicBezTo>
                      <a:pt x="568" y="622"/>
                      <a:pt x="569" y="621"/>
                      <a:pt x="570" y="621"/>
                    </a:cubicBezTo>
                    <a:cubicBezTo>
                      <a:pt x="573" y="618"/>
                      <a:pt x="577" y="615"/>
                      <a:pt x="580" y="612"/>
                    </a:cubicBezTo>
                    <a:cubicBezTo>
                      <a:pt x="580" y="612"/>
                      <a:pt x="581" y="612"/>
                      <a:pt x="581" y="611"/>
                    </a:cubicBezTo>
                    <a:cubicBezTo>
                      <a:pt x="581" y="611"/>
                      <a:pt x="582" y="610"/>
                      <a:pt x="583" y="610"/>
                    </a:cubicBezTo>
                    <a:cubicBezTo>
                      <a:pt x="585" y="607"/>
                      <a:pt x="588" y="605"/>
                      <a:pt x="590" y="603"/>
                    </a:cubicBezTo>
                    <a:cubicBezTo>
                      <a:pt x="591" y="602"/>
                      <a:pt x="592" y="601"/>
                      <a:pt x="593" y="600"/>
                    </a:cubicBezTo>
                    <a:cubicBezTo>
                      <a:pt x="596" y="597"/>
                      <a:pt x="598" y="595"/>
                      <a:pt x="600" y="593"/>
                    </a:cubicBezTo>
                    <a:cubicBezTo>
                      <a:pt x="601" y="592"/>
                      <a:pt x="602" y="591"/>
                      <a:pt x="602" y="591"/>
                    </a:cubicBezTo>
                    <a:cubicBezTo>
                      <a:pt x="603" y="590"/>
                      <a:pt x="603" y="590"/>
                      <a:pt x="603" y="590"/>
                    </a:cubicBezTo>
                    <a:cubicBezTo>
                      <a:pt x="606" y="587"/>
                      <a:pt x="610" y="584"/>
                      <a:pt x="613" y="580"/>
                    </a:cubicBezTo>
                    <a:cubicBezTo>
                      <a:pt x="613" y="580"/>
                      <a:pt x="614" y="579"/>
                      <a:pt x="615" y="578"/>
                    </a:cubicBezTo>
                    <a:cubicBezTo>
                      <a:pt x="617" y="575"/>
                      <a:pt x="620" y="573"/>
                      <a:pt x="622" y="570"/>
                    </a:cubicBezTo>
                    <a:cubicBezTo>
                      <a:pt x="623" y="570"/>
                      <a:pt x="623" y="569"/>
                      <a:pt x="624" y="568"/>
                    </a:cubicBezTo>
                    <a:cubicBezTo>
                      <a:pt x="624" y="568"/>
                      <a:pt x="625" y="567"/>
                      <a:pt x="625" y="567"/>
                    </a:cubicBezTo>
                    <a:cubicBezTo>
                      <a:pt x="628" y="564"/>
                      <a:pt x="630" y="561"/>
                      <a:pt x="633" y="558"/>
                    </a:cubicBezTo>
                    <a:cubicBezTo>
                      <a:pt x="633" y="557"/>
                      <a:pt x="634" y="557"/>
                      <a:pt x="635" y="556"/>
                    </a:cubicBezTo>
                    <a:cubicBezTo>
                      <a:pt x="638" y="552"/>
                      <a:pt x="641" y="549"/>
                      <a:pt x="644" y="545"/>
                    </a:cubicBezTo>
                    <a:cubicBezTo>
                      <a:pt x="644" y="545"/>
                      <a:pt x="644" y="544"/>
                      <a:pt x="645" y="544"/>
                    </a:cubicBezTo>
                    <a:cubicBezTo>
                      <a:pt x="645" y="543"/>
                      <a:pt x="646" y="543"/>
                      <a:pt x="646" y="542"/>
                    </a:cubicBezTo>
                    <a:cubicBezTo>
                      <a:pt x="649" y="539"/>
                      <a:pt x="651" y="536"/>
                      <a:pt x="653" y="533"/>
                    </a:cubicBezTo>
                    <a:cubicBezTo>
                      <a:pt x="654" y="532"/>
                      <a:pt x="655" y="531"/>
                      <a:pt x="656" y="530"/>
                    </a:cubicBezTo>
                    <a:cubicBezTo>
                      <a:pt x="659" y="526"/>
                      <a:pt x="661" y="523"/>
                      <a:pt x="664" y="519"/>
                    </a:cubicBezTo>
                    <a:cubicBezTo>
                      <a:pt x="665" y="518"/>
                      <a:pt x="665" y="517"/>
                      <a:pt x="666" y="516"/>
                    </a:cubicBezTo>
                    <a:cubicBezTo>
                      <a:pt x="668" y="514"/>
                      <a:pt x="670" y="511"/>
                      <a:pt x="671" y="508"/>
                    </a:cubicBezTo>
                    <a:cubicBezTo>
                      <a:pt x="673" y="506"/>
                      <a:pt x="675" y="504"/>
                      <a:pt x="676" y="501"/>
                    </a:cubicBezTo>
                    <a:cubicBezTo>
                      <a:pt x="679" y="498"/>
                      <a:pt x="681" y="495"/>
                      <a:pt x="683" y="491"/>
                    </a:cubicBezTo>
                    <a:cubicBezTo>
                      <a:pt x="684" y="489"/>
                      <a:pt x="686" y="487"/>
                      <a:pt x="687" y="485"/>
                    </a:cubicBezTo>
                    <a:cubicBezTo>
                      <a:pt x="687" y="485"/>
                      <a:pt x="687" y="485"/>
                      <a:pt x="687" y="485"/>
                    </a:cubicBezTo>
                    <a:cubicBezTo>
                      <a:pt x="690" y="480"/>
                      <a:pt x="693" y="475"/>
                      <a:pt x="696" y="471"/>
                    </a:cubicBezTo>
                    <a:cubicBezTo>
                      <a:pt x="696" y="470"/>
                      <a:pt x="697" y="469"/>
                      <a:pt x="698" y="468"/>
                    </a:cubicBezTo>
                    <a:cubicBezTo>
                      <a:pt x="700" y="463"/>
                      <a:pt x="703" y="458"/>
                      <a:pt x="706" y="453"/>
                    </a:cubicBezTo>
                    <a:cubicBezTo>
                      <a:pt x="706" y="452"/>
                      <a:pt x="707" y="451"/>
                      <a:pt x="707" y="450"/>
                    </a:cubicBezTo>
                    <a:cubicBezTo>
                      <a:pt x="708" y="449"/>
                      <a:pt x="709" y="447"/>
                      <a:pt x="710" y="445"/>
                    </a:cubicBezTo>
                    <a:cubicBezTo>
                      <a:pt x="711" y="443"/>
                      <a:pt x="712" y="441"/>
                      <a:pt x="713" y="439"/>
                    </a:cubicBezTo>
                    <a:cubicBezTo>
                      <a:pt x="714" y="437"/>
                      <a:pt x="715" y="435"/>
                      <a:pt x="716" y="433"/>
                    </a:cubicBezTo>
                    <a:cubicBezTo>
                      <a:pt x="718" y="429"/>
                      <a:pt x="719" y="426"/>
                      <a:pt x="721" y="423"/>
                    </a:cubicBezTo>
                    <a:cubicBezTo>
                      <a:pt x="722" y="421"/>
                      <a:pt x="723" y="419"/>
                      <a:pt x="724" y="417"/>
                    </a:cubicBezTo>
                    <a:cubicBezTo>
                      <a:pt x="725" y="413"/>
                      <a:pt x="727" y="409"/>
                      <a:pt x="729" y="405"/>
                    </a:cubicBezTo>
                    <a:cubicBezTo>
                      <a:pt x="729" y="403"/>
                      <a:pt x="730" y="402"/>
                      <a:pt x="731" y="401"/>
                    </a:cubicBezTo>
                    <a:cubicBezTo>
                      <a:pt x="733" y="396"/>
                      <a:pt x="735" y="390"/>
                      <a:pt x="737" y="385"/>
                    </a:cubicBezTo>
                    <a:cubicBezTo>
                      <a:pt x="737" y="385"/>
                      <a:pt x="737" y="385"/>
                      <a:pt x="737" y="385"/>
                    </a:cubicBezTo>
                    <a:cubicBezTo>
                      <a:pt x="737" y="384"/>
                      <a:pt x="738" y="382"/>
                      <a:pt x="738" y="381"/>
                    </a:cubicBezTo>
                    <a:cubicBezTo>
                      <a:pt x="739" y="377"/>
                      <a:pt x="741" y="373"/>
                      <a:pt x="742" y="369"/>
                    </a:cubicBezTo>
                    <a:cubicBezTo>
                      <a:pt x="743" y="367"/>
                      <a:pt x="744" y="365"/>
                      <a:pt x="744" y="363"/>
                    </a:cubicBezTo>
                    <a:cubicBezTo>
                      <a:pt x="745" y="359"/>
                      <a:pt x="746" y="356"/>
                      <a:pt x="747" y="352"/>
                    </a:cubicBezTo>
                    <a:cubicBezTo>
                      <a:pt x="748" y="350"/>
                      <a:pt x="749" y="348"/>
                      <a:pt x="749" y="346"/>
                    </a:cubicBezTo>
                    <a:cubicBezTo>
                      <a:pt x="750" y="343"/>
                      <a:pt x="751" y="340"/>
                      <a:pt x="752" y="336"/>
                    </a:cubicBezTo>
                    <a:cubicBezTo>
                      <a:pt x="752" y="334"/>
                      <a:pt x="753" y="332"/>
                      <a:pt x="753" y="330"/>
                    </a:cubicBezTo>
                    <a:cubicBezTo>
                      <a:pt x="754" y="327"/>
                      <a:pt x="755" y="323"/>
                      <a:pt x="755" y="320"/>
                    </a:cubicBezTo>
                    <a:cubicBezTo>
                      <a:pt x="756" y="318"/>
                      <a:pt x="756" y="316"/>
                      <a:pt x="757" y="314"/>
                    </a:cubicBezTo>
                    <a:cubicBezTo>
                      <a:pt x="757" y="310"/>
                      <a:pt x="758" y="307"/>
                      <a:pt x="758" y="304"/>
                    </a:cubicBezTo>
                    <a:cubicBezTo>
                      <a:pt x="759" y="302"/>
                      <a:pt x="759" y="300"/>
                      <a:pt x="760" y="298"/>
                    </a:cubicBezTo>
                    <a:cubicBezTo>
                      <a:pt x="760" y="294"/>
                      <a:pt x="761" y="291"/>
                      <a:pt x="761" y="288"/>
                    </a:cubicBezTo>
                    <a:cubicBezTo>
                      <a:pt x="761" y="286"/>
                      <a:pt x="761" y="284"/>
                      <a:pt x="762" y="282"/>
                    </a:cubicBezTo>
                    <a:cubicBezTo>
                      <a:pt x="762" y="278"/>
                      <a:pt x="762" y="275"/>
                      <a:pt x="763" y="271"/>
                    </a:cubicBezTo>
                    <a:cubicBezTo>
                      <a:pt x="763" y="269"/>
                      <a:pt x="763" y="268"/>
                      <a:pt x="763" y="266"/>
                    </a:cubicBezTo>
                    <a:cubicBezTo>
                      <a:pt x="763" y="266"/>
                      <a:pt x="763" y="266"/>
                      <a:pt x="763" y="265"/>
                    </a:cubicBezTo>
                    <a:cubicBezTo>
                      <a:pt x="764" y="255"/>
                      <a:pt x="764" y="245"/>
                      <a:pt x="764" y="235"/>
                    </a:cubicBezTo>
                    <a:cubicBezTo>
                      <a:pt x="764" y="233"/>
                      <a:pt x="764" y="232"/>
                      <a:pt x="764" y="230"/>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61"/>
              <p:cNvSpPr>
                <a:spLocks/>
              </p:cNvSpPr>
              <p:nvPr/>
            </p:nvSpPr>
            <p:spPr bwMode="auto">
              <a:xfrm>
                <a:off x="3468688" y="1704975"/>
                <a:ext cx="2306638" cy="2268538"/>
              </a:xfrm>
              <a:custGeom>
                <a:avLst/>
                <a:gdLst/>
                <a:ahLst/>
                <a:cxnLst>
                  <a:cxn ang="0">
                    <a:pos x="612" y="154"/>
                  </a:cxn>
                  <a:cxn ang="0">
                    <a:pos x="607" y="120"/>
                  </a:cxn>
                  <a:cxn ang="0">
                    <a:pos x="600" y="95"/>
                  </a:cxn>
                  <a:cxn ang="0">
                    <a:pos x="590" y="69"/>
                  </a:cxn>
                  <a:cxn ang="0">
                    <a:pos x="580" y="49"/>
                  </a:cxn>
                  <a:cxn ang="0">
                    <a:pos x="566" y="29"/>
                  </a:cxn>
                  <a:cxn ang="0">
                    <a:pos x="554" y="15"/>
                  </a:cxn>
                  <a:cxn ang="0">
                    <a:pos x="555" y="17"/>
                  </a:cxn>
                  <a:cxn ang="0">
                    <a:pos x="571" y="40"/>
                  </a:cxn>
                  <a:cxn ang="0">
                    <a:pos x="586" y="70"/>
                  </a:cxn>
                  <a:cxn ang="0">
                    <a:pos x="595" y="98"/>
                  </a:cxn>
                  <a:cxn ang="0">
                    <a:pos x="602" y="132"/>
                  </a:cxn>
                  <a:cxn ang="0">
                    <a:pos x="604" y="169"/>
                  </a:cxn>
                  <a:cxn ang="0">
                    <a:pos x="602" y="208"/>
                  </a:cxn>
                  <a:cxn ang="0">
                    <a:pos x="597" y="239"/>
                  </a:cxn>
                  <a:cxn ang="0">
                    <a:pos x="588" y="274"/>
                  </a:cxn>
                  <a:cxn ang="0">
                    <a:pos x="575" y="309"/>
                  </a:cxn>
                  <a:cxn ang="0">
                    <a:pos x="558" y="344"/>
                  </a:cxn>
                  <a:cxn ang="0">
                    <a:pos x="537" y="380"/>
                  </a:cxn>
                  <a:cxn ang="0">
                    <a:pos x="509" y="419"/>
                  </a:cxn>
                  <a:cxn ang="0">
                    <a:pos x="474" y="458"/>
                  </a:cxn>
                  <a:cxn ang="0">
                    <a:pos x="445" y="485"/>
                  </a:cxn>
                  <a:cxn ang="0">
                    <a:pos x="403" y="517"/>
                  </a:cxn>
                  <a:cxn ang="0">
                    <a:pos x="370" y="538"/>
                  </a:cxn>
                  <a:cxn ang="0">
                    <a:pos x="329" y="560"/>
                  </a:cxn>
                  <a:cxn ang="0">
                    <a:pos x="292" y="574"/>
                  </a:cxn>
                  <a:cxn ang="0">
                    <a:pos x="247" y="586"/>
                  </a:cxn>
                  <a:cxn ang="0">
                    <a:pos x="209" y="592"/>
                  </a:cxn>
                  <a:cxn ang="0">
                    <a:pos x="170" y="594"/>
                  </a:cxn>
                  <a:cxn ang="0">
                    <a:pos x="133" y="590"/>
                  </a:cxn>
                  <a:cxn ang="0">
                    <a:pos x="96" y="582"/>
                  </a:cxn>
                  <a:cxn ang="0">
                    <a:pos x="64" y="569"/>
                  </a:cxn>
                  <a:cxn ang="0">
                    <a:pos x="11" y="535"/>
                  </a:cxn>
                  <a:cxn ang="0">
                    <a:pos x="60" y="572"/>
                  </a:cxn>
                  <a:cxn ang="0">
                    <a:pos x="100" y="590"/>
                  </a:cxn>
                  <a:cxn ang="0">
                    <a:pos x="134" y="598"/>
                  </a:cxn>
                  <a:cxn ang="0">
                    <a:pos x="172" y="603"/>
                  </a:cxn>
                  <a:cxn ang="0">
                    <a:pos x="210" y="602"/>
                  </a:cxn>
                  <a:cxn ang="0">
                    <a:pos x="249" y="597"/>
                  </a:cxn>
                  <a:cxn ang="0">
                    <a:pos x="288" y="588"/>
                  </a:cxn>
                  <a:cxn ang="0">
                    <a:pos x="319" y="577"/>
                  </a:cxn>
                  <a:cxn ang="0">
                    <a:pos x="353" y="562"/>
                  </a:cxn>
                  <a:cxn ang="0">
                    <a:pos x="381" y="547"/>
                  </a:cxn>
                  <a:cxn ang="0">
                    <a:pos x="409" y="529"/>
                  </a:cxn>
                  <a:cxn ang="0">
                    <a:pos x="439" y="508"/>
                  </a:cxn>
                  <a:cxn ang="0">
                    <a:pos x="463" y="487"/>
                  </a:cxn>
                  <a:cxn ang="0">
                    <a:pos x="483" y="468"/>
                  </a:cxn>
                  <a:cxn ang="0">
                    <a:pos x="509" y="440"/>
                  </a:cxn>
                  <a:cxn ang="0">
                    <a:pos x="533" y="410"/>
                  </a:cxn>
                  <a:cxn ang="0">
                    <a:pos x="550" y="383"/>
                  </a:cxn>
                  <a:cxn ang="0">
                    <a:pos x="569" y="351"/>
                  </a:cxn>
                  <a:cxn ang="0">
                    <a:pos x="584" y="318"/>
                  </a:cxn>
                  <a:cxn ang="0">
                    <a:pos x="595" y="288"/>
                  </a:cxn>
                  <a:cxn ang="0">
                    <a:pos x="604" y="256"/>
                  </a:cxn>
                  <a:cxn ang="0">
                    <a:pos x="611" y="222"/>
                  </a:cxn>
                  <a:cxn ang="0">
                    <a:pos x="613" y="192"/>
                  </a:cxn>
                </a:cxnLst>
                <a:rect l="0" t="0" r="r" b="b"/>
                <a:pathLst>
                  <a:path w="613" h="603">
                    <a:moveTo>
                      <a:pt x="613" y="175"/>
                    </a:moveTo>
                    <a:cubicBezTo>
                      <a:pt x="613" y="172"/>
                      <a:pt x="613" y="169"/>
                      <a:pt x="613" y="166"/>
                    </a:cubicBezTo>
                    <a:cubicBezTo>
                      <a:pt x="613" y="165"/>
                      <a:pt x="613" y="163"/>
                      <a:pt x="613" y="161"/>
                    </a:cubicBezTo>
                    <a:cubicBezTo>
                      <a:pt x="613" y="159"/>
                      <a:pt x="613" y="157"/>
                      <a:pt x="612" y="156"/>
                    </a:cubicBezTo>
                    <a:cubicBezTo>
                      <a:pt x="612" y="155"/>
                      <a:pt x="612" y="155"/>
                      <a:pt x="612" y="154"/>
                    </a:cubicBezTo>
                    <a:cubicBezTo>
                      <a:pt x="612" y="150"/>
                      <a:pt x="612" y="146"/>
                      <a:pt x="611" y="142"/>
                    </a:cubicBezTo>
                    <a:cubicBezTo>
                      <a:pt x="611" y="141"/>
                      <a:pt x="611" y="140"/>
                      <a:pt x="611" y="140"/>
                    </a:cubicBezTo>
                    <a:cubicBezTo>
                      <a:pt x="610" y="135"/>
                      <a:pt x="609" y="131"/>
                      <a:pt x="608" y="126"/>
                    </a:cubicBezTo>
                    <a:cubicBezTo>
                      <a:pt x="608" y="126"/>
                      <a:pt x="608" y="125"/>
                      <a:pt x="608" y="125"/>
                    </a:cubicBezTo>
                    <a:cubicBezTo>
                      <a:pt x="608" y="123"/>
                      <a:pt x="608" y="122"/>
                      <a:pt x="607" y="120"/>
                    </a:cubicBezTo>
                    <a:cubicBezTo>
                      <a:pt x="607" y="118"/>
                      <a:pt x="606" y="116"/>
                      <a:pt x="606" y="114"/>
                    </a:cubicBezTo>
                    <a:cubicBezTo>
                      <a:pt x="605" y="112"/>
                      <a:pt x="605" y="110"/>
                      <a:pt x="604" y="108"/>
                    </a:cubicBezTo>
                    <a:cubicBezTo>
                      <a:pt x="604" y="106"/>
                      <a:pt x="603" y="104"/>
                      <a:pt x="602" y="102"/>
                    </a:cubicBezTo>
                    <a:cubicBezTo>
                      <a:pt x="602" y="101"/>
                      <a:pt x="602" y="101"/>
                      <a:pt x="602" y="100"/>
                    </a:cubicBezTo>
                    <a:cubicBezTo>
                      <a:pt x="602" y="98"/>
                      <a:pt x="601" y="97"/>
                      <a:pt x="600" y="95"/>
                    </a:cubicBezTo>
                    <a:cubicBezTo>
                      <a:pt x="600" y="93"/>
                      <a:pt x="599" y="92"/>
                      <a:pt x="599" y="90"/>
                    </a:cubicBezTo>
                    <a:cubicBezTo>
                      <a:pt x="598" y="88"/>
                      <a:pt x="597" y="85"/>
                      <a:pt x="596" y="82"/>
                    </a:cubicBezTo>
                    <a:cubicBezTo>
                      <a:pt x="595" y="81"/>
                      <a:pt x="595" y="80"/>
                      <a:pt x="595" y="80"/>
                    </a:cubicBezTo>
                    <a:cubicBezTo>
                      <a:pt x="595" y="79"/>
                      <a:pt x="595" y="79"/>
                      <a:pt x="595" y="79"/>
                    </a:cubicBezTo>
                    <a:cubicBezTo>
                      <a:pt x="593" y="76"/>
                      <a:pt x="592" y="73"/>
                      <a:pt x="590" y="69"/>
                    </a:cubicBezTo>
                    <a:cubicBezTo>
                      <a:pt x="590" y="68"/>
                      <a:pt x="589" y="67"/>
                      <a:pt x="589" y="66"/>
                    </a:cubicBezTo>
                    <a:cubicBezTo>
                      <a:pt x="588" y="65"/>
                      <a:pt x="587" y="63"/>
                      <a:pt x="586" y="61"/>
                    </a:cubicBezTo>
                    <a:cubicBezTo>
                      <a:pt x="586" y="60"/>
                      <a:pt x="586" y="60"/>
                      <a:pt x="585" y="59"/>
                    </a:cubicBezTo>
                    <a:cubicBezTo>
                      <a:pt x="585" y="58"/>
                      <a:pt x="584" y="57"/>
                      <a:pt x="584" y="56"/>
                    </a:cubicBezTo>
                    <a:cubicBezTo>
                      <a:pt x="582" y="54"/>
                      <a:pt x="581" y="52"/>
                      <a:pt x="580" y="49"/>
                    </a:cubicBezTo>
                    <a:cubicBezTo>
                      <a:pt x="579" y="48"/>
                      <a:pt x="578" y="47"/>
                      <a:pt x="578" y="46"/>
                    </a:cubicBezTo>
                    <a:cubicBezTo>
                      <a:pt x="577" y="45"/>
                      <a:pt x="577" y="45"/>
                      <a:pt x="577" y="44"/>
                    </a:cubicBezTo>
                    <a:cubicBezTo>
                      <a:pt x="576" y="42"/>
                      <a:pt x="574" y="41"/>
                      <a:pt x="573" y="39"/>
                    </a:cubicBezTo>
                    <a:cubicBezTo>
                      <a:pt x="573" y="38"/>
                      <a:pt x="572" y="38"/>
                      <a:pt x="572" y="37"/>
                    </a:cubicBezTo>
                    <a:cubicBezTo>
                      <a:pt x="570" y="34"/>
                      <a:pt x="568" y="32"/>
                      <a:pt x="566" y="29"/>
                    </a:cubicBezTo>
                    <a:cubicBezTo>
                      <a:pt x="566" y="29"/>
                      <a:pt x="566" y="28"/>
                      <a:pt x="566" y="28"/>
                    </a:cubicBezTo>
                    <a:cubicBezTo>
                      <a:pt x="565" y="28"/>
                      <a:pt x="564" y="27"/>
                      <a:pt x="564" y="26"/>
                    </a:cubicBezTo>
                    <a:cubicBezTo>
                      <a:pt x="562" y="24"/>
                      <a:pt x="560" y="22"/>
                      <a:pt x="559" y="20"/>
                    </a:cubicBezTo>
                    <a:cubicBezTo>
                      <a:pt x="558" y="19"/>
                      <a:pt x="557" y="18"/>
                      <a:pt x="556" y="17"/>
                    </a:cubicBezTo>
                    <a:cubicBezTo>
                      <a:pt x="556" y="16"/>
                      <a:pt x="555" y="16"/>
                      <a:pt x="554" y="15"/>
                    </a:cubicBezTo>
                    <a:cubicBezTo>
                      <a:pt x="553" y="13"/>
                      <a:pt x="551" y="11"/>
                      <a:pt x="549" y="9"/>
                    </a:cubicBezTo>
                    <a:cubicBezTo>
                      <a:pt x="546" y="6"/>
                      <a:pt x="543" y="3"/>
                      <a:pt x="540" y="0"/>
                    </a:cubicBezTo>
                    <a:cubicBezTo>
                      <a:pt x="543" y="2"/>
                      <a:pt x="545" y="5"/>
                      <a:pt x="547" y="8"/>
                    </a:cubicBezTo>
                    <a:cubicBezTo>
                      <a:pt x="548" y="8"/>
                      <a:pt x="549" y="9"/>
                      <a:pt x="549" y="10"/>
                    </a:cubicBezTo>
                    <a:cubicBezTo>
                      <a:pt x="551" y="12"/>
                      <a:pt x="553" y="14"/>
                      <a:pt x="555" y="17"/>
                    </a:cubicBezTo>
                    <a:cubicBezTo>
                      <a:pt x="555" y="17"/>
                      <a:pt x="556" y="18"/>
                      <a:pt x="556" y="19"/>
                    </a:cubicBezTo>
                    <a:cubicBezTo>
                      <a:pt x="559" y="22"/>
                      <a:pt x="561" y="25"/>
                      <a:pt x="563" y="28"/>
                    </a:cubicBezTo>
                    <a:cubicBezTo>
                      <a:pt x="563" y="28"/>
                      <a:pt x="564" y="29"/>
                      <a:pt x="564" y="30"/>
                    </a:cubicBezTo>
                    <a:cubicBezTo>
                      <a:pt x="566" y="32"/>
                      <a:pt x="567" y="34"/>
                      <a:pt x="569" y="37"/>
                    </a:cubicBezTo>
                    <a:cubicBezTo>
                      <a:pt x="569" y="38"/>
                      <a:pt x="570" y="39"/>
                      <a:pt x="571" y="40"/>
                    </a:cubicBezTo>
                    <a:cubicBezTo>
                      <a:pt x="572" y="42"/>
                      <a:pt x="573" y="44"/>
                      <a:pt x="574" y="46"/>
                    </a:cubicBezTo>
                    <a:cubicBezTo>
                      <a:pt x="575" y="48"/>
                      <a:pt x="576" y="49"/>
                      <a:pt x="576" y="50"/>
                    </a:cubicBezTo>
                    <a:cubicBezTo>
                      <a:pt x="577" y="52"/>
                      <a:pt x="579" y="54"/>
                      <a:pt x="580" y="57"/>
                    </a:cubicBezTo>
                    <a:cubicBezTo>
                      <a:pt x="580" y="58"/>
                      <a:pt x="581" y="59"/>
                      <a:pt x="581" y="60"/>
                    </a:cubicBezTo>
                    <a:cubicBezTo>
                      <a:pt x="583" y="63"/>
                      <a:pt x="584" y="67"/>
                      <a:pt x="586" y="70"/>
                    </a:cubicBezTo>
                    <a:cubicBezTo>
                      <a:pt x="586" y="71"/>
                      <a:pt x="586" y="72"/>
                      <a:pt x="587" y="73"/>
                    </a:cubicBezTo>
                    <a:cubicBezTo>
                      <a:pt x="588" y="76"/>
                      <a:pt x="589" y="78"/>
                      <a:pt x="590" y="81"/>
                    </a:cubicBezTo>
                    <a:cubicBezTo>
                      <a:pt x="590" y="82"/>
                      <a:pt x="591" y="84"/>
                      <a:pt x="591" y="85"/>
                    </a:cubicBezTo>
                    <a:cubicBezTo>
                      <a:pt x="592" y="87"/>
                      <a:pt x="593" y="90"/>
                      <a:pt x="593" y="92"/>
                    </a:cubicBezTo>
                    <a:cubicBezTo>
                      <a:pt x="594" y="94"/>
                      <a:pt x="594" y="96"/>
                      <a:pt x="595" y="98"/>
                    </a:cubicBezTo>
                    <a:cubicBezTo>
                      <a:pt x="596" y="100"/>
                      <a:pt x="596" y="102"/>
                      <a:pt x="597" y="104"/>
                    </a:cubicBezTo>
                    <a:cubicBezTo>
                      <a:pt x="597" y="106"/>
                      <a:pt x="598" y="108"/>
                      <a:pt x="598" y="111"/>
                    </a:cubicBezTo>
                    <a:cubicBezTo>
                      <a:pt x="598" y="113"/>
                      <a:pt x="599" y="115"/>
                      <a:pt x="599" y="116"/>
                    </a:cubicBezTo>
                    <a:cubicBezTo>
                      <a:pt x="600" y="121"/>
                      <a:pt x="601" y="126"/>
                      <a:pt x="602" y="130"/>
                    </a:cubicBezTo>
                    <a:cubicBezTo>
                      <a:pt x="602" y="131"/>
                      <a:pt x="602" y="132"/>
                      <a:pt x="602" y="132"/>
                    </a:cubicBezTo>
                    <a:cubicBezTo>
                      <a:pt x="602" y="136"/>
                      <a:pt x="603" y="141"/>
                      <a:pt x="603" y="145"/>
                    </a:cubicBezTo>
                    <a:cubicBezTo>
                      <a:pt x="603" y="147"/>
                      <a:pt x="604" y="149"/>
                      <a:pt x="604" y="152"/>
                    </a:cubicBezTo>
                    <a:cubicBezTo>
                      <a:pt x="604" y="153"/>
                      <a:pt x="604" y="155"/>
                      <a:pt x="604" y="157"/>
                    </a:cubicBezTo>
                    <a:cubicBezTo>
                      <a:pt x="604" y="160"/>
                      <a:pt x="604" y="162"/>
                      <a:pt x="604" y="165"/>
                    </a:cubicBezTo>
                    <a:cubicBezTo>
                      <a:pt x="604" y="167"/>
                      <a:pt x="604" y="168"/>
                      <a:pt x="604" y="169"/>
                    </a:cubicBezTo>
                    <a:cubicBezTo>
                      <a:pt x="604" y="174"/>
                      <a:pt x="604" y="178"/>
                      <a:pt x="604" y="182"/>
                    </a:cubicBezTo>
                    <a:cubicBezTo>
                      <a:pt x="604" y="182"/>
                      <a:pt x="604" y="182"/>
                      <a:pt x="604" y="182"/>
                    </a:cubicBezTo>
                    <a:cubicBezTo>
                      <a:pt x="604" y="186"/>
                      <a:pt x="604" y="191"/>
                      <a:pt x="603" y="195"/>
                    </a:cubicBezTo>
                    <a:cubicBezTo>
                      <a:pt x="603" y="196"/>
                      <a:pt x="603" y="197"/>
                      <a:pt x="603" y="199"/>
                    </a:cubicBezTo>
                    <a:cubicBezTo>
                      <a:pt x="603" y="202"/>
                      <a:pt x="602" y="205"/>
                      <a:pt x="602" y="208"/>
                    </a:cubicBezTo>
                    <a:cubicBezTo>
                      <a:pt x="602" y="209"/>
                      <a:pt x="602" y="211"/>
                      <a:pt x="601" y="213"/>
                    </a:cubicBezTo>
                    <a:cubicBezTo>
                      <a:pt x="601" y="215"/>
                      <a:pt x="601" y="218"/>
                      <a:pt x="600" y="221"/>
                    </a:cubicBezTo>
                    <a:cubicBezTo>
                      <a:pt x="600" y="222"/>
                      <a:pt x="600" y="224"/>
                      <a:pt x="599" y="226"/>
                    </a:cubicBezTo>
                    <a:cubicBezTo>
                      <a:pt x="599" y="229"/>
                      <a:pt x="598" y="231"/>
                      <a:pt x="598" y="234"/>
                    </a:cubicBezTo>
                    <a:cubicBezTo>
                      <a:pt x="598" y="236"/>
                      <a:pt x="597" y="237"/>
                      <a:pt x="597" y="239"/>
                    </a:cubicBezTo>
                    <a:cubicBezTo>
                      <a:pt x="596" y="242"/>
                      <a:pt x="596" y="244"/>
                      <a:pt x="595" y="247"/>
                    </a:cubicBezTo>
                    <a:cubicBezTo>
                      <a:pt x="595" y="249"/>
                      <a:pt x="594" y="251"/>
                      <a:pt x="594" y="252"/>
                    </a:cubicBezTo>
                    <a:cubicBezTo>
                      <a:pt x="593" y="255"/>
                      <a:pt x="592" y="258"/>
                      <a:pt x="592" y="260"/>
                    </a:cubicBezTo>
                    <a:cubicBezTo>
                      <a:pt x="591" y="262"/>
                      <a:pt x="591" y="264"/>
                      <a:pt x="590" y="266"/>
                    </a:cubicBezTo>
                    <a:cubicBezTo>
                      <a:pt x="589" y="268"/>
                      <a:pt x="589" y="271"/>
                      <a:pt x="588" y="274"/>
                    </a:cubicBezTo>
                    <a:cubicBezTo>
                      <a:pt x="587" y="276"/>
                      <a:pt x="587" y="277"/>
                      <a:pt x="586" y="279"/>
                    </a:cubicBezTo>
                    <a:cubicBezTo>
                      <a:pt x="585" y="282"/>
                      <a:pt x="584" y="286"/>
                      <a:pt x="583" y="289"/>
                    </a:cubicBezTo>
                    <a:cubicBezTo>
                      <a:pt x="582" y="290"/>
                      <a:pt x="582" y="291"/>
                      <a:pt x="582" y="292"/>
                    </a:cubicBezTo>
                    <a:cubicBezTo>
                      <a:pt x="580" y="296"/>
                      <a:pt x="578" y="301"/>
                      <a:pt x="576" y="305"/>
                    </a:cubicBezTo>
                    <a:cubicBezTo>
                      <a:pt x="576" y="306"/>
                      <a:pt x="575" y="308"/>
                      <a:pt x="575" y="309"/>
                    </a:cubicBezTo>
                    <a:cubicBezTo>
                      <a:pt x="574" y="312"/>
                      <a:pt x="572" y="315"/>
                      <a:pt x="571" y="318"/>
                    </a:cubicBezTo>
                    <a:cubicBezTo>
                      <a:pt x="570" y="320"/>
                      <a:pt x="569" y="322"/>
                      <a:pt x="569" y="323"/>
                    </a:cubicBezTo>
                    <a:cubicBezTo>
                      <a:pt x="567" y="326"/>
                      <a:pt x="566" y="329"/>
                      <a:pt x="565" y="331"/>
                    </a:cubicBezTo>
                    <a:cubicBezTo>
                      <a:pt x="564" y="333"/>
                      <a:pt x="563" y="335"/>
                      <a:pt x="562" y="337"/>
                    </a:cubicBezTo>
                    <a:cubicBezTo>
                      <a:pt x="561" y="339"/>
                      <a:pt x="560" y="342"/>
                      <a:pt x="558" y="344"/>
                    </a:cubicBezTo>
                    <a:cubicBezTo>
                      <a:pt x="557" y="347"/>
                      <a:pt x="555" y="350"/>
                      <a:pt x="553" y="354"/>
                    </a:cubicBezTo>
                    <a:cubicBezTo>
                      <a:pt x="552" y="356"/>
                      <a:pt x="551" y="357"/>
                      <a:pt x="550" y="359"/>
                    </a:cubicBezTo>
                    <a:cubicBezTo>
                      <a:pt x="548" y="363"/>
                      <a:pt x="545" y="367"/>
                      <a:pt x="543" y="371"/>
                    </a:cubicBezTo>
                    <a:cubicBezTo>
                      <a:pt x="542" y="372"/>
                      <a:pt x="541" y="373"/>
                      <a:pt x="541" y="374"/>
                    </a:cubicBezTo>
                    <a:cubicBezTo>
                      <a:pt x="540" y="376"/>
                      <a:pt x="538" y="378"/>
                      <a:pt x="537" y="380"/>
                    </a:cubicBezTo>
                    <a:cubicBezTo>
                      <a:pt x="535" y="382"/>
                      <a:pt x="534" y="385"/>
                      <a:pt x="532" y="388"/>
                    </a:cubicBezTo>
                    <a:cubicBezTo>
                      <a:pt x="531" y="390"/>
                      <a:pt x="529" y="391"/>
                      <a:pt x="528" y="393"/>
                    </a:cubicBezTo>
                    <a:cubicBezTo>
                      <a:pt x="526" y="396"/>
                      <a:pt x="524" y="399"/>
                      <a:pt x="522" y="402"/>
                    </a:cubicBezTo>
                    <a:cubicBezTo>
                      <a:pt x="519" y="406"/>
                      <a:pt x="515" y="411"/>
                      <a:pt x="512" y="415"/>
                    </a:cubicBezTo>
                    <a:cubicBezTo>
                      <a:pt x="511" y="417"/>
                      <a:pt x="510" y="418"/>
                      <a:pt x="509" y="419"/>
                    </a:cubicBezTo>
                    <a:cubicBezTo>
                      <a:pt x="506" y="423"/>
                      <a:pt x="503" y="427"/>
                      <a:pt x="500" y="430"/>
                    </a:cubicBezTo>
                    <a:cubicBezTo>
                      <a:pt x="499" y="431"/>
                      <a:pt x="499" y="432"/>
                      <a:pt x="498" y="432"/>
                    </a:cubicBezTo>
                    <a:cubicBezTo>
                      <a:pt x="494" y="436"/>
                      <a:pt x="491" y="441"/>
                      <a:pt x="487" y="445"/>
                    </a:cubicBezTo>
                    <a:cubicBezTo>
                      <a:pt x="486" y="446"/>
                      <a:pt x="485" y="447"/>
                      <a:pt x="484" y="448"/>
                    </a:cubicBezTo>
                    <a:cubicBezTo>
                      <a:pt x="481" y="451"/>
                      <a:pt x="478" y="455"/>
                      <a:pt x="474" y="458"/>
                    </a:cubicBezTo>
                    <a:cubicBezTo>
                      <a:pt x="474" y="459"/>
                      <a:pt x="473" y="459"/>
                      <a:pt x="472" y="460"/>
                    </a:cubicBezTo>
                    <a:cubicBezTo>
                      <a:pt x="468" y="464"/>
                      <a:pt x="464" y="468"/>
                      <a:pt x="461" y="471"/>
                    </a:cubicBezTo>
                    <a:cubicBezTo>
                      <a:pt x="460" y="472"/>
                      <a:pt x="459" y="473"/>
                      <a:pt x="458" y="474"/>
                    </a:cubicBezTo>
                    <a:cubicBezTo>
                      <a:pt x="454" y="477"/>
                      <a:pt x="450" y="481"/>
                      <a:pt x="447" y="484"/>
                    </a:cubicBezTo>
                    <a:cubicBezTo>
                      <a:pt x="446" y="484"/>
                      <a:pt x="446" y="485"/>
                      <a:pt x="445" y="485"/>
                    </a:cubicBezTo>
                    <a:cubicBezTo>
                      <a:pt x="441" y="489"/>
                      <a:pt x="437" y="492"/>
                      <a:pt x="433" y="496"/>
                    </a:cubicBezTo>
                    <a:cubicBezTo>
                      <a:pt x="432" y="496"/>
                      <a:pt x="431" y="497"/>
                      <a:pt x="430" y="498"/>
                    </a:cubicBezTo>
                    <a:cubicBezTo>
                      <a:pt x="426" y="501"/>
                      <a:pt x="422" y="504"/>
                      <a:pt x="418" y="507"/>
                    </a:cubicBezTo>
                    <a:cubicBezTo>
                      <a:pt x="418" y="507"/>
                      <a:pt x="417" y="508"/>
                      <a:pt x="416" y="508"/>
                    </a:cubicBezTo>
                    <a:cubicBezTo>
                      <a:pt x="412" y="511"/>
                      <a:pt x="408" y="514"/>
                      <a:pt x="403" y="517"/>
                    </a:cubicBezTo>
                    <a:cubicBezTo>
                      <a:pt x="402" y="518"/>
                      <a:pt x="401" y="519"/>
                      <a:pt x="400" y="520"/>
                    </a:cubicBezTo>
                    <a:cubicBezTo>
                      <a:pt x="397" y="522"/>
                      <a:pt x="393" y="524"/>
                      <a:pt x="390" y="527"/>
                    </a:cubicBezTo>
                    <a:cubicBezTo>
                      <a:pt x="388" y="527"/>
                      <a:pt x="387" y="528"/>
                      <a:pt x="386" y="529"/>
                    </a:cubicBezTo>
                    <a:cubicBezTo>
                      <a:pt x="381" y="532"/>
                      <a:pt x="377" y="535"/>
                      <a:pt x="372" y="537"/>
                    </a:cubicBezTo>
                    <a:cubicBezTo>
                      <a:pt x="371" y="538"/>
                      <a:pt x="371" y="538"/>
                      <a:pt x="370" y="538"/>
                    </a:cubicBezTo>
                    <a:cubicBezTo>
                      <a:pt x="366" y="541"/>
                      <a:pt x="362" y="543"/>
                      <a:pt x="358" y="545"/>
                    </a:cubicBezTo>
                    <a:cubicBezTo>
                      <a:pt x="356" y="546"/>
                      <a:pt x="355" y="547"/>
                      <a:pt x="353" y="548"/>
                    </a:cubicBezTo>
                    <a:cubicBezTo>
                      <a:pt x="350" y="549"/>
                      <a:pt x="347" y="551"/>
                      <a:pt x="344" y="552"/>
                    </a:cubicBezTo>
                    <a:cubicBezTo>
                      <a:pt x="342" y="553"/>
                      <a:pt x="339" y="555"/>
                      <a:pt x="337" y="556"/>
                    </a:cubicBezTo>
                    <a:cubicBezTo>
                      <a:pt x="334" y="557"/>
                      <a:pt x="331" y="558"/>
                      <a:pt x="329" y="560"/>
                    </a:cubicBezTo>
                    <a:cubicBezTo>
                      <a:pt x="326" y="561"/>
                      <a:pt x="324" y="561"/>
                      <a:pt x="322" y="562"/>
                    </a:cubicBezTo>
                    <a:cubicBezTo>
                      <a:pt x="318" y="564"/>
                      <a:pt x="314" y="566"/>
                      <a:pt x="309" y="568"/>
                    </a:cubicBezTo>
                    <a:cubicBezTo>
                      <a:pt x="309" y="568"/>
                      <a:pt x="309" y="568"/>
                      <a:pt x="309" y="568"/>
                    </a:cubicBezTo>
                    <a:cubicBezTo>
                      <a:pt x="304" y="570"/>
                      <a:pt x="300" y="571"/>
                      <a:pt x="295" y="573"/>
                    </a:cubicBezTo>
                    <a:cubicBezTo>
                      <a:pt x="294" y="573"/>
                      <a:pt x="293" y="574"/>
                      <a:pt x="292" y="574"/>
                    </a:cubicBezTo>
                    <a:cubicBezTo>
                      <a:pt x="288" y="575"/>
                      <a:pt x="283" y="577"/>
                      <a:pt x="279" y="578"/>
                    </a:cubicBezTo>
                    <a:cubicBezTo>
                      <a:pt x="276" y="579"/>
                      <a:pt x="274" y="579"/>
                      <a:pt x="272" y="580"/>
                    </a:cubicBezTo>
                    <a:cubicBezTo>
                      <a:pt x="269" y="581"/>
                      <a:pt x="266" y="582"/>
                      <a:pt x="263" y="582"/>
                    </a:cubicBezTo>
                    <a:cubicBezTo>
                      <a:pt x="261" y="583"/>
                      <a:pt x="258" y="584"/>
                      <a:pt x="256" y="584"/>
                    </a:cubicBezTo>
                    <a:cubicBezTo>
                      <a:pt x="253" y="585"/>
                      <a:pt x="250" y="585"/>
                      <a:pt x="247" y="586"/>
                    </a:cubicBezTo>
                    <a:cubicBezTo>
                      <a:pt x="245" y="587"/>
                      <a:pt x="243" y="587"/>
                      <a:pt x="240" y="587"/>
                    </a:cubicBezTo>
                    <a:cubicBezTo>
                      <a:pt x="237" y="588"/>
                      <a:pt x="235" y="589"/>
                      <a:pt x="232" y="589"/>
                    </a:cubicBezTo>
                    <a:cubicBezTo>
                      <a:pt x="229" y="589"/>
                      <a:pt x="227" y="590"/>
                      <a:pt x="225" y="590"/>
                    </a:cubicBezTo>
                    <a:cubicBezTo>
                      <a:pt x="222" y="591"/>
                      <a:pt x="219" y="591"/>
                      <a:pt x="216" y="591"/>
                    </a:cubicBezTo>
                    <a:cubicBezTo>
                      <a:pt x="214" y="592"/>
                      <a:pt x="211" y="592"/>
                      <a:pt x="209" y="592"/>
                    </a:cubicBezTo>
                    <a:cubicBezTo>
                      <a:pt x="206" y="592"/>
                      <a:pt x="203" y="593"/>
                      <a:pt x="201" y="593"/>
                    </a:cubicBezTo>
                    <a:cubicBezTo>
                      <a:pt x="198" y="593"/>
                      <a:pt x="196" y="593"/>
                      <a:pt x="194" y="593"/>
                    </a:cubicBezTo>
                    <a:cubicBezTo>
                      <a:pt x="191" y="593"/>
                      <a:pt x="188" y="593"/>
                      <a:pt x="185" y="594"/>
                    </a:cubicBezTo>
                    <a:cubicBezTo>
                      <a:pt x="183" y="594"/>
                      <a:pt x="181" y="594"/>
                      <a:pt x="178" y="594"/>
                    </a:cubicBezTo>
                    <a:cubicBezTo>
                      <a:pt x="176" y="594"/>
                      <a:pt x="173" y="594"/>
                      <a:pt x="170" y="594"/>
                    </a:cubicBezTo>
                    <a:cubicBezTo>
                      <a:pt x="168" y="593"/>
                      <a:pt x="165" y="593"/>
                      <a:pt x="163" y="593"/>
                    </a:cubicBezTo>
                    <a:cubicBezTo>
                      <a:pt x="160" y="593"/>
                      <a:pt x="158" y="593"/>
                      <a:pt x="155" y="593"/>
                    </a:cubicBezTo>
                    <a:cubicBezTo>
                      <a:pt x="153" y="593"/>
                      <a:pt x="150" y="592"/>
                      <a:pt x="148" y="592"/>
                    </a:cubicBezTo>
                    <a:cubicBezTo>
                      <a:pt x="145" y="592"/>
                      <a:pt x="143" y="592"/>
                      <a:pt x="140" y="591"/>
                    </a:cubicBezTo>
                    <a:cubicBezTo>
                      <a:pt x="138" y="591"/>
                      <a:pt x="136" y="591"/>
                      <a:pt x="133" y="590"/>
                    </a:cubicBezTo>
                    <a:cubicBezTo>
                      <a:pt x="131" y="590"/>
                      <a:pt x="128" y="590"/>
                      <a:pt x="125" y="589"/>
                    </a:cubicBezTo>
                    <a:cubicBezTo>
                      <a:pt x="123" y="589"/>
                      <a:pt x="121" y="588"/>
                      <a:pt x="119" y="588"/>
                    </a:cubicBezTo>
                    <a:cubicBezTo>
                      <a:pt x="116" y="587"/>
                      <a:pt x="113" y="587"/>
                      <a:pt x="111" y="586"/>
                    </a:cubicBezTo>
                    <a:cubicBezTo>
                      <a:pt x="109" y="585"/>
                      <a:pt x="107" y="585"/>
                      <a:pt x="105" y="584"/>
                    </a:cubicBezTo>
                    <a:cubicBezTo>
                      <a:pt x="102" y="584"/>
                      <a:pt x="99" y="583"/>
                      <a:pt x="96" y="582"/>
                    </a:cubicBezTo>
                    <a:cubicBezTo>
                      <a:pt x="94" y="581"/>
                      <a:pt x="93" y="581"/>
                      <a:pt x="91" y="580"/>
                    </a:cubicBezTo>
                    <a:cubicBezTo>
                      <a:pt x="88" y="579"/>
                      <a:pt x="85" y="578"/>
                      <a:pt x="82" y="577"/>
                    </a:cubicBezTo>
                    <a:cubicBezTo>
                      <a:pt x="80" y="577"/>
                      <a:pt x="79" y="576"/>
                      <a:pt x="77" y="575"/>
                    </a:cubicBezTo>
                    <a:cubicBezTo>
                      <a:pt x="74" y="574"/>
                      <a:pt x="71" y="573"/>
                      <a:pt x="68" y="571"/>
                    </a:cubicBezTo>
                    <a:cubicBezTo>
                      <a:pt x="67" y="571"/>
                      <a:pt x="65" y="570"/>
                      <a:pt x="64" y="569"/>
                    </a:cubicBezTo>
                    <a:cubicBezTo>
                      <a:pt x="59" y="567"/>
                      <a:pt x="55" y="565"/>
                      <a:pt x="51" y="563"/>
                    </a:cubicBezTo>
                    <a:cubicBezTo>
                      <a:pt x="41" y="557"/>
                      <a:pt x="32" y="551"/>
                      <a:pt x="24" y="545"/>
                    </a:cubicBezTo>
                    <a:cubicBezTo>
                      <a:pt x="24" y="545"/>
                      <a:pt x="24" y="545"/>
                      <a:pt x="23" y="545"/>
                    </a:cubicBezTo>
                    <a:cubicBezTo>
                      <a:pt x="19" y="542"/>
                      <a:pt x="15" y="538"/>
                      <a:pt x="11" y="535"/>
                    </a:cubicBezTo>
                    <a:cubicBezTo>
                      <a:pt x="11" y="535"/>
                      <a:pt x="11" y="535"/>
                      <a:pt x="11" y="535"/>
                    </a:cubicBezTo>
                    <a:cubicBezTo>
                      <a:pt x="7" y="531"/>
                      <a:pt x="4" y="528"/>
                      <a:pt x="0" y="524"/>
                    </a:cubicBezTo>
                    <a:cubicBezTo>
                      <a:pt x="0" y="524"/>
                      <a:pt x="0" y="524"/>
                      <a:pt x="0" y="524"/>
                    </a:cubicBezTo>
                    <a:cubicBezTo>
                      <a:pt x="0" y="524"/>
                      <a:pt x="0" y="524"/>
                      <a:pt x="0" y="524"/>
                    </a:cubicBezTo>
                    <a:cubicBezTo>
                      <a:pt x="9" y="534"/>
                      <a:pt x="9" y="534"/>
                      <a:pt x="9" y="534"/>
                    </a:cubicBezTo>
                    <a:cubicBezTo>
                      <a:pt x="24" y="548"/>
                      <a:pt x="41" y="561"/>
                      <a:pt x="60" y="572"/>
                    </a:cubicBezTo>
                    <a:cubicBezTo>
                      <a:pt x="64" y="575"/>
                      <a:pt x="68" y="577"/>
                      <a:pt x="73" y="579"/>
                    </a:cubicBezTo>
                    <a:cubicBezTo>
                      <a:pt x="74" y="580"/>
                      <a:pt x="76" y="580"/>
                      <a:pt x="77" y="581"/>
                    </a:cubicBezTo>
                    <a:cubicBezTo>
                      <a:pt x="80" y="582"/>
                      <a:pt x="83" y="583"/>
                      <a:pt x="86" y="585"/>
                    </a:cubicBezTo>
                    <a:cubicBezTo>
                      <a:pt x="88" y="585"/>
                      <a:pt x="90" y="586"/>
                      <a:pt x="92" y="587"/>
                    </a:cubicBezTo>
                    <a:cubicBezTo>
                      <a:pt x="94" y="588"/>
                      <a:pt x="97" y="589"/>
                      <a:pt x="100" y="590"/>
                    </a:cubicBezTo>
                    <a:cubicBezTo>
                      <a:pt x="102" y="590"/>
                      <a:pt x="104" y="591"/>
                      <a:pt x="106" y="591"/>
                    </a:cubicBezTo>
                    <a:cubicBezTo>
                      <a:pt x="108" y="592"/>
                      <a:pt x="111" y="593"/>
                      <a:pt x="114" y="594"/>
                    </a:cubicBezTo>
                    <a:cubicBezTo>
                      <a:pt x="116" y="594"/>
                      <a:pt x="118" y="595"/>
                      <a:pt x="120" y="595"/>
                    </a:cubicBezTo>
                    <a:cubicBezTo>
                      <a:pt x="123" y="596"/>
                      <a:pt x="125" y="597"/>
                      <a:pt x="128" y="597"/>
                    </a:cubicBezTo>
                    <a:cubicBezTo>
                      <a:pt x="130" y="598"/>
                      <a:pt x="132" y="598"/>
                      <a:pt x="134" y="598"/>
                    </a:cubicBezTo>
                    <a:cubicBezTo>
                      <a:pt x="137" y="599"/>
                      <a:pt x="140" y="599"/>
                      <a:pt x="143" y="600"/>
                    </a:cubicBezTo>
                    <a:cubicBezTo>
                      <a:pt x="145" y="600"/>
                      <a:pt x="147" y="600"/>
                      <a:pt x="149" y="601"/>
                    </a:cubicBezTo>
                    <a:cubicBezTo>
                      <a:pt x="152" y="601"/>
                      <a:pt x="155" y="601"/>
                      <a:pt x="157" y="602"/>
                    </a:cubicBezTo>
                    <a:cubicBezTo>
                      <a:pt x="160" y="602"/>
                      <a:pt x="162" y="602"/>
                      <a:pt x="164" y="602"/>
                    </a:cubicBezTo>
                    <a:cubicBezTo>
                      <a:pt x="167" y="602"/>
                      <a:pt x="170" y="603"/>
                      <a:pt x="172" y="603"/>
                    </a:cubicBezTo>
                    <a:cubicBezTo>
                      <a:pt x="175" y="603"/>
                      <a:pt x="177" y="603"/>
                      <a:pt x="179" y="603"/>
                    </a:cubicBezTo>
                    <a:cubicBezTo>
                      <a:pt x="182" y="603"/>
                      <a:pt x="185" y="603"/>
                      <a:pt x="187" y="603"/>
                    </a:cubicBezTo>
                    <a:cubicBezTo>
                      <a:pt x="190" y="603"/>
                      <a:pt x="192" y="603"/>
                      <a:pt x="194" y="603"/>
                    </a:cubicBezTo>
                    <a:cubicBezTo>
                      <a:pt x="197" y="603"/>
                      <a:pt x="200" y="603"/>
                      <a:pt x="203" y="603"/>
                    </a:cubicBezTo>
                    <a:cubicBezTo>
                      <a:pt x="205" y="603"/>
                      <a:pt x="207" y="602"/>
                      <a:pt x="210" y="602"/>
                    </a:cubicBezTo>
                    <a:cubicBezTo>
                      <a:pt x="213" y="602"/>
                      <a:pt x="215" y="602"/>
                      <a:pt x="218" y="601"/>
                    </a:cubicBezTo>
                    <a:cubicBezTo>
                      <a:pt x="221" y="601"/>
                      <a:pt x="223" y="601"/>
                      <a:pt x="225" y="601"/>
                    </a:cubicBezTo>
                    <a:cubicBezTo>
                      <a:pt x="228" y="600"/>
                      <a:pt x="231" y="600"/>
                      <a:pt x="234" y="600"/>
                    </a:cubicBezTo>
                    <a:cubicBezTo>
                      <a:pt x="236" y="599"/>
                      <a:pt x="239" y="599"/>
                      <a:pt x="241" y="598"/>
                    </a:cubicBezTo>
                    <a:cubicBezTo>
                      <a:pt x="244" y="598"/>
                      <a:pt x="247" y="597"/>
                      <a:pt x="249" y="597"/>
                    </a:cubicBezTo>
                    <a:cubicBezTo>
                      <a:pt x="252" y="596"/>
                      <a:pt x="254" y="596"/>
                      <a:pt x="257" y="596"/>
                    </a:cubicBezTo>
                    <a:cubicBezTo>
                      <a:pt x="259" y="595"/>
                      <a:pt x="262" y="594"/>
                      <a:pt x="265" y="594"/>
                    </a:cubicBezTo>
                    <a:cubicBezTo>
                      <a:pt x="268" y="593"/>
                      <a:pt x="270" y="592"/>
                      <a:pt x="272" y="592"/>
                    </a:cubicBezTo>
                    <a:cubicBezTo>
                      <a:pt x="275" y="591"/>
                      <a:pt x="278" y="590"/>
                      <a:pt x="281" y="590"/>
                    </a:cubicBezTo>
                    <a:cubicBezTo>
                      <a:pt x="283" y="589"/>
                      <a:pt x="286" y="588"/>
                      <a:pt x="288" y="588"/>
                    </a:cubicBezTo>
                    <a:cubicBezTo>
                      <a:pt x="288" y="587"/>
                      <a:pt x="289" y="587"/>
                      <a:pt x="290" y="587"/>
                    </a:cubicBezTo>
                    <a:cubicBezTo>
                      <a:pt x="293" y="586"/>
                      <a:pt x="297" y="585"/>
                      <a:pt x="301" y="583"/>
                    </a:cubicBezTo>
                    <a:cubicBezTo>
                      <a:pt x="302" y="583"/>
                      <a:pt x="303" y="583"/>
                      <a:pt x="304" y="582"/>
                    </a:cubicBezTo>
                    <a:cubicBezTo>
                      <a:pt x="309" y="581"/>
                      <a:pt x="313" y="579"/>
                      <a:pt x="318" y="577"/>
                    </a:cubicBezTo>
                    <a:cubicBezTo>
                      <a:pt x="318" y="577"/>
                      <a:pt x="319" y="577"/>
                      <a:pt x="319" y="577"/>
                    </a:cubicBezTo>
                    <a:cubicBezTo>
                      <a:pt x="322" y="576"/>
                      <a:pt x="325" y="575"/>
                      <a:pt x="328" y="573"/>
                    </a:cubicBezTo>
                    <a:cubicBezTo>
                      <a:pt x="329" y="573"/>
                      <a:pt x="330" y="572"/>
                      <a:pt x="331" y="572"/>
                    </a:cubicBezTo>
                    <a:cubicBezTo>
                      <a:pt x="333" y="571"/>
                      <a:pt x="336" y="570"/>
                      <a:pt x="338" y="569"/>
                    </a:cubicBezTo>
                    <a:cubicBezTo>
                      <a:pt x="341" y="568"/>
                      <a:pt x="344" y="566"/>
                      <a:pt x="346" y="565"/>
                    </a:cubicBezTo>
                    <a:cubicBezTo>
                      <a:pt x="349" y="564"/>
                      <a:pt x="351" y="563"/>
                      <a:pt x="353" y="562"/>
                    </a:cubicBezTo>
                    <a:cubicBezTo>
                      <a:pt x="354" y="561"/>
                      <a:pt x="355" y="561"/>
                      <a:pt x="357" y="560"/>
                    </a:cubicBezTo>
                    <a:cubicBezTo>
                      <a:pt x="359" y="559"/>
                      <a:pt x="361" y="558"/>
                      <a:pt x="362" y="557"/>
                    </a:cubicBezTo>
                    <a:cubicBezTo>
                      <a:pt x="364" y="556"/>
                      <a:pt x="366" y="555"/>
                      <a:pt x="367" y="555"/>
                    </a:cubicBezTo>
                    <a:cubicBezTo>
                      <a:pt x="371" y="553"/>
                      <a:pt x="375" y="550"/>
                      <a:pt x="379" y="548"/>
                    </a:cubicBezTo>
                    <a:cubicBezTo>
                      <a:pt x="380" y="548"/>
                      <a:pt x="381" y="547"/>
                      <a:pt x="381" y="547"/>
                    </a:cubicBezTo>
                    <a:cubicBezTo>
                      <a:pt x="382" y="547"/>
                      <a:pt x="382" y="547"/>
                      <a:pt x="382" y="547"/>
                    </a:cubicBezTo>
                    <a:cubicBezTo>
                      <a:pt x="386" y="544"/>
                      <a:pt x="391" y="541"/>
                      <a:pt x="395" y="539"/>
                    </a:cubicBezTo>
                    <a:cubicBezTo>
                      <a:pt x="396" y="538"/>
                      <a:pt x="398" y="537"/>
                      <a:pt x="399" y="536"/>
                    </a:cubicBezTo>
                    <a:cubicBezTo>
                      <a:pt x="401" y="535"/>
                      <a:pt x="402" y="534"/>
                      <a:pt x="404" y="533"/>
                    </a:cubicBezTo>
                    <a:cubicBezTo>
                      <a:pt x="406" y="531"/>
                      <a:pt x="408" y="530"/>
                      <a:pt x="409" y="529"/>
                    </a:cubicBezTo>
                    <a:cubicBezTo>
                      <a:pt x="410" y="528"/>
                      <a:pt x="411" y="528"/>
                      <a:pt x="413" y="527"/>
                    </a:cubicBezTo>
                    <a:cubicBezTo>
                      <a:pt x="417" y="524"/>
                      <a:pt x="421" y="521"/>
                      <a:pt x="425" y="518"/>
                    </a:cubicBezTo>
                    <a:cubicBezTo>
                      <a:pt x="425" y="518"/>
                      <a:pt x="425" y="518"/>
                      <a:pt x="426" y="518"/>
                    </a:cubicBezTo>
                    <a:cubicBezTo>
                      <a:pt x="426" y="517"/>
                      <a:pt x="427" y="517"/>
                      <a:pt x="427" y="516"/>
                    </a:cubicBezTo>
                    <a:cubicBezTo>
                      <a:pt x="431" y="514"/>
                      <a:pt x="435" y="511"/>
                      <a:pt x="439" y="508"/>
                    </a:cubicBezTo>
                    <a:cubicBezTo>
                      <a:pt x="440" y="507"/>
                      <a:pt x="441" y="506"/>
                      <a:pt x="442" y="505"/>
                    </a:cubicBezTo>
                    <a:cubicBezTo>
                      <a:pt x="443" y="504"/>
                      <a:pt x="444" y="504"/>
                      <a:pt x="444" y="503"/>
                    </a:cubicBezTo>
                    <a:cubicBezTo>
                      <a:pt x="448" y="500"/>
                      <a:pt x="451" y="498"/>
                      <a:pt x="454" y="495"/>
                    </a:cubicBezTo>
                    <a:cubicBezTo>
                      <a:pt x="455" y="494"/>
                      <a:pt x="456" y="494"/>
                      <a:pt x="456" y="493"/>
                    </a:cubicBezTo>
                    <a:cubicBezTo>
                      <a:pt x="458" y="491"/>
                      <a:pt x="461" y="489"/>
                      <a:pt x="463" y="487"/>
                    </a:cubicBezTo>
                    <a:cubicBezTo>
                      <a:pt x="464" y="486"/>
                      <a:pt x="465" y="485"/>
                      <a:pt x="467" y="484"/>
                    </a:cubicBezTo>
                    <a:cubicBezTo>
                      <a:pt x="468" y="483"/>
                      <a:pt x="469" y="482"/>
                      <a:pt x="470" y="481"/>
                    </a:cubicBezTo>
                    <a:cubicBezTo>
                      <a:pt x="473" y="477"/>
                      <a:pt x="477" y="474"/>
                      <a:pt x="481" y="470"/>
                    </a:cubicBezTo>
                    <a:cubicBezTo>
                      <a:pt x="481" y="470"/>
                      <a:pt x="481" y="470"/>
                      <a:pt x="481" y="470"/>
                    </a:cubicBezTo>
                    <a:cubicBezTo>
                      <a:pt x="482" y="469"/>
                      <a:pt x="483" y="468"/>
                      <a:pt x="483" y="468"/>
                    </a:cubicBezTo>
                    <a:cubicBezTo>
                      <a:pt x="487" y="464"/>
                      <a:pt x="490" y="461"/>
                      <a:pt x="493" y="457"/>
                    </a:cubicBezTo>
                    <a:cubicBezTo>
                      <a:pt x="494" y="456"/>
                      <a:pt x="495" y="455"/>
                      <a:pt x="496" y="454"/>
                    </a:cubicBezTo>
                    <a:cubicBezTo>
                      <a:pt x="497" y="454"/>
                      <a:pt x="497" y="453"/>
                      <a:pt x="498" y="452"/>
                    </a:cubicBezTo>
                    <a:cubicBezTo>
                      <a:pt x="501" y="449"/>
                      <a:pt x="504" y="445"/>
                      <a:pt x="507" y="442"/>
                    </a:cubicBezTo>
                    <a:cubicBezTo>
                      <a:pt x="508" y="441"/>
                      <a:pt x="508" y="440"/>
                      <a:pt x="509" y="440"/>
                    </a:cubicBezTo>
                    <a:cubicBezTo>
                      <a:pt x="511" y="437"/>
                      <a:pt x="513" y="435"/>
                      <a:pt x="515" y="432"/>
                    </a:cubicBezTo>
                    <a:cubicBezTo>
                      <a:pt x="516" y="431"/>
                      <a:pt x="517" y="430"/>
                      <a:pt x="518" y="428"/>
                    </a:cubicBezTo>
                    <a:cubicBezTo>
                      <a:pt x="519" y="427"/>
                      <a:pt x="520" y="426"/>
                      <a:pt x="521" y="425"/>
                    </a:cubicBezTo>
                    <a:cubicBezTo>
                      <a:pt x="525" y="420"/>
                      <a:pt x="528" y="416"/>
                      <a:pt x="531" y="411"/>
                    </a:cubicBezTo>
                    <a:cubicBezTo>
                      <a:pt x="532" y="411"/>
                      <a:pt x="532" y="410"/>
                      <a:pt x="533" y="410"/>
                    </a:cubicBezTo>
                    <a:cubicBezTo>
                      <a:pt x="534" y="407"/>
                      <a:pt x="536" y="405"/>
                      <a:pt x="537" y="403"/>
                    </a:cubicBezTo>
                    <a:cubicBezTo>
                      <a:pt x="539" y="401"/>
                      <a:pt x="540" y="399"/>
                      <a:pt x="541" y="397"/>
                    </a:cubicBezTo>
                    <a:cubicBezTo>
                      <a:pt x="543" y="395"/>
                      <a:pt x="545" y="392"/>
                      <a:pt x="546" y="390"/>
                    </a:cubicBezTo>
                    <a:cubicBezTo>
                      <a:pt x="547" y="388"/>
                      <a:pt x="549" y="386"/>
                      <a:pt x="550" y="384"/>
                    </a:cubicBezTo>
                    <a:cubicBezTo>
                      <a:pt x="550" y="384"/>
                      <a:pt x="550" y="383"/>
                      <a:pt x="550" y="383"/>
                    </a:cubicBezTo>
                    <a:cubicBezTo>
                      <a:pt x="551" y="382"/>
                      <a:pt x="551" y="382"/>
                      <a:pt x="552" y="381"/>
                    </a:cubicBezTo>
                    <a:cubicBezTo>
                      <a:pt x="554" y="377"/>
                      <a:pt x="557" y="373"/>
                      <a:pt x="559" y="369"/>
                    </a:cubicBezTo>
                    <a:cubicBezTo>
                      <a:pt x="560" y="367"/>
                      <a:pt x="561" y="365"/>
                      <a:pt x="562" y="363"/>
                    </a:cubicBezTo>
                    <a:cubicBezTo>
                      <a:pt x="564" y="360"/>
                      <a:pt x="566" y="357"/>
                      <a:pt x="568" y="353"/>
                    </a:cubicBezTo>
                    <a:cubicBezTo>
                      <a:pt x="568" y="352"/>
                      <a:pt x="568" y="352"/>
                      <a:pt x="569" y="351"/>
                    </a:cubicBezTo>
                    <a:cubicBezTo>
                      <a:pt x="570" y="349"/>
                      <a:pt x="570" y="348"/>
                      <a:pt x="571" y="346"/>
                    </a:cubicBezTo>
                    <a:cubicBezTo>
                      <a:pt x="572" y="344"/>
                      <a:pt x="573" y="343"/>
                      <a:pt x="574" y="341"/>
                    </a:cubicBezTo>
                    <a:cubicBezTo>
                      <a:pt x="575" y="338"/>
                      <a:pt x="576" y="335"/>
                      <a:pt x="578" y="333"/>
                    </a:cubicBezTo>
                    <a:cubicBezTo>
                      <a:pt x="578" y="331"/>
                      <a:pt x="579" y="329"/>
                      <a:pt x="580" y="328"/>
                    </a:cubicBezTo>
                    <a:cubicBezTo>
                      <a:pt x="581" y="325"/>
                      <a:pt x="583" y="321"/>
                      <a:pt x="584" y="318"/>
                    </a:cubicBezTo>
                    <a:cubicBezTo>
                      <a:pt x="585" y="317"/>
                      <a:pt x="585" y="316"/>
                      <a:pt x="586" y="315"/>
                    </a:cubicBezTo>
                    <a:cubicBezTo>
                      <a:pt x="587" y="310"/>
                      <a:pt x="589" y="306"/>
                      <a:pt x="591" y="302"/>
                    </a:cubicBezTo>
                    <a:cubicBezTo>
                      <a:pt x="591" y="302"/>
                      <a:pt x="591" y="302"/>
                      <a:pt x="591" y="301"/>
                    </a:cubicBezTo>
                    <a:cubicBezTo>
                      <a:pt x="591" y="301"/>
                      <a:pt x="591" y="300"/>
                      <a:pt x="592" y="299"/>
                    </a:cubicBezTo>
                    <a:cubicBezTo>
                      <a:pt x="593" y="295"/>
                      <a:pt x="594" y="292"/>
                      <a:pt x="595" y="288"/>
                    </a:cubicBezTo>
                    <a:cubicBezTo>
                      <a:pt x="596" y="287"/>
                      <a:pt x="596" y="285"/>
                      <a:pt x="597" y="284"/>
                    </a:cubicBezTo>
                    <a:cubicBezTo>
                      <a:pt x="598" y="281"/>
                      <a:pt x="599" y="278"/>
                      <a:pt x="599" y="275"/>
                    </a:cubicBezTo>
                    <a:cubicBezTo>
                      <a:pt x="600" y="273"/>
                      <a:pt x="600" y="272"/>
                      <a:pt x="601" y="270"/>
                    </a:cubicBezTo>
                    <a:cubicBezTo>
                      <a:pt x="602" y="267"/>
                      <a:pt x="602" y="264"/>
                      <a:pt x="603" y="262"/>
                    </a:cubicBezTo>
                    <a:cubicBezTo>
                      <a:pt x="603" y="260"/>
                      <a:pt x="604" y="258"/>
                      <a:pt x="604" y="256"/>
                    </a:cubicBezTo>
                    <a:cubicBezTo>
                      <a:pt x="605" y="254"/>
                      <a:pt x="605" y="251"/>
                      <a:pt x="606" y="249"/>
                    </a:cubicBezTo>
                    <a:cubicBezTo>
                      <a:pt x="606" y="247"/>
                      <a:pt x="607" y="245"/>
                      <a:pt x="607" y="243"/>
                    </a:cubicBezTo>
                    <a:cubicBezTo>
                      <a:pt x="608" y="241"/>
                      <a:pt x="608" y="238"/>
                      <a:pt x="609" y="235"/>
                    </a:cubicBezTo>
                    <a:cubicBezTo>
                      <a:pt x="609" y="234"/>
                      <a:pt x="609" y="232"/>
                      <a:pt x="609" y="230"/>
                    </a:cubicBezTo>
                    <a:cubicBezTo>
                      <a:pt x="610" y="227"/>
                      <a:pt x="610" y="225"/>
                      <a:pt x="611" y="222"/>
                    </a:cubicBezTo>
                    <a:cubicBezTo>
                      <a:pt x="611" y="220"/>
                      <a:pt x="611" y="219"/>
                      <a:pt x="611" y="217"/>
                    </a:cubicBezTo>
                    <a:cubicBezTo>
                      <a:pt x="612" y="214"/>
                      <a:pt x="612" y="211"/>
                      <a:pt x="612" y="208"/>
                    </a:cubicBezTo>
                    <a:cubicBezTo>
                      <a:pt x="612" y="207"/>
                      <a:pt x="612" y="206"/>
                      <a:pt x="612" y="204"/>
                    </a:cubicBezTo>
                    <a:cubicBezTo>
                      <a:pt x="612" y="204"/>
                      <a:pt x="613" y="204"/>
                      <a:pt x="613" y="204"/>
                    </a:cubicBezTo>
                    <a:cubicBezTo>
                      <a:pt x="613" y="200"/>
                      <a:pt x="613" y="196"/>
                      <a:pt x="613" y="192"/>
                    </a:cubicBezTo>
                    <a:cubicBezTo>
                      <a:pt x="613" y="192"/>
                      <a:pt x="613" y="191"/>
                      <a:pt x="613" y="191"/>
                    </a:cubicBezTo>
                    <a:cubicBezTo>
                      <a:pt x="613" y="187"/>
                      <a:pt x="613" y="183"/>
                      <a:pt x="613" y="179"/>
                    </a:cubicBezTo>
                    <a:cubicBezTo>
                      <a:pt x="613" y="177"/>
                      <a:pt x="613" y="176"/>
                      <a:pt x="613" y="175"/>
                    </a:cubicBez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62"/>
              <p:cNvSpPr>
                <a:spLocks/>
              </p:cNvSpPr>
              <p:nvPr/>
            </p:nvSpPr>
            <p:spPr bwMode="auto">
              <a:xfrm>
                <a:off x="3081338" y="1268413"/>
                <a:ext cx="2806700" cy="2844800"/>
              </a:xfrm>
              <a:custGeom>
                <a:avLst/>
                <a:gdLst/>
                <a:ahLst/>
                <a:cxnLst>
                  <a:cxn ang="0">
                    <a:pos x="593" y="77"/>
                  </a:cxn>
                  <a:cxn ang="0">
                    <a:pos x="625" y="518"/>
                  </a:cxn>
                  <a:cxn ang="0">
                    <a:pos x="154" y="679"/>
                  </a:cxn>
                  <a:cxn ang="0">
                    <a:pos x="121" y="238"/>
                  </a:cxn>
                  <a:cxn ang="0">
                    <a:pos x="593" y="77"/>
                  </a:cxn>
                </a:cxnLst>
                <a:rect l="0" t="0" r="r" b="b"/>
                <a:pathLst>
                  <a:path w="746" h="756">
                    <a:moveTo>
                      <a:pt x="593" y="77"/>
                    </a:moveTo>
                    <a:cubicBezTo>
                      <a:pt x="732" y="155"/>
                      <a:pt x="746" y="352"/>
                      <a:pt x="625" y="518"/>
                    </a:cubicBezTo>
                    <a:cubicBezTo>
                      <a:pt x="504" y="684"/>
                      <a:pt x="293" y="756"/>
                      <a:pt x="154" y="679"/>
                    </a:cubicBezTo>
                    <a:cubicBezTo>
                      <a:pt x="14" y="602"/>
                      <a:pt x="0" y="404"/>
                      <a:pt x="121" y="238"/>
                    </a:cubicBezTo>
                    <a:cubicBezTo>
                      <a:pt x="242" y="72"/>
                      <a:pt x="453" y="0"/>
                      <a:pt x="593" y="77"/>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63"/>
              <p:cNvSpPr>
                <a:spLocks/>
              </p:cNvSpPr>
              <p:nvPr/>
            </p:nvSpPr>
            <p:spPr bwMode="auto">
              <a:xfrm>
                <a:off x="3644900" y="1878013"/>
                <a:ext cx="1847850" cy="1812925"/>
              </a:xfrm>
              <a:custGeom>
                <a:avLst/>
                <a:gdLst/>
                <a:ahLst/>
                <a:cxnLst>
                  <a:cxn ang="0">
                    <a:pos x="490" y="121"/>
                  </a:cxn>
                  <a:cxn ang="0">
                    <a:pos x="486" y="94"/>
                  </a:cxn>
                  <a:cxn ang="0">
                    <a:pos x="480" y="74"/>
                  </a:cxn>
                  <a:cxn ang="0">
                    <a:pos x="472" y="53"/>
                  </a:cxn>
                  <a:cxn ang="0">
                    <a:pos x="464" y="37"/>
                  </a:cxn>
                  <a:cxn ang="0">
                    <a:pos x="453" y="21"/>
                  </a:cxn>
                  <a:cxn ang="0">
                    <a:pos x="443" y="10"/>
                  </a:cxn>
                  <a:cxn ang="0">
                    <a:pos x="445" y="13"/>
                  </a:cxn>
                  <a:cxn ang="0">
                    <a:pos x="458" y="32"/>
                  </a:cxn>
                  <a:cxn ang="0">
                    <a:pos x="470" y="56"/>
                  </a:cxn>
                  <a:cxn ang="0">
                    <a:pos x="478" y="79"/>
                  </a:cxn>
                  <a:cxn ang="0">
                    <a:pos x="483" y="106"/>
                  </a:cxn>
                  <a:cxn ang="0">
                    <a:pos x="485" y="136"/>
                  </a:cxn>
                  <a:cxn ang="0">
                    <a:pos x="483" y="166"/>
                  </a:cxn>
                  <a:cxn ang="0">
                    <a:pos x="479" y="192"/>
                  </a:cxn>
                  <a:cxn ang="0">
                    <a:pos x="472" y="219"/>
                  </a:cxn>
                  <a:cxn ang="0">
                    <a:pos x="462" y="247"/>
                  </a:cxn>
                  <a:cxn ang="0">
                    <a:pos x="448" y="276"/>
                  </a:cxn>
                  <a:cxn ang="0">
                    <a:pos x="431" y="304"/>
                  </a:cxn>
                  <a:cxn ang="0">
                    <a:pos x="401" y="345"/>
                  </a:cxn>
                  <a:cxn ang="0">
                    <a:pos x="366" y="381"/>
                  </a:cxn>
                  <a:cxn ang="0">
                    <a:pos x="324" y="415"/>
                  </a:cxn>
                  <a:cxn ang="0">
                    <a:pos x="297" y="432"/>
                  </a:cxn>
                  <a:cxn ang="0">
                    <a:pos x="264" y="449"/>
                  </a:cxn>
                  <a:cxn ang="0">
                    <a:pos x="229" y="462"/>
                  </a:cxn>
                  <a:cxn ang="0">
                    <a:pos x="199" y="470"/>
                  </a:cxn>
                  <a:cxn ang="0">
                    <a:pos x="168" y="475"/>
                  </a:cxn>
                  <a:cxn ang="0">
                    <a:pos x="137" y="476"/>
                  </a:cxn>
                  <a:cxn ang="0">
                    <a:pos x="107" y="473"/>
                  </a:cxn>
                  <a:cxn ang="0">
                    <a:pos x="78" y="467"/>
                  </a:cxn>
                  <a:cxn ang="0">
                    <a:pos x="51" y="457"/>
                  </a:cxn>
                  <a:cxn ang="0">
                    <a:pos x="46" y="457"/>
                  </a:cxn>
                  <a:cxn ang="0">
                    <a:pos x="78" y="471"/>
                  </a:cxn>
                  <a:cxn ang="0">
                    <a:pos x="106" y="478"/>
                  </a:cxn>
                  <a:cxn ang="0">
                    <a:pos x="137" y="481"/>
                  </a:cxn>
                  <a:cxn ang="0">
                    <a:pos x="167" y="481"/>
                  </a:cxn>
                  <a:cxn ang="0">
                    <a:pos x="198" y="477"/>
                  </a:cxn>
                  <a:cxn ang="0">
                    <a:pos x="229" y="469"/>
                  </a:cxn>
                  <a:cxn ang="0">
                    <a:pos x="258" y="459"/>
                  </a:cxn>
                  <a:cxn ang="0">
                    <a:pos x="282" y="449"/>
                  </a:cxn>
                  <a:cxn ang="0">
                    <a:pos x="304" y="436"/>
                  </a:cxn>
                  <a:cxn ang="0">
                    <a:pos x="327" y="422"/>
                  </a:cxn>
                  <a:cxn ang="0">
                    <a:pos x="350" y="405"/>
                  </a:cxn>
                  <a:cxn ang="0">
                    <a:pos x="370" y="389"/>
                  </a:cxn>
                  <a:cxn ang="0">
                    <a:pos x="397" y="362"/>
                  </a:cxn>
                  <a:cxn ang="0">
                    <a:pos x="413" y="343"/>
                  </a:cxn>
                  <a:cxn ang="0">
                    <a:pos x="436" y="311"/>
                  </a:cxn>
                  <a:cxn ang="0">
                    <a:pos x="449" y="289"/>
                  </a:cxn>
                  <a:cxn ang="0">
                    <a:pos x="462" y="265"/>
                  </a:cxn>
                  <a:cxn ang="0">
                    <a:pos x="472" y="240"/>
                  </a:cxn>
                  <a:cxn ang="0">
                    <a:pos x="481" y="214"/>
                  </a:cxn>
                  <a:cxn ang="0">
                    <a:pos x="487" y="187"/>
                  </a:cxn>
                  <a:cxn ang="0">
                    <a:pos x="490" y="162"/>
                  </a:cxn>
                  <a:cxn ang="0">
                    <a:pos x="491" y="138"/>
                  </a:cxn>
                </a:cxnLst>
                <a:rect l="0" t="0" r="r" b="b"/>
                <a:pathLst>
                  <a:path w="491" h="482">
                    <a:moveTo>
                      <a:pt x="491" y="138"/>
                    </a:moveTo>
                    <a:cubicBezTo>
                      <a:pt x="491" y="135"/>
                      <a:pt x="490" y="133"/>
                      <a:pt x="490" y="131"/>
                    </a:cubicBezTo>
                    <a:cubicBezTo>
                      <a:pt x="490" y="130"/>
                      <a:pt x="490" y="128"/>
                      <a:pt x="490" y="127"/>
                    </a:cubicBezTo>
                    <a:cubicBezTo>
                      <a:pt x="490" y="126"/>
                      <a:pt x="490" y="124"/>
                      <a:pt x="490" y="123"/>
                    </a:cubicBezTo>
                    <a:cubicBezTo>
                      <a:pt x="490" y="122"/>
                      <a:pt x="490" y="122"/>
                      <a:pt x="490" y="121"/>
                    </a:cubicBezTo>
                    <a:cubicBezTo>
                      <a:pt x="489" y="118"/>
                      <a:pt x="489" y="115"/>
                      <a:pt x="489" y="112"/>
                    </a:cubicBezTo>
                    <a:cubicBezTo>
                      <a:pt x="489" y="111"/>
                      <a:pt x="489" y="110"/>
                      <a:pt x="488" y="110"/>
                    </a:cubicBezTo>
                    <a:cubicBezTo>
                      <a:pt x="488" y="106"/>
                      <a:pt x="487" y="102"/>
                      <a:pt x="487" y="99"/>
                    </a:cubicBezTo>
                    <a:cubicBezTo>
                      <a:pt x="487" y="99"/>
                      <a:pt x="487" y="98"/>
                      <a:pt x="486" y="98"/>
                    </a:cubicBezTo>
                    <a:cubicBezTo>
                      <a:pt x="486" y="97"/>
                      <a:pt x="486" y="95"/>
                      <a:pt x="486" y="94"/>
                    </a:cubicBezTo>
                    <a:cubicBezTo>
                      <a:pt x="485" y="92"/>
                      <a:pt x="485" y="91"/>
                      <a:pt x="484" y="89"/>
                    </a:cubicBezTo>
                    <a:cubicBezTo>
                      <a:pt x="484" y="87"/>
                      <a:pt x="484" y="86"/>
                      <a:pt x="483" y="84"/>
                    </a:cubicBezTo>
                    <a:cubicBezTo>
                      <a:pt x="483" y="83"/>
                      <a:pt x="482" y="81"/>
                      <a:pt x="482" y="79"/>
                    </a:cubicBezTo>
                    <a:cubicBezTo>
                      <a:pt x="482" y="79"/>
                      <a:pt x="482" y="79"/>
                      <a:pt x="482" y="78"/>
                    </a:cubicBezTo>
                    <a:cubicBezTo>
                      <a:pt x="481" y="77"/>
                      <a:pt x="481" y="75"/>
                      <a:pt x="480" y="74"/>
                    </a:cubicBezTo>
                    <a:cubicBezTo>
                      <a:pt x="480" y="73"/>
                      <a:pt x="479" y="71"/>
                      <a:pt x="479" y="70"/>
                    </a:cubicBezTo>
                    <a:cubicBezTo>
                      <a:pt x="478" y="68"/>
                      <a:pt x="477" y="66"/>
                      <a:pt x="476" y="63"/>
                    </a:cubicBezTo>
                    <a:cubicBezTo>
                      <a:pt x="476" y="63"/>
                      <a:pt x="476" y="62"/>
                      <a:pt x="476" y="62"/>
                    </a:cubicBezTo>
                    <a:cubicBezTo>
                      <a:pt x="476" y="62"/>
                      <a:pt x="476" y="61"/>
                      <a:pt x="476" y="61"/>
                    </a:cubicBezTo>
                    <a:cubicBezTo>
                      <a:pt x="474" y="59"/>
                      <a:pt x="473" y="56"/>
                      <a:pt x="472" y="53"/>
                    </a:cubicBezTo>
                    <a:cubicBezTo>
                      <a:pt x="472" y="53"/>
                      <a:pt x="471" y="52"/>
                      <a:pt x="471" y="51"/>
                    </a:cubicBezTo>
                    <a:cubicBezTo>
                      <a:pt x="470" y="50"/>
                      <a:pt x="470" y="48"/>
                      <a:pt x="469" y="47"/>
                    </a:cubicBezTo>
                    <a:cubicBezTo>
                      <a:pt x="469" y="46"/>
                      <a:pt x="468" y="46"/>
                      <a:pt x="468" y="45"/>
                    </a:cubicBezTo>
                    <a:cubicBezTo>
                      <a:pt x="468" y="44"/>
                      <a:pt x="467" y="43"/>
                      <a:pt x="467" y="43"/>
                    </a:cubicBezTo>
                    <a:cubicBezTo>
                      <a:pt x="466" y="41"/>
                      <a:pt x="465" y="39"/>
                      <a:pt x="464" y="37"/>
                    </a:cubicBezTo>
                    <a:cubicBezTo>
                      <a:pt x="463" y="36"/>
                      <a:pt x="463" y="36"/>
                      <a:pt x="462" y="35"/>
                    </a:cubicBezTo>
                    <a:cubicBezTo>
                      <a:pt x="462" y="34"/>
                      <a:pt x="461" y="34"/>
                      <a:pt x="461" y="33"/>
                    </a:cubicBezTo>
                    <a:cubicBezTo>
                      <a:pt x="460" y="32"/>
                      <a:pt x="459" y="30"/>
                      <a:pt x="458" y="29"/>
                    </a:cubicBezTo>
                    <a:cubicBezTo>
                      <a:pt x="458" y="28"/>
                      <a:pt x="458" y="28"/>
                      <a:pt x="457" y="27"/>
                    </a:cubicBezTo>
                    <a:cubicBezTo>
                      <a:pt x="456" y="25"/>
                      <a:pt x="454" y="23"/>
                      <a:pt x="453" y="21"/>
                    </a:cubicBezTo>
                    <a:cubicBezTo>
                      <a:pt x="452" y="21"/>
                      <a:pt x="452" y="21"/>
                      <a:pt x="452" y="20"/>
                    </a:cubicBezTo>
                    <a:cubicBezTo>
                      <a:pt x="452" y="20"/>
                      <a:pt x="451" y="19"/>
                      <a:pt x="451" y="19"/>
                    </a:cubicBezTo>
                    <a:cubicBezTo>
                      <a:pt x="449" y="17"/>
                      <a:pt x="448" y="15"/>
                      <a:pt x="447" y="14"/>
                    </a:cubicBezTo>
                    <a:cubicBezTo>
                      <a:pt x="446" y="13"/>
                      <a:pt x="445" y="12"/>
                      <a:pt x="445" y="11"/>
                    </a:cubicBezTo>
                    <a:cubicBezTo>
                      <a:pt x="444" y="11"/>
                      <a:pt x="444" y="10"/>
                      <a:pt x="443" y="10"/>
                    </a:cubicBezTo>
                    <a:cubicBezTo>
                      <a:pt x="442" y="8"/>
                      <a:pt x="441" y="7"/>
                      <a:pt x="439" y="5"/>
                    </a:cubicBezTo>
                    <a:cubicBezTo>
                      <a:pt x="437" y="3"/>
                      <a:pt x="436" y="2"/>
                      <a:pt x="434" y="0"/>
                    </a:cubicBezTo>
                    <a:cubicBezTo>
                      <a:pt x="436" y="2"/>
                      <a:pt x="437" y="4"/>
                      <a:pt x="439" y="6"/>
                    </a:cubicBezTo>
                    <a:cubicBezTo>
                      <a:pt x="440" y="6"/>
                      <a:pt x="440" y="7"/>
                      <a:pt x="441" y="8"/>
                    </a:cubicBezTo>
                    <a:cubicBezTo>
                      <a:pt x="443" y="10"/>
                      <a:pt x="444" y="11"/>
                      <a:pt x="445" y="13"/>
                    </a:cubicBezTo>
                    <a:cubicBezTo>
                      <a:pt x="446" y="14"/>
                      <a:pt x="446" y="14"/>
                      <a:pt x="447" y="15"/>
                    </a:cubicBezTo>
                    <a:cubicBezTo>
                      <a:pt x="448" y="17"/>
                      <a:pt x="450" y="19"/>
                      <a:pt x="452" y="22"/>
                    </a:cubicBezTo>
                    <a:cubicBezTo>
                      <a:pt x="452" y="22"/>
                      <a:pt x="452" y="23"/>
                      <a:pt x="453" y="23"/>
                    </a:cubicBezTo>
                    <a:cubicBezTo>
                      <a:pt x="454" y="25"/>
                      <a:pt x="455" y="27"/>
                      <a:pt x="457" y="29"/>
                    </a:cubicBezTo>
                    <a:cubicBezTo>
                      <a:pt x="457" y="30"/>
                      <a:pt x="458" y="31"/>
                      <a:pt x="458" y="32"/>
                    </a:cubicBezTo>
                    <a:cubicBezTo>
                      <a:pt x="459" y="33"/>
                      <a:pt x="460" y="35"/>
                      <a:pt x="461" y="37"/>
                    </a:cubicBezTo>
                    <a:cubicBezTo>
                      <a:pt x="462" y="38"/>
                      <a:pt x="462" y="39"/>
                      <a:pt x="463" y="40"/>
                    </a:cubicBezTo>
                    <a:cubicBezTo>
                      <a:pt x="464" y="41"/>
                      <a:pt x="464" y="43"/>
                      <a:pt x="465" y="45"/>
                    </a:cubicBezTo>
                    <a:cubicBezTo>
                      <a:pt x="466" y="46"/>
                      <a:pt x="466" y="47"/>
                      <a:pt x="467" y="48"/>
                    </a:cubicBezTo>
                    <a:cubicBezTo>
                      <a:pt x="468" y="50"/>
                      <a:pt x="469" y="53"/>
                      <a:pt x="470" y="56"/>
                    </a:cubicBezTo>
                    <a:cubicBezTo>
                      <a:pt x="470" y="57"/>
                      <a:pt x="471" y="57"/>
                      <a:pt x="471" y="58"/>
                    </a:cubicBezTo>
                    <a:cubicBezTo>
                      <a:pt x="472" y="60"/>
                      <a:pt x="473" y="62"/>
                      <a:pt x="473" y="65"/>
                    </a:cubicBezTo>
                    <a:cubicBezTo>
                      <a:pt x="474" y="66"/>
                      <a:pt x="474" y="67"/>
                      <a:pt x="475" y="68"/>
                    </a:cubicBezTo>
                    <a:cubicBezTo>
                      <a:pt x="475" y="70"/>
                      <a:pt x="476" y="72"/>
                      <a:pt x="476" y="74"/>
                    </a:cubicBezTo>
                    <a:cubicBezTo>
                      <a:pt x="477" y="75"/>
                      <a:pt x="477" y="77"/>
                      <a:pt x="478" y="79"/>
                    </a:cubicBezTo>
                    <a:cubicBezTo>
                      <a:pt x="478" y="80"/>
                      <a:pt x="479" y="82"/>
                      <a:pt x="479" y="83"/>
                    </a:cubicBezTo>
                    <a:cubicBezTo>
                      <a:pt x="479" y="85"/>
                      <a:pt x="480" y="87"/>
                      <a:pt x="480" y="88"/>
                    </a:cubicBezTo>
                    <a:cubicBezTo>
                      <a:pt x="480" y="90"/>
                      <a:pt x="481" y="92"/>
                      <a:pt x="481" y="93"/>
                    </a:cubicBezTo>
                    <a:cubicBezTo>
                      <a:pt x="482" y="97"/>
                      <a:pt x="482" y="101"/>
                      <a:pt x="483" y="104"/>
                    </a:cubicBezTo>
                    <a:cubicBezTo>
                      <a:pt x="483" y="105"/>
                      <a:pt x="483" y="105"/>
                      <a:pt x="483" y="106"/>
                    </a:cubicBezTo>
                    <a:cubicBezTo>
                      <a:pt x="484" y="109"/>
                      <a:pt x="484" y="112"/>
                      <a:pt x="484" y="116"/>
                    </a:cubicBezTo>
                    <a:cubicBezTo>
                      <a:pt x="484" y="118"/>
                      <a:pt x="485" y="120"/>
                      <a:pt x="485" y="121"/>
                    </a:cubicBezTo>
                    <a:cubicBezTo>
                      <a:pt x="485" y="123"/>
                      <a:pt x="485" y="124"/>
                      <a:pt x="485" y="125"/>
                    </a:cubicBezTo>
                    <a:cubicBezTo>
                      <a:pt x="485" y="128"/>
                      <a:pt x="485" y="130"/>
                      <a:pt x="485" y="132"/>
                    </a:cubicBezTo>
                    <a:cubicBezTo>
                      <a:pt x="485" y="133"/>
                      <a:pt x="485" y="134"/>
                      <a:pt x="485" y="136"/>
                    </a:cubicBezTo>
                    <a:cubicBezTo>
                      <a:pt x="485" y="139"/>
                      <a:pt x="485" y="142"/>
                      <a:pt x="485" y="146"/>
                    </a:cubicBezTo>
                    <a:cubicBezTo>
                      <a:pt x="485" y="146"/>
                      <a:pt x="485" y="146"/>
                      <a:pt x="485" y="146"/>
                    </a:cubicBezTo>
                    <a:cubicBezTo>
                      <a:pt x="485" y="149"/>
                      <a:pt x="485" y="153"/>
                      <a:pt x="484" y="156"/>
                    </a:cubicBezTo>
                    <a:cubicBezTo>
                      <a:pt x="484" y="157"/>
                      <a:pt x="484" y="158"/>
                      <a:pt x="484" y="159"/>
                    </a:cubicBezTo>
                    <a:cubicBezTo>
                      <a:pt x="484" y="162"/>
                      <a:pt x="484" y="164"/>
                      <a:pt x="483" y="166"/>
                    </a:cubicBezTo>
                    <a:cubicBezTo>
                      <a:pt x="483" y="168"/>
                      <a:pt x="483" y="169"/>
                      <a:pt x="483" y="170"/>
                    </a:cubicBezTo>
                    <a:cubicBezTo>
                      <a:pt x="483" y="172"/>
                      <a:pt x="482" y="175"/>
                      <a:pt x="482" y="177"/>
                    </a:cubicBezTo>
                    <a:cubicBezTo>
                      <a:pt x="482" y="178"/>
                      <a:pt x="481" y="180"/>
                      <a:pt x="481" y="181"/>
                    </a:cubicBezTo>
                    <a:cubicBezTo>
                      <a:pt x="481" y="183"/>
                      <a:pt x="480" y="185"/>
                      <a:pt x="480" y="187"/>
                    </a:cubicBezTo>
                    <a:cubicBezTo>
                      <a:pt x="480" y="189"/>
                      <a:pt x="479" y="190"/>
                      <a:pt x="479" y="192"/>
                    </a:cubicBezTo>
                    <a:cubicBezTo>
                      <a:pt x="479" y="194"/>
                      <a:pt x="478" y="196"/>
                      <a:pt x="478" y="198"/>
                    </a:cubicBezTo>
                    <a:cubicBezTo>
                      <a:pt x="477" y="199"/>
                      <a:pt x="477" y="201"/>
                      <a:pt x="477" y="202"/>
                    </a:cubicBezTo>
                    <a:cubicBezTo>
                      <a:pt x="476" y="204"/>
                      <a:pt x="476" y="206"/>
                      <a:pt x="475" y="209"/>
                    </a:cubicBezTo>
                    <a:cubicBezTo>
                      <a:pt x="475" y="210"/>
                      <a:pt x="474" y="211"/>
                      <a:pt x="474" y="213"/>
                    </a:cubicBezTo>
                    <a:cubicBezTo>
                      <a:pt x="473" y="215"/>
                      <a:pt x="472" y="217"/>
                      <a:pt x="472" y="219"/>
                    </a:cubicBezTo>
                    <a:cubicBezTo>
                      <a:pt x="471" y="221"/>
                      <a:pt x="471" y="222"/>
                      <a:pt x="471" y="223"/>
                    </a:cubicBezTo>
                    <a:cubicBezTo>
                      <a:pt x="470" y="226"/>
                      <a:pt x="469" y="229"/>
                      <a:pt x="468" y="231"/>
                    </a:cubicBezTo>
                    <a:cubicBezTo>
                      <a:pt x="468" y="232"/>
                      <a:pt x="467" y="233"/>
                      <a:pt x="467" y="234"/>
                    </a:cubicBezTo>
                    <a:cubicBezTo>
                      <a:pt x="466" y="238"/>
                      <a:pt x="464" y="241"/>
                      <a:pt x="463" y="245"/>
                    </a:cubicBezTo>
                    <a:cubicBezTo>
                      <a:pt x="462" y="246"/>
                      <a:pt x="462" y="246"/>
                      <a:pt x="462" y="247"/>
                    </a:cubicBezTo>
                    <a:cubicBezTo>
                      <a:pt x="461" y="250"/>
                      <a:pt x="459" y="253"/>
                      <a:pt x="458" y="255"/>
                    </a:cubicBezTo>
                    <a:cubicBezTo>
                      <a:pt x="458" y="256"/>
                      <a:pt x="457" y="258"/>
                      <a:pt x="456" y="259"/>
                    </a:cubicBezTo>
                    <a:cubicBezTo>
                      <a:pt x="455" y="261"/>
                      <a:pt x="454" y="263"/>
                      <a:pt x="453" y="266"/>
                    </a:cubicBezTo>
                    <a:cubicBezTo>
                      <a:pt x="453" y="267"/>
                      <a:pt x="452" y="268"/>
                      <a:pt x="451" y="270"/>
                    </a:cubicBezTo>
                    <a:cubicBezTo>
                      <a:pt x="450" y="272"/>
                      <a:pt x="449" y="274"/>
                      <a:pt x="448" y="276"/>
                    </a:cubicBezTo>
                    <a:cubicBezTo>
                      <a:pt x="447" y="278"/>
                      <a:pt x="445" y="281"/>
                      <a:pt x="444" y="284"/>
                    </a:cubicBezTo>
                    <a:cubicBezTo>
                      <a:pt x="443" y="285"/>
                      <a:pt x="442" y="286"/>
                      <a:pt x="441" y="288"/>
                    </a:cubicBezTo>
                    <a:cubicBezTo>
                      <a:pt x="440" y="291"/>
                      <a:pt x="438" y="294"/>
                      <a:pt x="436" y="298"/>
                    </a:cubicBezTo>
                    <a:cubicBezTo>
                      <a:pt x="435" y="298"/>
                      <a:pt x="435" y="299"/>
                      <a:pt x="434" y="300"/>
                    </a:cubicBezTo>
                    <a:cubicBezTo>
                      <a:pt x="433" y="301"/>
                      <a:pt x="432" y="303"/>
                      <a:pt x="431" y="304"/>
                    </a:cubicBezTo>
                    <a:cubicBezTo>
                      <a:pt x="430" y="306"/>
                      <a:pt x="429" y="309"/>
                      <a:pt x="427" y="311"/>
                    </a:cubicBezTo>
                    <a:cubicBezTo>
                      <a:pt x="426" y="312"/>
                      <a:pt x="425" y="314"/>
                      <a:pt x="424" y="315"/>
                    </a:cubicBezTo>
                    <a:cubicBezTo>
                      <a:pt x="422" y="318"/>
                      <a:pt x="421" y="320"/>
                      <a:pt x="419" y="322"/>
                    </a:cubicBezTo>
                    <a:cubicBezTo>
                      <a:pt x="415" y="327"/>
                      <a:pt x="412" y="332"/>
                      <a:pt x="408" y="337"/>
                    </a:cubicBezTo>
                    <a:cubicBezTo>
                      <a:pt x="405" y="340"/>
                      <a:pt x="403" y="343"/>
                      <a:pt x="401" y="345"/>
                    </a:cubicBezTo>
                    <a:cubicBezTo>
                      <a:pt x="401" y="346"/>
                      <a:pt x="400" y="346"/>
                      <a:pt x="400" y="347"/>
                    </a:cubicBezTo>
                    <a:cubicBezTo>
                      <a:pt x="397" y="350"/>
                      <a:pt x="394" y="353"/>
                      <a:pt x="391" y="356"/>
                    </a:cubicBezTo>
                    <a:cubicBezTo>
                      <a:pt x="387" y="360"/>
                      <a:pt x="383" y="365"/>
                      <a:pt x="379" y="369"/>
                    </a:cubicBezTo>
                    <a:cubicBezTo>
                      <a:pt x="378" y="370"/>
                      <a:pt x="377" y="371"/>
                      <a:pt x="377" y="371"/>
                    </a:cubicBezTo>
                    <a:cubicBezTo>
                      <a:pt x="373" y="375"/>
                      <a:pt x="370" y="378"/>
                      <a:pt x="366" y="381"/>
                    </a:cubicBezTo>
                    <a:cubicBezTo>
                      <a:pt x="365" y="383"/>
                      <a:pt x="363" y="384"/>
                      <a:pt x="362" y="385"/>
                    </a:cubicBezTo>
                    <a:cubicBezTo>
                      <a:pt x="359" y="388"/>
                      <a:pt x="355" y="391"/>
                      <a:pt x="352" y="394"/>
                    </a:cubicBezTo>
                    <a:cubicBezTo>
                      <a:pt x="351" y="395"/>
                      <a:pt x="349" y="396"/>
                      <a:pt x="348" y="397"/>
                    </a:cubicBezTo>
                    <a:cubicBezTo>
                      <a:pt x="344" y="401"/>
                      <a:pt x="339" y="404"/>
                      <a:pt x="334" y="408"/>
                    </a:cubicBezTo>
                    <a:cubicBezTo>
                      <a:pt x="331" y="410"/>
                      <a:pt x="327" y="413"/>
                      <a:pt x="324" y="415"/>
                    </a:cubicBezTo>
                    <a:cubicBezTo>
                      <a:pt x="323" y="416"/>
                      <a:pt x="322" y="416"/>
                      <a:pt x="321" y="417"/>
                    </a:cubicBezTo>
                    <a:cubicBezTo>
                      <a:pt x="318" y="419"/>
                      <a:pt x="316" y="421"/>
                      <a:pt x="313" y="422"/>
                    </a:cubicBezTo>
                    <a:cubicBezTo>
                      <a:pt x="312" y="423"/>
                      <a:pt x="311" y="424"/>
                      <a:pt x="310" y="424"/>
                    </a:cubicBezTo>
                    <a:cubicBezTo>
                      <a:pt x="306" y="427"/>
                      <a:pt x="303" y="429"/>
                      <a:pt x="299" y="431"/>
                    </a:cubicBezTo>
                    <a:cubicBezTo>
                      <a:pt x="298" y="431"/>
                      <a:pt x="298" y="431"/>
                      <a:pt x="297" y="432"/>
                    </a:cubicBezTo>
                    <a:cubicBezTo>
                      <a:pt x="294" y="434"/>
                      <a:pt x="291" y="435"/>
                      <a:pt x="287" y="437"/>
                    </a:cubicBezTo>
                    <a:cubicBezTo>
                      <a:pt x="286" y="438"/>
                      <a:pt x="285" y="439"/>
                      <a:pt x="284" y="439"/>
                    </a:cubicBezTo>
                    <a:cubicBezTo>
                      <a:pt x="281" y="440"/>
                      <a:pt x="279" y="442"/>
                      <a:pt x="276" y="443"/>
                    </a:cubicBezTo>
                    <a:cubicBezTo>
                      <a:pt x="274" y="444"/>
                      <a:pt x="273" y="445"/>
                      <a:pt x="271" y="446"/>
                    </a:cubicBezTo>
                    <a:cubicBezTo>
                      <a:pt x="268" y="447"/>
                      <a:pt x="266" y="448"/>
                      <a:pt x="264" y="449"/>
                    </a:cubicBezTo>
                    <a:cubicBezTo>
                      <a:pt x="262" y="449"/>
                      <a:pt x="260" y="450"/>
                      <a:pt x="259" y="451"/>
                    </a:cubicBezTo>
                    <a:cubicBezTo>
                      <a:pt x="257" y="452"/>
                      <a:pt x="255" y="453"/>
                      <a:pt x="253" y="453"/>
                    </a:cubicBezTo>
                    <a:cubicBezTo>
                      <a:pt x="250" y="455"/>
                      <a:pt x="247" y="456"/>
                      <a:pt x="244" y="457"/>
                    </a:cubicBezTo>
                    <a:cubicBezTo>
                      <a:pt x="242" y="458"/>
                      <a:pt x="240" y="458"/>
                      <a:pt x="238" y="459"/>
                    </a:cubicBezTo>
                    <a:cubicBezTo>
                      <a:pt x="235" y="460"/>
                      <a:pt x="232" y="461"/>
                      <a:pt x="229" y="462"/>
                    </a:cubicBezTo>
                    <a:cubicBezTo>
                      <a:pt x="227" y="463"/>
                      <a:pt x="225" y="463"/>
                      <a:pt x="224" y="464"/>
                    </a:cubicBezTo>
                    <a:cubicBezTo>
                      <a:pt x="222" y="464"/>
                      <a:pt x="220" y="465"/>
                      <a:pt x="218" y="465"/>
                    </a:cubicBezTo>
                    <a:cubicBezTo>
                      <a:pt x="216" y="466"/>
                      <a:pt x="214" y="466"/>
                      <a:pt x="211" y="467"/>
                    </a:cubicBezTo>
                    <a:cubicBezTo>
                      <a:pt x="209" y="468"/>
                      <a:pt x="208" y="468"/>
                      <a:pt x="206" y="468"/>
                    </a:cubicBezTo>
                    <a:cubicBezTo>
                      <a:pt x="203" y="469"/>
                      <a:pt x="201" y="470"/>
                      <a:pt x="199" y="470"/>
                    </a:cubicBezTo>
                    <a:cubicBezTo>
                      <a:pt x="197" y="470"/>
                      <a:pt x="195" y="471"/>
                      <a:pt x="193" y="471"/>
                    </a:cubicBezTo>
                    <a:cubicBezTo>
                      <a:pt x="191" y="472"/>
                      <a:pt x="188" y="472"/>
                      <a:pt x="186" y="472"/>
                    </a:cubicBezTo>
                    <a:cubicBezTo>
                      <a:pt x="184" y="473"/>
                      <a:pt x="182" y="473"/>
                      <a:pt x="180" y="473"/>
                    </a:cubicBezTo>
                    <a:cubicBezTo>
                      <a:pt x="178" y="474"/>
                      <a:pt x="176" y="474"/>
                      <a:pt x="174" y="474"/>
                    </a:cubicBezTo>
                    <a:cubicBezTo>
                      <a:pt x="172" y="474"/>
                      <a:pt x="170" y="475"/>
                      <a:pt x="168" y="475"/>
                    </a:cubicBezTo>
                    <a:cubicBezTo>
                      <a:pt x="166" y="475"/>
                      <a:pt x="163" y="475"/>
                      <a:pt x="161" y="475"/>
                    </a:cubicBezTo>
                    <a:cubicBezTo>
                      <a:pt x="159" y="476"/>
                      <a:pt x="157" y="476"/>
                      <a:pt x="156" y="476"/>
                    </a:cubicBezTo>
                    <a:cubicBezTo>
                      <a:pt x="153" y="476"/>
                      <a:pt x="151" y="476"/>
                      <a:pt x="149" y="476"/>
                    </a:cubicBezTo>
                    <a:cubicBezTo>
                      <a:pt x="147" y="476"/>
                      <a:pt x="145" y="476"/>
                      <a:pt x="143" y="476"/>
                    </a:cubicBezTo>
                    <a:cubicBezTo>
                      <a:pt x="141" y="476"/>
                      <a:pt x="139" y="476"/>
                      <a:pt x="137" y="476"/>
                    </a:cubicBezTo>
                    <a:cubicBezTo>
                      <a:pt x="135" y="476"/>
                      <a:pt x="133" y="476"/>
                      <a:pt x="131" y="476"/>
                    </a:cubicBezTo>
                    <a:cubicBezTo>
                      <a:pt x="129" y="476"/>
                      <a:pt x="127" y="476"/>
                      <a:pt x="124" y="475"/>
                    </a:cubicBezTo>
                    <a:cubicBezTo>
                      <a:pt x="123" y="475"/>
                      <a:pt x="121" y="475"/>
                      <a:pt x="119" y="475"/>
                    </a:cubicBezTo>
                    <a:cubicBezTo>
                      <a:pt x="117" y="475"/>
                      <a:pt x="115" y="474"/>
                      <a:pt x="113" y="474"/>
                    </a:cubicBezTo>
                    <a:cubicBezTo>
                      <a:pt x="111" y="474"/>
                      <a:pt x="109" y="474"/>
                      <a:pt x="107" y="473"/>
                    </a:cubicBezTo>
                    <a:cubicBezTo>
                      <a:pt x="105" y="473"/>
                      <a:pt x="103" y="473"/>
                      <a:pt x="101" y="472"/>
                    </a:cubicBezTo>
                    <a:cubicBezTo>
                      <a:pt x="99" y="472"/>
                      <a:pt x="97" y="472"/>
                      <a:pt x="96" y="471"/>
                    </a:cubicBezTo>
                    <a:cubicBezTo>
                      <a:pt x="93" y="471"/>
                      <a:pt x="91" y="470"/>
                      <a:pt x="89" y="470"/>
                    </a:cubicBezTo>
                    <a:cubicBezTo>
                      <a:pt x="87" y="469"/>
                      <a:pt x="86" y="469"/>
                      <a:pt x="84" y="469"/>
                    </a:cubicBezTo>
                    <a:cubicBezTo>
                      <a:pt x="82" y="468"/>
                      <a:pt x="80" y="467"/>
                      <a:pt x="78" y="467"/>
                    </a:cubicBezTo>
                    <a:cubicBezTo>
                      <a:pt x="76" y="466"/>
                      <a:pt x="74" y="466"/>
                      <a:pt x="73" y="465"/>
                    </a:cubicBezTo>
                    <a:cubicBezTo>
                      <a:pt x="71" y="465"/>
                      <a:pt x="68" y="464"/>
                      <a:pt x="66" y="463"/>
                    </a:cubicBezTo>
                    <a:cubicBezTo>
                      <a:pt x="65" y="462"/>
                      <a:pt x="63" y="462"/>
                      <a:pt x="62" y="461"/>
                    </a:cubicBezTo>
                    <a:cubicBezTo>
                      <a:pt x="59" y="460"/>
                      <a:pt x="57" y="459"/>
                      <a:pt x="55" y="458"/>
                    </a:cubicBezTo>
                    <a:cubicBezTo>
                      <a:pt x="54" y="458"/>
                      <a:pt x="52" y="457"/>
                      <a:pt x="51" y="457"/>
                    </a:cubicBezTo>
                    <a:cubicBezTo>
                      <a:pt x="48" y="455"/>
                      <a:pt x="44" y="453"/>
                      <a:pt x="41" y="451"/>
                    </a:cubicBezTo>
                    <a:cubicBezTo>
                      <a:pt x="25" y="443"/>
                      <a:pt x="12" y="432"/>
                      <a:pt x="0" y="420"/>
                    </a:cubicBezTo>
                    <a:cubicBezTo>
                      <a:pt x="2" y="422"/>
                      <a:pt x="4" y="424"/>
                      <a:pt x="6" y="426"/>
                    </a:cubicBezTo>
                    <a:cubicBezTo>
                      <a:pt x="14" y="435"/>
                      <a:pt x="24" y="443"/>
                      <a:pt x="35" y="450"/>
                    </a:cubicBezTo>
                    <a:cubicBezTo>
                      <a:pt x="39" y="453"/>
                      <a:pt x="42" y="455"/>
                      <a:pt x="46" y="457"/>
                    </a:cubicBezTo>
                    <a:cubicBezTo>
                      <a:pt x="50" y="459"/>
                      <a:pt x="53" y="461"/>
                      <a:pt x="57" y="462"/>
                    </a:cubicBezTo>
                    <a:cubicBezTo>
                      <a:pt x="58" y="463"/>
                      <a:pt x="59" y="463"/>
                      <a:pt x="60" y="464"/>
                    </a:cubicBezTo>
                    <a:cubicBezTo>
                      <a:pt x="63" y="465"/>
                      <a:pt x="65" y="466"/>
                      <a:pt x="67" y="467"/>
                    </a:cubicBezTo>
                    <a:cubicBezTo>
                      <a:pt x="69" y="468"/>
                      <a:pt x="70" y="468"/>
                      <a:pt x="72" y="469"/>
                    </a:cubicBezTo>
                    <a:cubicBezTo>
                      <a:pt x="74" y="469"/>
                      <a:pt x="76" y="470"/>
                      <a:pt x="78" y="471"/>
                    </a:cubicBezTo>
                    <a:cubicBezTo>
                      <a:pt x="80" y="471"/>
                      <a:pt x="82" y="472"/>
                      <a:pt x="83" y="472"/>
                    </a:cubicBezTo>
                    <a:cubicBezTo>
                      <a:pt x="85" y="473"/>
                      <a:pt x="87" y="474"/>
                      <a:pt x="90" y="474"/>
                    </a:cubicBezTo>
                    <a:cubicBezTo>
                      <a:pt x="91" y="475"/>
                      <a:pt x="93" y="475"/>
                      <a:pt x="95" y="476"/>
                    </a:cubicBezTo>
                    <a:cubicBezTo>
                      <a:pt x="97" y="476"/>
                      <a:pt x="99" y="477"/>
                      <a:pt x="101" y="477"/>
                    </a:cubicBezTo>
                    <a:cubicBezTo>
                      <a:pt x="103" y="477"/>
                      <a:pt x="105" y="478"/>
                      <a:pt x="106" y="478"/>
                    </a:cubicBezTo>
                    <a:cubicBezTo>
                      <a:pt x="108" y="478"/>
                      <a:pt x="111" y="479"/>
                      <a:pt x="113" y="479"/>
                    </a:cubicBezTo>
                    <a:cubicBezTo>
                      <a:pt x="114" y="479"/>
                      <a:pt x="116" y="480"/>
                      <a:pt x="118" y="480"/>
                    </a:cubicBezTo>
                    <a:cubicBezTo>
                      <a:pt x="120" y="480"/>
                      <a:pt x="122" y="480"/>
                      <a:pt x="124" y="481"/>
                    </a:cubicBezTo>
                    <a:cubicBezTo>
                      <a:pt x="126" y="481"/>
                      <a:pt x="128" y="481"/>
                      <a:pt x="130" y="481"/>
                    </a:cubicBezTo>
                    <a:cubicBezTo>
                      <a:pt x="132" y="481"/>
                      <a:pt x="134" y="481"/>
                      <a:pt x="137" y="481"/>
                    </a:cubicBezTo>
                    <a:cubicBezTo>
                      <a:pt x="138" y="482"/>
                      <a:pt x="140" y="482"/>
                      <a:pt x="142" y="482"/>
                    </a:cubicBezTo>
                    <a:cubicBezTo>
                      <a:pt x="144" y="482"/>
                      <a:pt x="147" y="482"/>
                      <a:pt x="149" y="482"/>
                    </a:cubicBezTo>
                    <a:cubicBezTo>
                      <a:pt x="151" y="482"/>
                      <a:pt x="153" y="482"/>
                      <a:pt x="154" y="482"/>
                    </a:cubicBezTo>
                    <a:cubicBezTo>
                      <a:pt x="157" y="482"/>
                      <a:pt x="159" y="482"/>
                      <a:pt x="161" y="481"/>
                    </a:cubicBezTo>
                    <a:cubicBezTo>
                      <a:pt x="163" y="481"/>
                      <a:pt x="165" y="481"/>
                      <a:pt x="167" y="481"/>
                    </a:cubicBezTo>
                    <a:cubicBezTo>
                      <a:pt x="169" y="481"/>
                      <a:pt x="171" y="481"/>
                      <a:pt x="173" y="480"/>
                    </a:cubicBezTo>
                    <a:cubicBezTo>
                      <a:pt x="175" y="480"/>
                      <a:pt x="177" y="480"/>
                      <a:pt x="179" y="480"/>
                    </a:cubicBezTo>
                    <a:cubicBezTo>
                      <a:pt x="181" y="480"/>
                      <a:pt x="184" y="479"/>
                      <a:pt x="186" y="479"/>
                    </a:cubicBezTo>
                    <a:cubicBezTo>
                      <a:pt x="188" y="479"/>
                      <a:pt x="190" y="478"/>
                      <a:pt x="192" y="478"/>
                    </a:cubicBezTo>
                    <a:cubicBezTo>
                      <a:pt x="194" y="478"/>
                      <a:pt x="196" y="477"/>
                      <a:pt x="198" y="477"/>
                    </a:cubicBezTo>
                    <a:cubicBezTo>
                      <a:pt x="200" y="476"/>
                      <a:pt x="202" y="476"/>
                      <a:pt x="204" y="476"/>
                    </a:cubicBezTo>
                    <a:cubicBezTo>
                      <a:pt x="207" y="475"/>
                      <a:pt x="209" y="475"/>
                      <a:pt x="211" y="474"/>
                    </a:cubicBezTo>
                    <a:cubicBezTo>
                      <a:pt x="213" y="474"/>
                      <a:pt x="215" y="473"/>
                      <a:pt x="217" y="473"/>
                    </a:cubicBezTo>
                    <a:cubicBezTo>
                      <a:pt x="219" y="472"/>
                      <a:pt x="221" y="472"/>
                      <a:pt x="224" y="471"/>
                    </a:cubicBezTo>
                    <a:cubicBezTo>
                      <a:pt x="226" y="470"/>
                      <a:pt x="227" y="470"/>
                      <a:pt x="229" y="469"/>
                    </a:cubicBezTo>
                    <a:cubicBezTo>
                      <a:pt x="230" y="469"/>
                      <a:pt x="230" y="469"/>
                      <a:pt x="231" y="469"/>
                    </a:cubicBezTo>
                    <a:cubicBezTo>
                      <a:pt x="232" y="469"/>
                      <a:pt x="233" y="468"/>
                      <a:pt x="234" y="468"/>
                    </a:cubicBezTo>
                    <a:cubicBezTo>
                      <a:pt x="237" y="467"/>
                      <a:pt x="241" y="466"/>
                      <a:pt x="244" y="465"/>
                    </a:cubicBezTo>
                    <a:cubicBezTo>
                      <a:pt x="246" y="464"/>
                      <a:pt x="247" y="463"/>
                      <a:pt x="249" y="463"/>
                    </a:cubicBezTo>
                    <a:cubicBezTo>
                      <a:pt x="252" y="461"/>
                      <a:pt x="255" y="460"/>
                      <a:pt x="258" y="459"/>
                    </a:cubicBezTo>
                    <a:cubicBezTo>
                      <a:pt x="259" y="459"/>
                      <a:pt x="260" y="458"/>
                      <a:pt x="261" y="458"/>
                    </a:cubicBezTo>
                    <a:cubicBezTo>
                      <a:pt x="262" y="458"/>
                      <a:pt x="263" y="457"/>
                      <a:pt x="264" y="457"/>
                    </a:cubicBezTo>
                    <a:cubicBezTo>
                      <a:pt x="266" y="456"/>
                      <a:pt x="268" y="455"/>
                      <a:pt x="270" y="454"/>
                    </a:cubicBezTo>
                    <a:cubicBezTo>
                      <a:pt x="272" y="453"/>
                      <a:pt x="274" y="452"/>
                      <a:pt x="276" y="451"/>
                    </a:cubicBezTo>
                    <a:cubicBezTo>
                      <a:pt x="278" y="450"/>
                      <a:pt x="280" y="449"/>
                      <a:pt x="282" y="449"/>
                    </a:cubicBezTo>
                    <a:cubicBezTo>
                      <a:pt x="283" y="448"/>
                      <a:pt x="284" y="448"/>
                      <a:pt x="285" y="447"/>
                    </a:cubicBezTo>
                    <a:cubicBezTo>
                      <a:pt x="286" y="447"/>
                      <a:pt x="288" y="446"/>
                      <a:pt x="289" y="445"/>
                    </a:cubicBezTo>
                    <a:cubicBezTo>
                      <a:pt x="290" y="444"/>
                      <a:pt x="292" y="444"/>
                      <a:pt x="293" y="443"/>
                    </a:cubicBezTo>
                    <a:cubicBezTo>
                      <a:pt x="296" y="441"/>
                      <a:pt x="299" y="439"/>
                      <a:pt x="302" y="438"/>
                    </a:cubicBezTo>
                    <a:cubicBezTo>
                      <a:pt x="303" y="437"/>
                      <a:pt x="304" y="437"/>
                      <a:pt x="304" y="436"/>
                    </a:cubicBezTo>
                    <a:cubicBezTo>
                      <a:pt x="305" y="436"/>
                      <a:pt x="305" y="436"/>
                      <a:pt x="305" y="436"/>
                    </a:cubicBezTo>
                    <a:cubicBezTo>
                      <a:pt x="308" y="434"/>
                      <a:pt x="312" y="432"/>
                      <a:pt x="315" y="430"/>
                    </a:cubicBezTo>
                    <a:cubicBezTo>
                      <a:pt x="316" y="429"/>
                      <a:pt x="317" y="429"/>
                      <a:pt x="318" y="428"/>
                    </a:cubicBezTo>
                    <a:cubicBezTo>
                      <a:pt x="320" y="427"/>
                      <a:pt x="321" y="426"/>
                      <a:pt x="323" y="425"/>
                    </a:cubicBezTo>
                    <a:cubicBezTo>
                      <a:pt x="324" y="424"/>
                      <a:pt x="325" y="423"/>
                      <a:pt x="327" y="422"/>
                    </a:cubicBezTo>
                    <a:cubicBezTo>
                      <a:pt x="328" y="422"/>
                      <a:pt x="329" y="421"/>
                      <a:pt x="329" y="421"/>
                    </a:cubicBezTo>
                    <a:cubicBezTo>
                      <a:pt x="333" y="418"/>
                      <a:pt x="336" y="416"/>
                      <a:pt x="339" y="414"/>
                    </a:cubicBezTo>
                    <a:cubicBezTo>
                      <a:pt x="340" y="413"/>
                      <a:pt x="340" y="413"/>
                      <a:pt x="340" y="413"/>
                    </a:cubicBezTo>
                    <a:cubicBezTo>
                      <a:pt x="340" y="413"/>
                      <a:pt x="341" y="412"/>
                      <a:pt x="341" y="412"/>
                    </a:cubicBezTo>
                    <a:cubicBezTo>
                      <a:pt x="344" y="410"/>
                      <a:pt x="347" y="407"/>
                      <a:pt x="350" y="405"/>
                    </a:cubicBezTo>
                    <a:cubicBezTo>
                      <a:pt x="351" y="404"/>
                      <a:pt x="352" y="404"/>
                      <a:pt x="353" y="403"/>
                    </a:cubicBezTo>
                    <a:cubicBezTo>
                      <a:pt x="354" y="403"/>
                      <a:pt x="354" y="402"/>
                      <a:pt x="355" y="402"/>
                    </a:cubicBezTo>
                    <a:cubicBezTo>
                      <a:pt x="356" y="401"/>
                      <a:pt x="357" y="400"/>
                      <a:pt x="357" y="399"/>
                    </a:cubicBezTo>
                    <a:cubicBezTo>
                      <a:pt x="361" y="397"/>
                      <a:pt x="364" y="394"/>
                      <a:pt x="367" y="391"/>
                    </a:cubicBezTo>
                    <a:cubicBezTo>
                      <a:pt x="368" y="390"/>
                      <a:pt x="369" y="390"/>
                      <a:pt x="370" y="389"/>
                    </a:cubicBezTo>
                    <a:cubicBezTo>
                      <a:pt x="370" y="388"/>
                      <a:pt x="371" y="388"/>
                      <a:pt x="372" y="387"/>
                    </a:cubicBezTo>
                    <a:cubicBezTo>
                      <a:pt x="375" y="384"/>
                      <a:pt x="379" y="380"/>
                      <a:pt x="382" y="377"/>
                    </a:cubicBezTo>
                    <a:cubicBezTo>
                      <a:pt x="383" y="376"/>
                      <a:pt x="383" y="376"/>
                      <a:pt x="384" y="375"/>
                    </a:cubicBezTo>
                    <a:cubicBezTo>
                      <a:pt x="384" y="375"/>
                      <a:pt x="384" y="375"/>
                      <a:pt x="384" y="375"/>
                    </a:cubicBezTo>
                    <a:cubicBezTo>
                      <a:pt x="389" y="371"/>
                      <a:pt x="393" y="366"/>
                      <a:pt x="397" y="362"/>
                    </a:cubicBezTo>
                    <a:cubicBezTo>
                      <a:pt x="397" y="361"/>
                      <a:pt x="398" y="361"/>
                      <a:pt x="398" y="361"/>
                    </a:cubicBezTo>
                    <a:cubicBezTo>
                      <a:pt x="399" y="360"/>
                      <a:pt x="399" y="359"/>
                      <a:pt x="400" y="358"/>
                    </a:cubicBezTo>
                    <a:cubicBezTo>
                      <a:pt x="403" y="354"/>
                      <a:pt x="407" y="351"/>
                      <a:pt x="410" y="347"/>
                    </a:cubicBezTo>
                    <a:cubicBezTo>
                      <a:pt x="410" y="346"/>
                      <a:pt x="411" y="345"/>
                      <a:pt x="412" y="345"/>
                    </a:cubicBezTo>
                    <a:cubicBezTo>
                      <a:pt x="412" y="344"/>
                      <a:pt x="413" y="343"/>
                      <a:pt x="413" y="343"/>
                    </a:cubicBezTo>
                    <a:cubicBezTo>
                      <a:pt x="417" y="338"/>
                      <a:pt x="421" y="333"/>
                      <a:pt x="425" y="328"/>
                    </a:cubicBezTo>
                    <a:cubicBezTo>
                      <a:pt x="425" y="327"/>
                      <a:pt x="425" y="327"/>
                      <a:pt x="426" y="326"/>
                    </a:cubicBezTo>
                    <a:cubicBezTo>
                      <a:pt x="427" y="325"/>
                      <a:pt x="428" y="323"/>
                      <a:pt x="429" y="321"/>
                    </a:cubicBezTo>
                    <a:cubicBezTo>
                      <a:pt x="430" y="320"/>
                      <a:pt x="432" y="318"/>
                      <a:pt x="433" y="316"/>
                    </a:cubicBezTo>
                    <a:cubicBezTo>
                      <a:pt x="434" y="315"/>
                      <a:pt x="435" y="313"/>
                      <a:pt x="436" y="311"/>
                    </a:cubicBezTo>
                    <a:cubicBezTo>
                      <a:pt x="438" y="309"/>
                      <a:pt x="439" y="307"/>
                      <a:pt x="440" y="306"/>
                    </a:cubicBezTo>
                    <a:cubicBezTo>
                      <a:pt x="440" y="306"/>
                      <a:pt x="440" y="305"/>
                      <a:pt x="440" y="305"/>
                    </a:cubicBezTo>
                    <a:cubicBezTo>
                      <a:pt x="440" y="305"/>
                      <a:pt x="441" y="304"/>
                      <a:pt x="441" y="304"/>
                    </a:cubicBezTo>
                    <a:cubicBezTo>
                      <a:pt x="443" y="300"/>
                      <a:pt x="445" y="297"/>
                      <a:pt x="447" y="293"/>
                    </a:cubicBezTo>
                    <a:cubicBezTo>
                      <a:pt x="448" y="292"/>
                      <a:pt x="449" y="291"/>
                      <a:pt x="449" y="289"/>
                    </a:cubicBezTo>
                    <a:cubicBezTo>
                      <a:pt x="451" y="287"/>
                      <a:pt x="452" y="284"/>
                      <a:pt x="454" y="281"/>
                    </a:cubicBezTo>
                    <a:cubicBezTo>
                      <a:pt x="454" y="281"/>
                      <a:pt x="455" y="280"/>
                      <a:pt x="455" y="279"/>
                    </a:cubicBezTo>
                    <a:cubicBezTo>
                      <a:pt x="455" y="278"/>
                      <a:pt x="456" y="277"/>
                      <a:pt x="457" y="276"/>
                    </a:cubicBezTo>
                    <a:cubicBezTo>
                      <a:pt x="457" y="274"/>
                      <a:pt x="458" y="273"/>
                      <a:pt x="459" y="271"/>
                    </a:cubicBezTo>
                    <a:cubicBezTo>
                      <a:pt x="460" y="269"/>
                      <a:pt x="461" y="267"/>
                      <a:pt x="462" y="265"/>
                    </a:cubicBezTo>
                    <a:cubicBezTo>
                      <a:pt x="463" y="263"/>
                      <a:pt x="463" y="262"/>
                      <a:pt x="464" y="261"/>
                    </a:cubicBezTo>
                    <a:cubicBezTo>
                      <a:pt x="465" y="258"/>
                      <a:pt x="466" y="256"/>
                      <a:pt x="467" y="253"/>
                    </a:cubicBezTo>
                    <a:cubicBezTo>
                      <a:pt x="467" y="252"/>
                      <a:pt x="468" y="251"/>
                      <a:pt x="468" y="250"/>
                    </a:cubicBezTo>
                    <a:cubicBezTo>
                      <a:pt x="470" y="247"/>
                      <a:pt x="471" y="243"/>
                      <a:pt x="472" y="240"/>
                    </a:cubicBezTo>
                    <a:cubicBezTo>
                      <a:pt x="472" y="240"/>
                      <a:pt x="472" y="240"/>
                      <a:pt x="472" y="240"/>
                    </a:cubicBezTo>
                    <a:cubicBezTo>
                      <a:pt x="473" y="239"/>
                      <a:pt x="473" y="238"/>
                      <a:pt x="473" y="237"/>
                    </a:cubicBezTo>
                    <a:cubicBezTo>
                      <a:pt x="474" y="235"/>
                      <a:pt x="475" y="232"/>
                      <a:pt x="476" y="229"/>
                    </a:cubicBezTo>
                    <a:cubicBezTo>
                      <a:pt x="477" y="228"/>
                      <a:pt x="477" y="227"/>
                      <a:pt x="477" y="225"/>
                    </a:cubicBezTo>
                    <a:cubicBezTo>
                      <a:pt x="478" y="223"/>
                      <a:pt x="479" y="221"/>
                      <a:pt x="479" y="218"/>
                    </a:cubicBezTo>
                    <a:cubicBezTo>
                      <a:pt x="480" y="217"/>
                      <a:pt x="480" y="216"/>
                      <a:pt x="481" y="214"/>
                    </a:cubicBezTo>
                    <a:cubicBezTo>
                      <a:pt x="481" y="212"/>
                      <a:pt x="482" y="210"/>
                      <a:pt x="482" y="208"/>
                    </a:cubicBezTo>
                    <a:cubicBezTo>
                      <a:pt x="483" y="206"/>
                      <a:pt x="483" y="205"/>
                      <a:pt x="483" y="203"/>
                    </a:cubicBezTo>
                    <a:cubicBezTo>
                      <a:pt x="484" y="201"/>
                      <a:pt x="484" y="199"/>
                      <a:pt x="485" y="197"/>
                    </a:cubicBezTo>
                    <a:cubicBezTo>
                      <a:pt x="485" y="196"/>
                      <a:pt x="485" y="194"/>
                      <a:pt x="486" y="193"/>
                    </a:cubicBezTo>
                    <a:cubicBezTo>
                      <a:pt x="486" y="191"/>
                      <a:pt x="486" y="189"/>
                      <a:pt x="487" y="187"/>
                    </a:cubicBezTo>
                    <a:cubicBezTo>
                      <a:pt x="487" y="185"/>
                      <a:pt x="487" y="184"/>
                      <a:pt x="487" y="182"/>
                    </a:cubicBezTo>
                    <a:cubicBezTo>
                      <a:pt x="488" y="180"/>
                      <a:pt x="488" y="178"/>
                      <a:pt x="488" y="176"/>
                    </a:cubicBezTo>
                    <a:cubicBezTo>
                      <a:pt x="488" y="175"/>
                      <a:pt x="489" y="173"/>
                      <a:pt x="489" y="172"/>
                    </a:cubicBezTo>
                    <a:cubicBezTo>
                      <a:pt x="489" y="170"/>
                      <a:pt x="489" y="167"/>
                      <a:pt x="490" y="165"/>
                    </a:cubicBezTo>
                    <a:cubicBezTo>
                      <a:pt x="490" y="164"/>
                      <a:pt x="490" y="163"/>
                      <a:pt x="490" y="162"/>
                    </a:cubicBezTo>
                    <a:cubicBezTo>
                      <a:pt x="490" y="162"/>
                      <a:pt x="490" y="161"/>
                      <a:pt x="490" y="161"/>
                    </a:cubicBezTo>
                    <a:cubicBezTo>
                      <a:pt x="490" y="158"/>
                      <a:pt x="490" y="155"/>
                      <a:pt x="490" y="152"/>
                    </a:cubicBezTo>
                    <a:cubicBezTo>
                      <a:pt x="490" y="152"/>
                      <a:pt x="490" y="151"/>
                      <a:pt x="490" y="151"/>
                    </a:cubicBezTo>
                    <a:cubicBezTo>
                      <a:pt x="491" y="148"/>
                      <a:pt x="491" y="144"/>
                      <a:pt x="491" y="141"/>
                    </a:cubicBezTo>
                    <a:cubicBezTo>
                      <a:pt x="491" y="140"/>
                      <a:pt x="491" y="139"/>
                      <a:pt x="491" y="138"/>
                    </a:cubicBez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64"/>
              <p:cNvSpPr>
                <a:spLocks/>
              </p:cNvSpPr>
              <p:nvPr/>
            </p:nvSpPr>
            <p:spPr bwMode="auto">
              <a:xfrm>
                <a:off x="3333750" y="1527175"/>
                <a:ext cx="2252663" cy="2281238"/>
              </a:xfrm>
              <a:custGeom>
                <a:avLst/>
                <a:gdLst/>
                <a:ahLst/>
                <a:cxnLst>
                  <a:cxn ang="0">
                    <a:pos x="476" y="62"/>
                  </a:cxn>
                  <a:cxn ang="0">
                    <a:pos x="502" y="415"/>
                  </a:cxn>
                  <a:cxn ang="0">
                    <a:pos x="124" y="544"/>
                  </a:cxn>
                  <a:cxn ang="0">
                    <a:pos x="98" y="191"/>
                  </a:cxn>
                  <a:cxn ang="0">
                    <a:pos x="476" y="62"/>
                  </a:cxn>
                </a:cxnLst>
                <a:rect l="0" t="0" r="r" b="b"/>
                <a:pathLst>
                  <a:path w="599" h="606">
                    <a:moveTo>
                      <a:pt x="476" y="62"/>
                    </a:moveTo>
                    <a:cubicBezTo>
                      <a:pt x="588" y="124"/>
                      <a:pt x="599" y="282"/>
                      <a:pt x="502" y="415"/>
                    </a:cubicBezTo>
                    <a:cubicBezTo>
                      <a:pt x="405" y="548"/>
                      <a:pt x="236" y="606"/>
                      <a:pt x="124" y="544"/>
                    </a:cubicBezTo>
                    <a:cubicBezTo>
                      <a:pt x="12" y="482"/>
                      <a:pt x="0" y="324"/>
                      <a:pt x="98" y="191"/>
                    </a:cubicBezTo>
                    <a:cubicBezTo>
                      <a:pt x="195" y="58"/>
                      <a:pt x="364" y="0"/>
                      <a:pt x="476" y="62"/>
                    </a:cubicBezTo>
                    <a:close/>
                  </a:path>
                </a:pathLst>
              </a:custGeom>
              <a:solidFill>
                <a:schemeClr val="tx2">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65"/>
              <p:cNvSpPr>
                <a:spLocks/>
              </p:cNvSpPr>
              <p:nvPr/>
            </p:nvSpPr>
            <p:spPr bwMode="auto">
              <a:xfrm>
                <a:off x="3798888" y="2017713"/>
                <a:ext cx="1446213" cy="1422400"/>
              </a:xfrm>
              <a:custGeom>
                <a:avLst/>
                <a:gdLst/>
                <a:ahLst/>
                <a:cxnLst>
                  <a:cxn ang="0">
                    <a:pos x="384" y="95"/>
                  </a:cxn>
                  <a:cxn ang="0">
                    <a:pos x="381" y="74"/>
                  </a:cxn>
                  <a:cxn ang="0">
                    <a:pos x="376" y="58"/>
                  </a:cxn>
                  <a:cxn ang="0">
                    <a:pos x="370" y="42"/>
                  </a:cxn>
                  <a:cxn ang="0">
                    <a:pos x="363" y="29"/>
                  </a:cxn>
                  <a:cxn ang="0">
                    <a:pos x="355" y="17"/>
                  </a:cxn>
                  <a:cxn ang="0">
                    <a:pos x="340" y="0"/>
                  </a:cxn>
                  <a:cxn ang="0">
                    <a:pos x="358" y="24"/>
                  </a:cxn>
                  <a:cxn ang="0">
                    <a:pos x="366" y="38"/>
                  </a:cxn>
                  <a:cxn ang="0">
                    <a:pos x="374" y="59"/>
                  </a:cxn>
                  <a:cxn ang="0">
                    <a:pos x="379" y="83"/>
                  </a:cxn>
                  <a:cxn ang="0">
                    <a:pos x="381" y="105"/>
                  </a:cxn>
                  <a:cxn ang="0">
                    <a:pos x="379" y="134"/>
                  </a:cxn>
                  <a:cxn ang="0">
                    <a:pos x="375" y="156"/>
                  </a:cxn>
                  <a:cxn ang="0">
                    <a:pos x="369" y="176"/>
                  </a:cxn>
                  <a:cxn ang="0">
                    <a:pos x="360" y="201"/>
                  </a:cxn>
                  <a:cxn ang="0">
                    <a:pos x="348" y="224"/>
                  </a:cxn>
                  <a:cxn ang="0">
                    <a:pos x="335" y="245"/>
                  </a:cxn>
                  <a:cxn ang="0">
                    <a:pos x="310" y="278"/>
                  </a:cxn>
                  <a:cxn ang="0">
                    <a:pos x="284" y="303"/>
                  </a:cxn>
                  <a:cxn ang="0">
                    <a:pos x="251" y="329"/>
                  </a:cxn>
                  <a:cxn ang="0">
                    <a:pos x="226" y="344"/>
                  </a:cxn>
                  <a:cxn ang="0">
                    <a:pos x="203" y="355"/>
                  </a:cxn>
                  <a:cxn ang="0">
                    <a:pos x="175" y="365"/>
                  </a:cxn>
                  <a:cxn ang="0">
                    <a:pos x="151" y="371"/>
                  </a:cxn>
                  <a:cxn ang="0">
                    <a:pos x="126" y="374"/>
                  </a:cxn>
                  <a:cxn ang="0">
                    <a:pos x="103" y="375"/>
                  </a:cxn>
                  <a:cxn ang="0">
                    <a:pos x="79" y="372"/>
                  </a:cxn>
                  <a:cxn ang="0">
                    <a:pos x="57" y="366"/>
                  </a:cxn>
                  <a:cxn ang="0">
                    <a:pos x="32" y="355"/>
                  </a:cxn>
                  <a:cxn ang="0">
                    <a:pos x="46" y="364"/>
                  </a:cxn>
                  <a:cxn ang="0">
                    <a:pos x="69" y="373"/>
                  </a:cxn>
                  <a:cxn ang="0">
                    <a:pos x="92" y="377"/>
                  </a:cxn>
                  <a:cxn ang="0">
                    <a:pos x="116" y="378"/>
                  </a:cxn>
                  <a:cxn ang="0">
                    <a:pos x="140" y="377"/>
                  </a:cxn>
                  <a:cxn ang="0">
                    <a:pos x="165" y="373"/>
                  </a:cxn>
                  <a:cxn ang="0">
                    <a:pos x="183" y="368"/>
                  </a:cxn>
                  <a:cxn ang="0">
                    <a:pos x="206" y="359"/>
                  </a:cxn>
                  <a:cxn ang="0">
                    <a:pos x="226" y="350"/>
                  </a:cxn>
                  <a:cxn ang="0">
                    <a:pos x="247" y="338"/>
                  </a:cxn>
                  <a:cxn ang="0">
                    <a:pos x="266" y="325"/>
                  </a:cxn>
                  <a:cxn ang="0">
                    <a:pos x="288" y="307"/>
                  </a:cxn>
                  <a:cxn ang="0">
                    <a:pos x="301" y="294"/>
                  </a:cxn>
                  <a:cxn ang="0">
                    <a:pos x="323" y="271"/>
                  </a:cxn>
                  <a:cxn ang="0">
                    <a:pos x="339" y="249"/>
                  </a:cxn>
                  <a:cxn ang="0">
                    <a:pos x="350" y="231"/>
                  </a:cxn>
                  <a:cxn ang="0">
                    <a:pos x="360" y="213"/>
                  </a:cxn>
                  <a:cxn ang="0">
                    <a:pos x="370" y="189"/>
                  </a:cxn>
                  <a:cxn ang="0">
                    <a:pos x="376" y="172"/>
                  </a:cxn>
                  <a:cxn ang="0">
                    <a:pos x="380" y="152"/>
                  </a:cxn>
                  <a:cxn ang="0">
                    <a:pos x="384" y="130"/>
                  </a:cxn>
                </a:cxnLst>
                <a:rect l="0" t="0" r="r" b="b"/>
                <a:pathLst>
                  <a:path w="384" h="378">
                    <a:moveTo>
                      <a:pt x="384" y="109"/>
                    </a:moveTo>
                    <a:cubicBezTo>
                      <a:pt x="384" y="107"/>
                      <a:pt x="384" y="105"/>
                      <a:pt x="384" y="103"/>
                    </a:cubicBezTo>
                    <a:cubicBezTo>
                      <a:pt x="384" y="102"/>
                      <a:pt x="384" y="101"/>
                      <a:pt x="384" y="100"/>
                    </a:cubicBezTo>
                    <a:cubicBezTo>
                      <a:pt x="384" y="99"/>
                      <a:pt x="384" y="98"/>
                      <a:pt x="384" y="96"/>
                    </a:cubicBezTo>
                    <a:cubicBezTo>
                      <a:pt x="384" y="96"/>
                      <a:pt x="384" y="96"/>
                      <a:pt x="384" y="95"/>
                    </a:cubicBezTo>
                    <a:cubicBezTo>
                      <a:pt x="384" y="93"/>
                      <a:pt x="383" y="90"/>
                      <a:pt x="383" y="88"/>
                    </a:cubicBezTo>
                    <a:cubicBezTo>
                      <a:pt x="383" y="87"/>
                      <a:pt x="383" y="87"/>
                      <a:pt x="383" y="86"/>
                    </a:cubicBezTo>
                    <a:cubicBezTo>
                      <a:pt x="382" y="84"/>
                      <a:pt x="382" y="81"/>
                      <a:pt x="381" y="78"/>
                    </a:cubicBezTo>
                    <a:cubicBezTo>
                      <a:pt x="381" y="77"/>
                      <a:pt x="381" y="77"/>
                      <a:pt x="381" y="77"/>
                    </a:cubicBezTo>
                    <a:cubicBezTo>
                      <a:pt x="381" y="76"/>
                      <a:pt x="381" y="75"/>
                      <a:pt x="381" y="74"/>
                    </a:cubicBezTo>
                    <a:cubicBezTo>
                      <a:pt x="380" y="73"/>
                      <a:pt x="380" y="71"/>
                      <a:pt x="380" y="70"/>
                    </a:cubicBezTo>
                    <a:cubicBezTo>
                      <a:pt x="379" y="69"/>
                      <a:pt x="379" y="68"/>
                      <a:pt x="379" y="66"/>
                    </a:cubicBezTo>
                    <a:cubicBezTo>
                      <a:pt x="378" y="65"/>
                      <a:pt x="378" y="64"/>
                      <a:pt x="378" y="62"/>
                    </a:cubicBezTo>
                    <a:cubicBezTo>
                      <a:pt x="377" y="62"/>
                      <a:pt x="377" y="62"/>
                      <a:pt x="377" y="62"/>
                    </a:cubicBezTo>
                    <a:cubicBezTo>
                      <a:pt x="377" y="60"/>
                      <a:pt x="377" y="59"/>
                      <a:pt x="376" y="58"/>
                    </a:cubicBezTo>
                    <a:cubicBezTo>
                      <a:pt x="376" y="57"/>
                      <a:pt x="376" y="56"/>
                      <a:pt x="375" y="55"/>
                    </a:cubicBezTo>
                    <a:cubicBezTo>
                      <a:pt x="375" y="54"/>
                      <a:pt x="374" y="52"/>
                      <a:pt x="373" y="50"/>
                    </a:cubicBezTo>
                    <a:cubicBezTo>
                      <a:pt x="373" y="50"/>
                      <a:pt x="373" y="49"/>
                      <a:pt x="373" y="48"/>
                    </a:cubicBezTo>
                    <a:cubicBezTo>
                      <a:pt x="373" y="48"/>
                      <a:pt x="373" y="48"/>
                      <a:pt x="373" y="48"/>
                    </a:cubicBezTo>
                    <a:cubicBezTo>
                      <a:pt x="372" y="46"/>
                      <a:pt x="371" y="44"/>
                      <a:pt x="370" y="42"/>
                    </a:cubicBezTo>
                    <a:cubicBezTo>
                      <a:pt x="370" y="41"/>
                      <a:pt x="369" y="41"/>
                      <a:pt x="369" y="40"/>
                    </a:cubicBezTo>
                    <a:cubicBezTo>
                      <a:pt x="368" y="39"/>
                      <a:pt x="368" y="38"/>
                      <a:pt x="367" y="37"/>
                    </a:cubicBezTo>
                    <a:cubicBezTo>
                      <a:pt x="367" y="36"/>
                      <a:pt x="367" y="36"/>
                      <a:pt x="367" y="36"/>
                    </a:cubicBezTo>
                    <a:cubicBezTo>
                      <a:pt x="366" y="35"/>
                      <a:pt x="366" y="34"/>
                      <a:pt x="366" y="34"/>
                    </a:cubicBezTo>
                    <a:cubicBezTo>
                      <a:pt x="365" y="32"/>
                      <a:pt x="364" y="31"/>
                      <a:pt x="363" y="29"/>
                    </a:cubicBezTo>
                    <a:cubicBezTo>
                      <a:pt x="363" y="29"/>
                      <a:pt x="362" y="28"/>
                      <a:pt x="362" y="27"/>
                    </a:cubicBezTo>
                    <a:cubicBezTo>
                      <a:pt x="362" y="27"/>
                      <a:pt x="361" y="27"/>
                      <a:pt x="361" y="26"/>
                    </a:cubicBezTo>
                    <a:cubicBezTo>
                      <a:pt x="361" y="26"/>
                      <a:pt x="361" y="25"/>
                      <a:pt x="360" y="25"/>
                    </a:cubicBezTo>
                    <a:cubicBezTo>
                      <a:pt x="359" y="22"/>
                      <a:pt x="357" y="20"/>
                      <a:pt x="355" y="17"/>
                    </a:cubicBezTo>
                    <a:cubicBezTo>
                      <a:pt x="355" y="17"/>
                      <a:pt x="355" y="17"/>
                      <a:pt x="355" y="17"/>
                    </a:cubicBezTo>
                    <a:cubicBezTo>
                      <a:pt x="354" y="16"/>
                      <a:pt x="354" y="16"/>
                      <a:pt x="354" y="16"/>
                    </a:cubicBezTo>
                    <a:cubicBezTo>
                      <a:pt x="352" y="14"/>
                      <a:pt x="350" y="11"/>
                      <a:pt x="348" y="8"/>
                    </a:cubicBezTo>
                    <a:cubicBezTo>
                      <a:pt x="348" y="8"/>
                      <a:pt x="347" y="8"/>
                      <a:pt x="347" y="8"/>
                    </a:cubicBezTo>
                    <a:cubicBezTo>
                      <a:pt x="346" y="7"/>
                      <a:pt x="345" y="5"/>
                      <a:pt x="344" y="4"/>
                    </a:cubicBezTo>
                    <a:cubicBezTo>
                      <a:pt x="343" y="3"/>
                      <a:pt x="342" y="2"/>
                      <a:pt x="340" y="0"/>
                    </a:cubicBezTo>
                    <a:cubicBezTo>
                      <a:pt x="342" y="2"/>
                      <a:pt x="343" y="3"/>
                      <a:pt x="344" y="5"/>
                    </a:cubicBezTo>
                    <a:cubicBezTo>
                      <a:pt x="346" y="7"/>
                      <a:pt x="349" y="10"/>
                      <a:pt x="351" y="12"/>
                    </a:cubicBezTo>
                    <a:cubicBezTo>
                      <a:pt x="351" y="13"/>
                      <a:pt x="351" y="13"/>
                      <a:pt x="351" y="14"/>
                    </a:cubicBezTo>
                    <a:cubicBezTo>
                      <a:pt x="353" y="16"/>
                      <a:pt x="355" y="19"/>
                      <a:pt x="357" y="21"/>
                    </a:cubicBezTo>
                    <a:cubicBezTo>
                      <a:pt x="357" y="22"/>
                      <a:pt x="358" y="23"/>
                      <a:pt x="358" y="24"/>
                    </a:cubicBezTo>
                    <a:cubicBezTo>
                      <a:pt x="359" y="24"/>
                      <a:pt x="359" y="25"/>
                      <a:pt x="360" y="26"/>
                    </a:cubicBezTo>
                    <a:cubicBezTo>
                      <a:pt x="360" y="27"/>
                      <a:pt x="361" y="28"/>
                      <a:pt x="362" y="30"/>
                    </a:cubicBezTo>
                    <a:cubicBezTo>
                      <a:pt x="362" y="30"/>
                      <a:pt x="363" y="31"/>
                      <a:pt x="363" y="32"/>
                    </a:cubicBezTo>
                    <a:cubicBezTo>
                      <a:pt x="364" y="33"/>
                      <a:pt x="365" y="35"/>
                      <a:pt x="365" y="36"/>
                    </a:cubicBezTo>
                    <a:cubicBezTo>
                      <a:pt x="366" y="37"/>
                      <a:pt x="366" y="38"/>
                      <a:pt x="366" y="38"/>
                    </a:cubicBezTo>
                    <a:cubicBezTo>
                      <a:pt x="367" y="40"/>
                      <a:pt x="368" y="42"/>
                      <a:pt x="369" y="45"/>
                    </a:cubicBezTo>
                    <a:cubicBezTo>
                      <a:pt x="369" y="45"/>
                      <a:pt x="369" y="46"/>
                      <a:pt x="370" y="47"/>
                    </a:cubicBezTo>
                    <a:cubicBezTo>
                      <a:pt x="370" y="48"/>
                      <a:pt x="371" y="50"/>
                      <a:pt x="372" y="52"/>
                    </a:cubicBezTo>
                    <a:cubicBezTo>
                      <a:pt x="372" y="52"/>
                      <a:pt x="372" y="53"/>
                      <a:pt x="372" y="54"/>
                    </a:cubicBezTo>
                    <a:cubicBezTo>
                      <a:pt x="373" y="56"/>
                      <a:pt x="373" y="57"/>
                      <a:pt x="374" y="59"/>
                    </a:cubicBezTo>
                    <a:cubicBezTo>
                      <a:pt x="374" y="60"/>
                      <a:pt x="375" y="61"/>
                      <a:pt x="375" y="63"/>
                    </a:cubicBezTo>
                    <a:cubicBezTo>
                      <a:pt x="375" y="64"/>
                      <a:pt x="376" y="65"/>
                      <a:pt x="376" y="66"/>
                    </a:cubicBezTo>
                    <a:cubicBezTo>
                      <a:pt x="376" y="68"/>
                      <a:pt x="377" y="69"/>
                      <a:pt x="377" y="70"/>
                    </a:cubicBezTo>
                    <a:cubicBezTo>
                      <a:pt x="377" y="72"/>
                      <a:pt x="377" y="73"/>
                      <a:pt x="378" y="74"/>
                    </a:cubicBezTo>
                    <a:cubicBezTo>
                      <a:pt x="378" y="77"/>
                      <a:pt x="379" y="80"/>
                      <a:pt x="379" y="83"/>
                    </a:cubicBezTo>
                    <a:cubicBezTo>
                      <a:pt x="379" y="83"/>
                      <a:pt x="379" y="83"/>
                      <a:pt x="379" y="84"/>
                    </a:cubicBezTo>
                    <a:cubicBezTo>
                      <a:pt x="380" y="86"/>
                      <a:pt x="380" y="89"/>
                      <a:pt x="380" y="92"/>
                    </a:cubicBezTo>
                    <a:cubicBezTo>
                      <a:pt x="380" y="93"/>
                      <a:pt x="380" y="95"/>
                      <a:pt x="380" y="96"/>
                    </a:cubicBezTo>
                    <a:cubicBezTo>
                      <a:pt x="380" y="97"/>
                      <a:pt x="381" y="98"/>
                      <a:pt x="381" y="99"/>
                    </a:cubicBezTo>
                    <a:cubicBezTo>
                      <a:pt x="381" y="101"/>
                      <a:pt x="381" y="103"/>
                      <a:pt x="381" y="105"/>
                    </a:cubicBezTo>
                    <a:cubicBezTo>
                      <a:pt x="381" y="106"/>
                      <a:pt x="381" y="106"/>
                      <a:pt x="381" y="107"/>
                    </a:cubicBezTo>
                    <a:cubicBezTo>
                      <a:pt x="381" y="113"/>
                      <a:pt x="381" y="118"/>
                      <a:pt x="380" y="123"/>
                    </a:cubicBezTo>
                    <a:cubicBezTo>
                      <a:pt x="380" y="124"/>
                      <a:pt x="380" y="125"/>
                      <a:pt x="380" y="126"/>
                    </a:cubicBezTo>
                    <a:cubicBezTo>
                      <a:pt x="380" y="128"/>
                      <a:pt x="380" y="130"/>
                      <a:pt x="379" y="131"/>
                    </a:cubicBezTo>
                    <a:cubicBezTo>
                      <a:pt x="379" y="132"/>
                      <a:pt x="379" y="133"/>
                      <a:pt x="379" y="134"/>
                    </a:cubicBezTo>
                    <a:cubicBezTo>
                      <a:pt x="379" y="136"/>
                      <a:pt x="378" y="138"/>
                      <a:pt x="378" y="140"/>
                    </a:cubicBezTo>
                    <a:cubicBezTo>
                      <a:pt x="378" y="141"/>
                      <a:pt x="378" y="142"/>
                      <a:pt x="378" y="143"/>
                    </a:cubicBezTo>
                    <a:cubicBezTo>
                      <a:pt x="377" y="145"/>
                      <a:pt x="377" y="146"/>
                      <a:pt x="377" y="148"/>
                    </a:cubicBezTo>
                    <a:cubicBezTo>
                      <a:pt x="377" y="149"/>
                      <a:pt x="376" y="150"/>
                      <a:pt x="376" y="151"/>
                    </a:cubicBezTo>
                    <a:cubicBezTo>
                      <a:pt x="376" y="153"/>
                      <a:pt x="375" y="155"/>
                      <a:pt x="375" y="156"/>
                    </a:cubicBezTo>
                    <a:cubicBezTo>
                      <a:pt x="375" y="157"/>
                      <a:pt x="374" y="158"/>
                      <a:pt x="374" y="160"/>
                    </a:cubicBezTo>
                    <a:cubicBezTo>
                      <a:pt x="374" y="161"/>
                      <a:pt x="373" y="163"/>
                      <a:pt x="373" y="165"/>
                    </a:cubicBezTo>
                    <a:cubicBezTo>
                      <a:pt x="373" y="166"/>
                      <a:pt x="372" y="167"/>
                      <a:pt x="372" y="168"/>
                    </a:cubicBezTo>
                    <a:cubicBezTo>
                      <a:pt x="371" y="170"/>
                      <a:pt x="371" y="171"/>
                      <a:pt x="370" y="173"/>
                    </a:cubicBezTo>
                    <a:cubicBezTo>
                      <a:pt x="370" y="174"/>
                      <a:pt x="370" y="175"/>
                      <a:pt x="369" y="176"/>
                    </a:cubicBezTo>
                    <a:cubicBezTo>
                      <a:pt x="369" y="178"/>
                      <a:pt x="368" y="180"/>
                      <a:pt x="367" y="183"/>
                    </a:cubicBezTo>
                    <a:cubicBezTo>
                      <a:pt x="367" y="183"/>
                      <a:pt x="367" y="184"/>
                      <a:pt x="366" y="185"/>
                    </a:cubicBezTo>
                    <a:cubicBezTo>
                      <a:pt x="365" y="187"/>
                      <a:pt x="364" y="190"/>
                      <a:pt x="363" y="193"/>
                    </a:cubicBezTo>
                    <a:cubicBezTo>
                      <a:pt x="363" y="194"/>
                      <a:pt x="363" y="194"/>
                      <a:pt x="362" y="195"/>
                    </a:cubicBezTo>
                    <a:cubicBezTo>
                      <a:pt x="361" y="197"/>
                      <a:pt x="361" y="199"/>
                      <a:pt x="360" y="201"/>
                    </a:cubicBezTo>
                    <a:cubicBezTo>
                      <a:pt x="359" y="202"/>
                      <a:pt x="359" y="203"/>
                      <a:pt x="358" y="204"/>
                    </a:cubicBezTo>
                    <a:cubicBezTo>
                      <a:pt x="357" y="206"/>
                      <a:pt x="357" y="208"/>
                      <a:pt x="356" y="209"/>
                    </a:cubicBezTo>
                    <a:cubicBezTo>
                      <a:pt x="355" y="211"/>
                      <a:pt x="355" y="212"/>
                      <a:pt x="354" y="213"/>
                    </a:cubicBezTo>
                    <a:cubicBezTo>
                      <a:pt x="353" y="214"/>
                      <a:pt x="353" y="216"/>
                      <a:pt x="352" y="217"/>
                    </a:cubicBezTo>
                    <a:cubicBezTo>
                      <a:pt x="351" y="219"/>
                      <a:pt x="350" y="221"/>
                      <a:pt x="348" y="224"/>
                    </a:cubicBezTo>
                    <a:cubicBezTo>
                      <a:pt x="348" y="225"/>
                      <a:pt x="347" y="226"/>
                      <a:pt x="347" y="227"/>
                    </a:cubicBezTo>
                    <a:cubicBezTo>
                      <a:pt x="345" y="229"/>
                      <a:pt x="344" y="232"/>
                      <a:pt x="342" y="234"/>
                    </a:cubicBezTo>
                    <a:cubicBezTo>
                      <a:pt x="342" y="235"/>
                      <a:pt x="341" y="236"/>
                      <a:pt x="341" y="236"/>
                    </a:cubicBezTo>
                    <a:cubicBezTo>
                      <a:pt x="340" y="238"/>
                      <a:pt x="339" y="239"/>
                      <a:pt x="338" y="240"/>
                    </a:cubicBezTo>
                    <a:cubicBezTo>
                      <a:pt x="337" y="242"/>
                      <a:pt x="336" y="243"/>
                      <a:pt x="335" y="245"/>
                    </a:cubicBezTo>
                    <a:cubicBezTo>
                      <a:pt x="334" y="246"/>
                      <a:pt x="334" y="247"/>
                      <a:pt x="333" y="249"/>
                    </a:cubicBezTo>
                    <a:cubicBezTo>
                      <a:pt x="331" y="250"/>
                      <a:pt x="330" y="252"/>
                      <a:pt x="329" y="254"/>
                    </a:cubicBezTo>
                    <a:cubicBezTo>
                      <a:pt x="326" y="258"/>
                      <a:pt x="323" y="262"/>
                      <a:pt x="320" y="266"/>
                    </a:cubicBezTo>
                    <a:cubicBezTo>
                      <a:pt x="319" y="267"/>
                      <a:pt x="318" y="268"/>
                      <a:pt x="317" y="269"/>
                    </a:cubicBezTo>
                    <a:cubicBezTo>
                      <a:pt x="315" y="272"/>
                      <a:pt x="312" y="275"/>
                      <a:pt x="310" y="278"/>
                    </a:cubicBezTo>
                    <a:cubicBezTo>
                      <a:pt x="309" y="279"/>
                      <a:pt x="308" y="279"/>
                      <a:pt x="307" y="280"/>
                    </a:cubicBezTo>
                    <a:cubicBezTo>
                      <a:pt x="304" y="284"/>
                      <a:pt x="301" y="287"/>
                      <a:pt x="297" y="291"/>
                    </a:cubicBezTo>
                    <a:cubicBezTo>
                      <a:pt x="297" y="291"/>
                      <a:pt x="296" y="292"/>
                      <a:pt x="296" y="292"/>
                    </a:cubicBezTo>
                    <a:cubicBezTo>
                      <a:pt x="293" y="295"/>
                      <a:pt x="290" y="298"/>
                      <a:pt x="287" y="300"/>
                    </a:cubicBezTo>
                    <a:cubicBezTo>
                      <a:pt x="286" y="301"/>
                      <a:pt x="285" y="302"/>
                      <a:pt x="284" y="303"/>
                    </a:cubicBezTo>
                    <a:cubicBezTo>
                      <a:pt x="281" y="306"/>
                      <a:pt x="279" y="308"/>
                      <a:pt x="276" y="310"/>
                    </a:cubicBezTo>
                    <a:cubicBezTo>
                      <a:pt x="275" y="311"/>
                      <a:pt x="274" y="312"/>
                      <a:pt x="273" y="312"/>
                    </a:cubicBezTo>
                    <a:cubicBezTo>
                      <a:pt x="270" y="315"/>
                      <a:pt x="266" y="318"/>
                      <a:pt x="262" y="321"/>
                    </a:cubicBezTo>
                    <a:cubicBezTo>
                      <a:pt x="262" y="321"/>
                      <a:pt x="261" y="322"/>
                      <a:pt x="261" y="322"/>
                    </a:cubicBezTo>
                    <a:cubicBezTo>
                      <a:pt x="257" y="324"/>
                      <a:pt x="254" y="327"/>
                      <a:pt x="251" y="329"/>
                    </a:cubicBezTo>
                    <a:cubicBezTo>
                      <a:pt x="249" y="330"/>
                      <a:pt x="247" y="331"/>
                      <a:pt x="245" y="333"/>
                    </a:cubicBezTo>
                    <a:cubicBezTo>
                      <a:pt x="245" y="333"/>
                      <a:pt x="244" y="333"/>
                      <a:pt x="243" y="334"/>
                    </a:cubicBezTo>
                    <a:cubicBezTo>
                      <a:pt x="240" y="336"/>
                      <a:pt x="237" y="338"/>
                      <a:pt x="234" y="339"/>
                    </a:cubicBezTo>
                    <a:cubicBezTo>
                      <a:pt x="234" y="339"/>
                      <a:pt x="234" y="340"/>
                      <a:pt x="233" y="340"/>
                    </a:cubicBezTo>
                    <a:cubicBezTo>
                      <a:pt x="231" y="341"/>
                      <a:pt x="228" y="343"/>
                      <a:pt x="226" y="344"/>
                    </a:cubicBezTo>
                    <a:cubicBezTo>
                      <a:pt x="225" y="345"/>
                      <a:pt x="224" y="345"/>
                      <a:pt x="223" y="346"/>
                    </a:cubicBezTo>
                    <a:cubicBezTo>
                      <a:pt x="221" y="347"/>
                      <a:pt x="219" y="348"/>
                      <a:pt x="217" y="349"/>
                    </a:cubicBezTo>
                    <a:cubicBezTo>
                      <a:pt x="215" y="349"/>
                      <a:pt x="214" y="350"/>
                      <a:pt x="212" y="351"/>
                    </a:cubicBezTo>
                    <a:cubicBezTo>
                      <a:pt x="211" y="352"/>
                      <a:pt x="209" y="352"/>
                      <a:pt x="207" y="353"/>
                    </a:cubicBezTo>
                    <a:cubicBezTo>
                      <a:pt x="206" y="354"/>
                      <a:pt x="204" y="354"/>
                      <a:pt x="203" y="355"/>
                    </a:cubicBezTo>
                    <a:cubicBezTo>
                      <a:pt x="201" y="356"/>
                      <a:pt x="200" y="356"/>
                      <a:pt x="198" y="357"/>
                    </a:cubicBezTo>
                    <a:cubicBezTo>
                      <a:pt x="196" y="358"/>
                      <a:pt x="193" y="359"/>
                      <a:pt x="191" y="360"/>
                    </a:cubicBezTo>
                    <a:cubicBezTo>
                      <a:pt x="190" y="360"/>
                      <a:pt x="188" y="361"/>
                      <a:pt x="187" y="361"/>
                    </a:cubicBezTo>
                    <a:cubicBezTo>
                      <a:pt x="184" y="362"/>
                      <a:pt x="182" y="363"/>
                      <a:pt x="179" y="364"/>
                    </a:cubicBezTo>
                    <a:cubicBezTo>
                      <a:pt x="178" y="364"/>
                      <a:pt x="177" y="365"/>
                      <a:pt x="175" y="365"/>
                    </a:cubicBezTo>
                    <a:cubicBezTo>
                      <a:pt x="174" y="365"/>
                      <a:pt x="173" y="366"/>
                      <a:pt x="171" y="366"/>
                    </a:cubicBezTo>
                    <a:cubicBezTo>
                      <a:pt x="169" y="367"/>
                      <a:pt x="168" y="367"/>
                      <a:pt x="166" y="368"/>
                    </a:cubicBezTo>
                    <a:cubicBezTo>
                      <a:pt x="164" y="368"/>
                      <a:pt x="163" y="368"/>
                      <a:pt x="161" y="369"/>
                    </a:cubicBezTo>
                    <a:cubicBezTo>
                      <a:pt x="159" y="369"/>
                      <a:pt x="158" y="370"/>
                      <a:pt x="156" y="370"/>
                    </a:cubicBezTo>
                    <a:cubicBezTo>
                      <a:pt x="154" y="370"/>
                      <a:pt x="153" y="371"/>
                      <a:pt x="151" y="371"/>
                    </a:cubicBezTo>
                    <a:cubicBezTo>
                      <a:pt x="150" y="371"/>
                      <a:pt x="148" y="372"/>
                      <a:pt x="146" y="372"/>
                    </a:cubicBezTo>
                    <a:cubicBezTo>
                      <a:pt x="144" y="372"/>
                      <a:pt x="143" y="372"/>
                      <a:pt x="142" y="372"/>
                    </a:cubicBezTo>
                    <a:cubicBezTo>
                      <a:pt x="140" y="373"/>
                      <a:pt x="138" y="373"/>
                      <a:pt x="136" y="373"/>
                    </a:cubicBezTo>
                    <a:cubicBezTo>
                      <a:pt x="135" y="373"/>
                      <a:pt x="133" y="374"/>
                      <a:pt x="132" y="374"/>
                    </a:cubicBezTo>
                    <a:cubicBezTo>
                      <a:pt x="130" y="374"/>
                      <a:pt x="128" y="374"/>
                      <a:pt x="126" y="374"/>
                    </a:cubicBezTo>
                    <a:cubicBezTo>
                      <a:pt x="125" y="374"/>
                      <a:pt x="123" y="374"/>
                      <a:pt x="122" y="374"/>
                    </a:cubicBezTo>
                    <a:cubicBezTo>
                      <a:pt x="120" y="375"/>
                      <a:pt x="118" y="375"/>
                      <a:pt x="117" y="375"/>
                    </a:cubicBezTo>
                    <a:cubicBezTo>
                      <a:pt x="115" y="375"/>
                      <a:pt x="114" y="375"/>
                      <a:pt x="112" y="375"/>
                    </a:cubicBezTo>
                    <a:cubicBezTo>
                      <a:pt x="110" y="375"/>
                      <a:pt x="109" y="375"/>
                      <a:pt x="107" y="375"/>
                    </a:cubicBezTo>
                    <a:cubicBezTo>
                      <a:pt x="106" y="375"/>
                      <a:pt x="104" y="375"/>
                      <a:pt x="103" y="375"/>
                    </a:cubicBezTo>
                    <a:cubicBezTo>
                      <a:pt x="101" y="374"/>
                      <a:pt x="99" y="374"/>
                      <a:pt x="98" y="374"/>
                    </a:cubicBezTo>
                    <a:cubicBezTo>
                      <a:pt x="96" y="374"/>
                      <a:pt x="95" y="374"/>
                      <a:pt x="93" y="374"/>
                    </a:cubicBezTo>
                    <a:cubicBezTo>
                      <a:pt x="92" y="374"/>
                      <a:pt x="90" y="373"/>
                      <a:pt x="88" y="373"/>
                    </a:cubicBezTo>
                    <a:cubicBezTo>
                      <a:pt x="87" y="373"/>
                      <a:pt x="85" y="373"/>
                      <a:pt x="84" y="373"/>
                    </a:cubicBezTo>
                    <a:cubicBezTo>
                      <a:pt x="82" y="372"/>
                      <a:pt x="81" y="372"/>
                      <a:pt x="79" y="372"/>
                    </a:cubicBezTo>
                    <a:cubicBezTo>
                      <a:pt x="77" y="372"/>
                      <a:pt x="76" y="371"/>
                      <a:pt x="75" y="371"/>
                    </a:cubicBezTo>
                    <a:cubicBezTo>
                      <a:pt x="73" y="371"/>
                      <a:pt x="71" y="370"/>
                      <a:pt x="70" y="370"/>
                    </a:cubicBezTo>
                    <a:cubicBezTo>
                      <a:pt x="68" y="370"/>
                      <a:pt x="67" y="369"/>
                      <a:pt x="66" y="369"/>
                    </a:cubicBezTo>
                    <a:cubicBezTo>
                      <a:pt x="64" y="368"/>
                      <a:pt x="62" y="368"/>
                      <a:pt x="61" y="367"/>
                    </a:cubicBezTo>
                    <a:cubicBezTo>
                      <a:pt x="59" y="367"/>
                      <a:pt x="58" y="367"/>
                      <a:pt x="57" y="366"/>
                    </a:cubicBezTo>
                    <a:cubicBezTo>
                      <a:pt x="55" y="366"/>
                      <a:pt x="53" y="365"/>
                      <a:pt x="52" y="364"/>
                    </a:cubicBezTo>
                    <a:cubicBezTo>
                      <a:pt x="51" y="364"/>
                      <a:pt x="49" y="364"/>
                      <a:pt x="48" y="363"/>
                    </a:cubicBezTo>
                    <a:cubicBezTo>
                      <a:pt x="46" y="362"/>
                      <a:pt x="45" y="361"/>
                      <a:pt x="43" y="361"/>
                    </a:cubicBezTo>
                    <a:cubicBezTo>
                      <a:pt x="42" y="360"/>
                      <a:pt x="41" y="360"/>
                      <a:pt x="40" y="359"/>
                    </a:cubicBezTo>
                    <a:cubicBezTo>
                      <a:pt x="37" y="358"/>
                      <a:pt x="34" y="357"/>
                      <a:pt x="32" y="355"/>
                    </a:cubicBezTo>
                    <a:cubicBezTo>
                      <a:pt x="20" y="348"/>
                      <a:pt x="9" y="340"/>
                      <a:pt x="0" y="331"/>
                    </a:cubicBezTo>
                    <a:cubicBezTo>
                      <a:pt x="1" y="332"/>
                      <a:pt x="2" y="333"/>
                      <a:pt x="3" y="335"/>
                    </a:cubicBezTo>
                    <a:cubicBezTo>
                      <a:pt x="13" y="344"/>
                      <a:pt x="23" y="352"/>
                      <a:pt x="35" y="359"/>
                    </a:cubicBezTo>
                    <a:cubicBezTo>
                      <a:pt x="38" y="360"/>
                      <a:pt x="41" y="362"/>
                      <a:pt x="44" y="363"/>
                    </a:cubicBezTo>
                    <a:cubicBezTo>
                      <a:pt x="45" y="364"/>
                      <a:pt x="45" y="364"/>
                      <a:pt x="46" y="364"/>
                    </a:cubicBezTo>
                    <a:cubicBezTo>
                      <a:pt x="48" y="365"/>
                      <a:pt x="50" y="366"/>
                      <a:pt x="52" y="367"/>
                    </a:cubicBezTo>
                    <a:cubicBezTo>
                      <a:pt x="53" y="367"/>
                      <a:pt x="54" y="368"/>
                      <a:pt x="55" y="368"/>
                    </a:cubicBezTo>
                    <a:cubicBezTo>
                      <a:pt x="57" y="369"/>
                      <a:pt x="59" y="369"/>
                      <a:pt x="61" y="370"/>
                    </a:cubicBezTo>
                    <a:cubicBezTo>
                      <a:pt x="62" y="370"/>
                      <a:pt x="63" y="371"/>
                      <a:pt x="64" y="371"/>
                    </a:cubicBezTo>
                    <a:cubicBezTo>
                      <a:pt x="66" y="372"/>
                      <a:pt x="68" y="372"/>
                      <a:pt x="69" y="373"/>
                    </a:cubicBezTo>
                    <a:cubicBezTo>
                      <a:pt x="71" y="373"/>
                      <a:pt x="72" y="373"/>
                      <a:pt x="73" y="374"/>
                    </a:cubicBezTo>
                    <a:cubicBezTo>
                      <a:pt x="75" y="374"/>
                      <a:pt x="77" y="374"/>
                      <a:pt x="78" y="375"/>
                    </a:cubicBezTo>
                    <a:cubicBezTo>
                      <a:pt x="80" y="375"/>
                      <a:pt x="81" y="375"/>
                      <a:pt x="83" y="376"/>
                    </a:cubicBezTo>
                    <a:cubicBezTo>
                      <a:pt x="84" y="376"/>
                      <a:pt x="86" y="376"/>
                      <a:pt x="88" y="376"/>
                    </a:cubicBezTo>
                    <a:cubicBezTo>
                      <a:pt x="89" y="377"/>
                      <a:pt x="90" y="377"/>
                      <a:pt x="92" y="377"/>
                    </a:cubicBezTo>
                    <a:cubicBezTo>
                      <a:pt x="93" y="377"/>
                      <a:pt x="95" y="377"/>
                      <a:pt x="97" y="378"/>
                    </a:cubicBezTo>
                    <a:cubicBezTo>
                      <a:pt x="98" y="378"/>
                      <a:pt x="100" y="378"/>
                      <a:pt x="101" y="378"/>
                    </a:cubicBezTo>
                    <a:cubicBezTo>
                      <a:pt x="103" y="378"/>
                      <a:pt x="105" y="378"/>
                      <a:pt x="106" y="378"/>
                    </a:cubicBezTo>
                    <a:cubicBezTo>
                      <a:pt x="108" y="378"/>
                      <a:pt x="109" y="378"/>
                      <a:pt x="111" y="378"/>
                    </a:cubicBezTo>
                    <a:cubicBezTo>
                      <a:pt x="112" y="378"/>
                      <a:pt x="114" y="378"/>
                      <a:pt x="116" y="378"/>
                    </a:cubicBezTo>
                    <a:cubicBezTo>
                      <a:pt x="117" y="378"/>
                      <a:pt x="119" y="378"/>
                      <a:pt x="120" y="378"/>
                    </a:cubicBezTo>
                    <a:cubicBezTo>
                      <a:pt x="122" y="378"/>
                      <a:pt x="124" y="378"/>
                      <a:pt x="126" y="378"/>
                    </a:cubicBezTo>
                    <a:cubicBezTo>
                      <a:pt x="127" y="378"/>
                      <a:pt x="129" y="378"/>
                      <a:pt x="130" y="378"/>
                    </a:cubicBezTo>
                    <a:cubicBezTo>
                      <a:pt x="132" y="378"/>
                      <a:pt x="134" y="378"/>
                      <a:pt x="135" y="377"/>
                    </a:cubicBezTo>
                    <a:cubicBezTo>
                      <a:pt x="137" y="377"/>
                      <a:pt x="138" y="377"/>
                      <a:pt x="140" y="377"/>
                    </a:cubicBezTo>
                    <a:cubicBezTo>
                      <a:pt x="142" y="377"/>
                      <a:pt x="143" y="377"/>
                      <a:pt x="145" y="376"/>
                    </a:cubicBezTo>
                    <a:cubicBezTo>
                      <a:pt x="147" y="376"/>
                      <a:pt x="148" y="376"/>
                      <a:pt x="150" y="376"/>
                    </a:cubicBezTo>
                    <a:cubicBezTo>
                      <a:pt x="151" y="375"/>
                      <a:pt x="153" y="375"/>
                      <a:pt x="155" y="375"/>
                    </a:cubicBezTo>
                    <a:cubicBezTo>
                      <a:pt x="156" y="374"/>
                      <a:pt x="158" y="374"/>
                      <a:pt x="159" y="374"/>
                    </a:cubicBezTo>
                    <a:cubicBezTo>
                      <a:pt x="161" y="373"/>
                      <a:pt x="163" y="373"/>
                      <a:pt x="165" y="373"/>
                    </a:cubicBezTo>
                    <a:cubicBezTo>
                      <a:pt x="166" y="372"/>
                      <a:pt x="168" y="372"/>
                      <a:pt x="169" y="371"/>
                    </a:cubicBezTo>
                    <a:cubicBezTo>
                      <a:pt x="171" y="371"/>
                      <a:pt x="173" y="370"/>
                      <a:pt x="175" y="370"/>
                    </a:cubicBezTo>
                    <a:cubicBezTo>
                      <a:pt x="176" y="370"/>
                      <a:pt x="178" y="369"/>
                      <a:pt x="179" y="369"/>
                    </a:cubicBezTo>
                    <a:cubicBezTo>
                      <a:pt x="180" y="369"/>
                      <a:pt x="180" y="369"/>
                      <a:pt x="180" y="368"/>
                    </a:cubicBezTo>
                    <a:cubicBezTo>
                      <a:pt x="181" y="368"/>
                      <a:pt x="182" y="368"/>
                      <a:pt x="183" y="368"/>
                    </a:cubicBezTo>
                    <a:cubicBezTo>
                      <a:pt x="185" y="367"/>
                      <a:pt x="188" y="366"/>
                      <a:pt x="191" y="365"/>
                    </a:cubicBezTo>
                    <a:cubicBezTo>
                      <a:pt x="192" y="364"/>
                      <a:pt x="193" y="364"/>
                      <a:pt x="195" y="363"/>
                    </a:cubicBezTo>
                    <a:cubicBezTo>
                      <a:pt x="197" y="363"/>
                      <a:pt x="200" y="362"/>
                      <a:pt x="202" y="361"/>
                    </a:cubicBezTo>
                    <a:cubicBezTo>
                      <a:pt x="203" y="360"/>
                      <a:pt x="203" y="360"/>
                      <a:pt x="204" y="360"/>
                    </a:cubicBezTo>
                    <a:cubicBezTo>
                      <a:pt x="205" y="359"/>
                      <a:pt x="206" y="359"/>
                      <a:pt x="206" y="359"/>
                    </a:cubicBezTo>
                    <a:cubicBezTo>
                      <a:pt x="208" y="358"/>
                      <a:pt x="209" y="358"/>
                      <a:pt x="211" y="357"/>
                    </a:cubicBezTo>
                    <a:cubicBezTo>
                      <a:pt x="213" y="356"/>
                      <a:pt x="214" y="355"/>
                      <a:pt x="216" y="355"/>
                    </a:cubicBezTo>
                    <a:cubicBezTo>
                      <a:pt x="217" y="354"/>
                      <a:pt x="219" y="353"/>
                      <a:pt x="220" y="352"/>
                    </a:cubicBezTo>
                    <a:cubicBezTo>
                      <a:pt x="221" y="352"/>
                      <a:pt x="222" y="352"/>
                      <a:pt x="223" y="351"/>
                    </a:cubicBezTo>
                    <a:cubicBezTo>
                      <a:pt x="224" y="351"/>
                      <a:pt x="225" y="350"/>
                      <a:pt x="226" y="350"/>
                    </a:cubicBezTo>
                    <a:cubicBezTo>
                      <a:pt x="227" y="349"/>
                      <a:pt x="228" y="348"/>
                      <a:pt x="229" y="348"/>
                    </a:cubicBezTo>
                    <a:cubicBezTo>
                      <a:pt x="232" y="347"/>
                      <a:pt x="234" y="345"/>
                      <a:pt x="237" y="344"/>
                    </a:cubicBezTo>
                    <a:cubicBezTo>
                      <a:pt x="237" y="344"/>
                      <a:pt x="238" y="343"/>
                      <a:pt x="238" y="343"/>
                    </a:cubicBezTo>
                    <a:cubicBezTo>
                      <a:pt x="238" y="343"/>
                      <a:pt x="238" y="343"/>
                      <a:pt x="238" y="343"/>
                    </a:cubicBezTo>
                    <a:cubicBezTo>
                      <a:pt x="241" y="341"/>
                      <a:pt x="244" y="340"/>
                      <a:pt x="247" y="338"/>
                    </a:cubicBezTo>
                    <a:cubicBezTo>
                      <a:pt x="248" y="337"/>
                      <a:pt x="248" y="337"/>
                      <a:pt x="249" y="336"/>
                    </a:cubicBezTo>
                    <a:cubicBezTo>
                      <a:pt x="250" y="335"/>
                      <a:pt x="252" y="335"/>
                      <a:pt x="253" y="334"/>
                    </a:cubicBezTo>
                    <a:cubicBezTo>
                      <a:pt x="253" y="334"/>
                      <a:pt x="254" y="333"/>
                      <a:pt x="254" y="333"/>
                    </a:cubicBezTo>
                    <a:cubicBezTo>
                      <a:pt x="258" y="331"/>
                      <a:pt x="261" y="328"/>
                      <a:pt x="265" y="326"/>
                    </a:cubicBezTo>
                    <a:cubicBezTo>
                      <a:pt x="265" y="325"/>
                      <a:pt x="265" y="325"/>
                      <a:pt x="266" y="325"/>
                    </a:cubicBezTo>
                    <a:cubicBezTo>
                      <a:pt x="266" y="325"/>
                      <a:pt x="266" y="325"/>
                      <a:pt x="266" y="325"/>
                    </a:cubicBezTo>
                    <a:cubicBezTo>
                      <a:pt x="270" y="322"/>
                      <a:pt x="273" y="319"/>
                      <a:pt x="277" y="316"/>
                    </a:cubicBezTo>
                    <a:cubicBezTo>
                      <a:pt x="277" y="316"/>
                      <a:pt x="278" y="316"/>
                      <a:pt x="278" y="315"/>
                    </a:cubicBezTo>
                    <a:cubicBezTo>
                      <a:pt x="279" y="315"/>
                      <a:pt x="279" y="314"/>
                      <a:pt x="280" y="314"/>
                    </a:cubicBezTo>
                    <a:cubicBezTo>
                      <a:pt x="282" y="312"/>
                      <a:pt x="285" y="309"/>
                      <a:pt x="288" y="307"/>
                    </a:cubicBezTo>
                    <a:cubicBezTo>
                      <a:pt x="288" y="307"/>
                      <a:pt x="289" y="306"/>
                      <a:pt x="290" y="305"/>
                    </a:cubicBezTo>
                    <a:cubicBezTo>
                      <a:pt x="290" y="305"/>
                      <a:pt x="290" y="305"/>
                      <a:pt x="291" y="304"/>
                    </a:cubicBezTo>
                    <a:cubicBezTo>
                      <a:pt x="294" y="302"/>
                      <a:pt x="296" y="299"/>
                      <a:pt x="299" y="296"/>
                    </a:cubicBezTo>
                    <a:cubicBezTo>
                      <a:pt x="300" y="296"/>
                      <a:pt x="300" y="295"/>
                      <a:pt x="301" y="295"/>
                    </a:cubicBezTo>
                    <a:cubicBezTo>
                      <a:pt x="301" y="295"/>
                      <a:pt x="301" y="295"/>
                      <a:pt x="301" y="294"/>
                    </a:cubicBezTo>
                    <a:cubicBezTo>
                      <a:pt x="304" y="291"/>
                      <a:pt x="308" y="288"/>
                      <a:pt x="311" y="284"/>
                    </a:cubicBezTo>
                    <a:cubicBezTo>
                      <a:pt x="311" y="284"/>
                      <a:pt x="311" y="284"/>
                      <a:pt x="312" y="283"/>
                    </a:cubicBezTo>
                    <a:cubicBezTo>
                      <a:pt x="312" y="283"/>
                      <a:pt x="313" y="282"/>
                      <a:pt x="313" y="281"/>
                    </a:cubicBezTo>
                    <a:cubicBezTo>
                      <a:pt x="316" y="279"/>
                      <a:pt x="318" y="276"/>
                      <a:pt x="321" y="273"/>
                    </a:cubicBezTo>
                    <a:cubicBezTo>
                      <a:pt x="322" y="272"/>
                      <a:pt x="322" y="271"/>
                      <a:pt x="323" y="271"/>
                    </a:cubicBezTo>
                    <a:cubicBezTo>
                      <a:pt x="323" y="270"/>
                      <a:pt x="323" y="270"/>
                      <a:pt x="324" y="269"/>
                    </a:cubicBezTo>
                    <a:cubicBezTo>
                      <a:pt x="327" y="266"/>
                      <a:pt x="330" y="262"/>
                      <a:pt x="333" y="258"/>
                    </a:cubicBezTo>
                    <a:cubicBezTo>
                      <a:pt x="333" y="257"/>
                      <a:pt x="333" y="257"/>
                      <a:pt x="334" y="256"/>
                    </a:cubicBezTo>
                    <a:cubicBezTo>
                      <a:pt x="334" y="255"/>
                      <a:pt x="335" y="254"/>
                      <a:pt x="336" y="253"/>
                    </a:cubicBezTo>
                    <a:cubicBezTo>
                      <a:pt x="337" y="251"/>
                      <a:pt x="338" y="250"/>
                      <a:pt x="339" y="249"/>
                    </a:cubicBezTo>
                    <a:cubicBezTo>
                      <a:pt x="340" y="247"/>
                      <a:pt x="341" y="246"/>
                      <a:pt x="342" y="244"/>
                    </a:cubicBezTo>
                    <a:cubicBezTo>
                      <a:pt x="343" y="243"/>
                      <a:pt x="344" y="241"/>
                      <a:pt x="344" y="240"/>
                    </a:cubicBezTo>
                    <a:cubicBezTo>
                      <a:pt x="345" y="240"/>
                      <a:pt x="345" y="240"/>
                      <a:pt x="345" y="240"/>
                    </a:cubicBezTo>
                    <a:cubicBezTo>
                      <a:pt x="345" y="239"/>
                      <a:pt x="345" y="239"/>
                      <a:pt x="346" y="238"/>
                    </a:cubicBezTo>
                    <a:cubicBezTo>
                      <a:pt x="347" y="236"/>
                      <a:pt x="349" y="233"/>
                      <a:pt x="350" y="231"/>
                    </a:cubicBezTo>
                    <a:cubicBezTo>
                      <a:pt x="351" y="230"/>
                      <a:pt x="351" y="228"/>
                      <a:pt x="352" y="227"/>
                    </a:cubicBezTo>
                    <a:cubicBezTo>
                      <a:pt x="353" y="225"/>
                      <a:pt x="354" y="223"/>
                      <a:pt x="356" y="221"/>
                    </a:cubicBezTo>
                    <a:cubicBezTo>
                      <a:pt x="356" y="220"/>
                      <a:pt x="356" y="220"/>
                      <a:pt x="356" y="219"/>
                    </a:cubicBezTo>
                    <a:cubicBezTo>
                      <a:pt x="357" y="219"/>
                      <a:pt x="357" y="218"/>
                      <a:pt x="358" y="217"/>
                    </a:cubicBezTo>
                    <a:cubicBezTo>
                      <a:pt x="358" y="215"/>
                      <a:pt x="359" y="214"/>
                      <a:pt x="360" y="213"/>
                    </a:cubicBezTo>
                    <a:cubicBezTo>
                      <a:pt x="360" y="211"/>
                      <a:pt x="361" y="210"/>
                      <a:pt x="362" y="208"/>
                    </a:cubicBezTo>
                    <a:cubicBezTo>
                      <a:pt x="362" y="207"/>
                      <a:pt x="363" y="206"/>
                      <a:pt x="363" y="205"/>
                    </a:cubicBezTo>
                    <a:cubicBezTo>
                      <a:pt x="364" y="203"/>
                      <a:pt x="365" y="201"/>
                      <a:pt x="366" y="199"/>
                    </a:cubicBezTo>
                    <a:cubicBezTo>
                      <a:pt x="366" y="198"/>
                      <a:pt x="367" y="197"/>
                      <a:pt x="367" y="197"/>
                    </a:cubicBezTo>
                    <a:cubicBezTo>
                      <a:pt x="368" y="194"/>
                      <a:pt x="369" y="191"/>
                      <a:pt x="370" y="189"/>
                    </a:cubicBezTo>
                    <a:cubicBezTo>
                      <a:pt x="370" y="189"/>
                      <a:pt x="370" y="188"/>
                      <a:pt x="370" y="188"/>
                    </a:cubicBezTo>
                    <a:cubicBezTo>
                      <a:pt x="370" y="188"/>
                      <a:pt x="371" y="187"/>
                      <a:pt x="371" y="186"/>
                    </a:cubicBezTo>
                    <a:cubicBezTo>
                      <a:pt x="372" y="184"/>
                      <a:pt x="372" y="182"/>
                      <a:pt x="373" y="180"/>
                    </a:cubicBezTo>
                    <a:cubicBezTo>
                      <a:pt x="373" y="179"/>
                      <a:pt x="374" y="178"/>
                      <a:pt x="374" y="177"/>
                    </a:cubicBezTo>
                    <a:cubicBezTo>
                      <a:pt x="375" y="175"/>
                      <a:pt x="375" y="173"/>
                      <a:pt x="376" y="172"/>
                    </a:cubicBezTo>
                    <a:cubicBezTo>
                      <a:pt x="376" y="171"/>
                      <a:pt x="376" y="169"/>
                      <a:pt x="377" y="168"/>
                    </a:cubicBezTo>
                    <a:cubicBezTo>
                      <a:pt x="377" y="167"/>
                      <a:pt x="377" y="165"/>
                      <a:pt x="378" y="163"/>
                    </a:cubicBezTo>
                    <a:cubicBezTo>
                      <a:pt x="378" y="162"/>
                      <a:pt x="378" y="161"/>
                      <a:pt x="379" y="160"/>
                    </a:cubicBezTo>
                    <a:cubicBezTo>
                      <a:pt x="379" y="158"/>
                      <a:pt x="379" y="157"/>
                      <a:pt x="380" y="155"/>
                    </a:cubicBezTo>
                    <a:cubicBezTo>
                      <a:pt x="380" y="154"/>
                      <a:pt x="380" y="153"/>
                      <a:pt x="380" y="152"/>
                    </a:cubicBezTo>
                    <a:cubicBezTo>
                      <a:pt x="381" y="150"/>
                      <a:pt x="381" y="148"/>
                      <a:pt x="381" y="147"/>
                    </a:cubicBezTo>
                    <a:cubicBezTo>
                      <a:pt x="382" y="146"/>
                      <a:pt x="382" y="144"/>
                      <a:pt x="382" y="143"/>
                    </a:cubicBezTo>
                    <a:cubicBezTo>
                      <a:pt x="382" y="142"/>
                      <a:pt x="382" y="140"/>
                      <a:pt x="383" y="138"/>
                    </a:cubicBezTo>
                    <a:cubicBezTo>
                      <a:pt x="383" y="137"/>
                      <a:pt x="383" y="136"/>
                      <a:pt x="383" y="135"/>
                    </a:cubicBezTo>
                    <a:cubicBezTo>
                      <a:pt x="383" y="133"/>
                      <a:pt x="383" y="131"/>
                      <a:pt x="384" y="130"/>
                    </a:cubicBezTo>
                    <a:cubicBezTo>
                      <a:pt x="384" y="129"/>
                      <a:pt x="384" y="128"/>
                      <a:pt x="384" y="127"/>
                    </a:cubicBezTo>
                    <a:cubicBezTo>
                      <a:pt x="384" y="127"/>
                      <a:pt x="384" y="127"/>
                      <a:pt x="384" y="127"/>
                    </a:cubicBezTo>
                    <a:cubicBezTo>
                      <a:pt x="384" y="121"/>
                      <a:pt x="384" y="116"/>
                      <a:pt x="384" y="111"/>
                    </a:cubicBezTo>
                    <a:cubicBezTo>
                      <a:pt x="384" y="110"/>
                      <a:pt x="384" y="109"/>
                      <a:pt x="384" y="109"/>
                    </a:cubicBez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66"/>
              <p:cNvSpPr>
                <a:spLocks/>
              </p:cNvSpPr>
              <p:nvPr/>
            </p:nvSpPr>
            <p:spPr bwMode="auto">
              <a:xfrm>
                <a:off x="3554413" y="1746250"/>
                <a:ext cx="1768475" cy="1790700"/>
              </a:xfrm>
              <a:custGeom>
                <a:avLst/>
                <a:gdLst/>
                <a:ahLst/>
                <a:cxnLst>
                  <a:cxn ang="0">
                    <a:pos x="373" y="48"/>
                  </a:cxn>
                  <a:cxn ang="0">
                    <a:pos x="76" y="150"/>
                  </a:cxn>
                  <a:cxn ang="0">
                    <a:pos x="97" y="427"/>
                  </a:cxn>
                  <a:cxn ang="0">
                    <a:pos x="394" y="326"/>
                  </a:cxn>
                  <a:cxn ang="0">
                    <a:pos x="373" y="48"/>
                  </a:cxn>
                </a:cxnLst>
                <a:rect l="0" t="0" r="r" b="b"/>
                <a:pathLst>
                  <a:path w="470" h="476">
                    <a:moveTo>
                      <a:pt x="373" y="48"/>
                    </a:moveTo>
                    <a:cubicBezTo>
                      <a:pt x="286" y="0"/>
                      <a:pt x="153" y="45"/>
                      <a:pt x="76" y="150"/>
                    </a:cubicBezTo>
                    <a:cubicBezTo>
                      <a:pt x="0" y="254"/>
                      <a:pt x="9" y="379"/>
                      <a:pt x="97" y="427"/>
                    </a:cubicBezTo>
                    <a:cubicBezTo>
                      <a:pt x="185" y="476"/>
                      <a:pt x="318" y="430"/>
                      <a:pt x="394" y="326"/>
                    </a:cubicBezTo>
                    <a:cubicBezTo>
                      <a:pt x="470" y="221"/>
                      <a:pt x="461" y="97"/>
                      <a:pt x="373" y="48"/>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8"/>
              <p:cNvSpPr>
                <a:spLocks/>
              </p:cNvSpPr>
              <p:nvPr/>
            </p:nvSpPr>
            <p:spPr bwMode="auto">
              <a:xfrm>
                <a:off x="4002235" y="2182657"/>
                <a:ext cx="995215" cy="1015474"/>
              </a:xfrm>
              <a:custGeom>
                <a:avLst/>
                <a:gdLst/>
                <a:ahLst/>
                <a:cxnLst>
                  <a:cxn ang="0">
                    <a:pos x="139" y="0"/>
                  </a:cxn>
                  <a:cxn ang="0">
                    <a:pos x="142" y="4"/>
                  </a:cxn>
                  <a:cxn ang="0">
                    <a:pos x="138" y="108"/>
                  </a:cxn>
                  <a:cxn ang="0">
                    <a:pos x="16" y="149"/>
                  </a:cxn>
                  <a:cxn ang="0">
                    <a:pos x="3" y="139"/>
                  </a:cxn>
                  <a:cxn ang="0">
                    <a:pos x="0" y="135"/>
                  </a:cxn>
                  <a:cxn ang="0">
                    <a:pos x="13" y="145"/>
                  </a:cxn>
                  <a:cxn ang="0">
                    <a:pos x="134" y="104"/>
                  </a:cxn>
                  <a:cxn ang="0">
                    <a:pos x="139" y="0"/>
                  </a:cxn>
                </a:cxnLst>
                <a:rect l="0" t="0" r="r" b="b"/>
                <a:pathLst>
                  <a:path w="166" h="169">
                    <a:moveTo>
                      <a:pt x="139" y="0"/>
                    </a:moveTo>
                    <a:cubicBezTo>
                      <a:pt x="142" y="4"/>
                      <a:pt x="142" y="4"/>
                      <a:pt x="142" y="4"/>
                    </a:cubicBezTo>
                    <a:cubicBezTo>
                      <a:pt x="166" y="28"/>
                      <a:pt x="165" y="71"/>
                      <a:pt x="138" y="108"/>
                    </a:cubicBezTo>
                    <a:cubicBezTo>
                      <a:pt x="107" y="150"/>
                      <a:pt x="52" y="169"/>
                      <a:pt x="16" y="149"/>
                    </a:cubicBezTo>
                    <a:cubicBezTo>
                      <a:pt x="11" y="146"/>
                      <a:pt x="7" y="143"/>
                      <a:pt x="3" y="139"/>
                    </a:cubicBezTo>
                    <a:cubicBezTo>
                      <a:pt x="0" y="135"/>
                      <a:pt x="0" y="135"/>
                      <a:pt x="0" y="135"/>
                    </a:cubicBezTo>
                    <a:cubicBezTo>
                      <a:pt x="3" y="139"/>
                      <a:pt x="8" y="143"/>
                      <a:pt x="13" y="145"/>
                    </a:cubicBezTo>
                    <a:cubicBezTo>
                      <a:pt x="49" y="165"/>
                      <a:pt x="103" y="147"/>
                      <a:pt x="134" y="104"/>
                    </a:cubicBezTo>
                    <a:cubicBezTo>
                      <a:pt x="161" y="67"/>
                      <a:pt x="162" y="24"/>
                      <a:pt x="139" y="0"/>
                    </a:cubicBez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94"/>
              <p:cNvSpPr>
                <a:spLocks/>
              </p:cNvSpPr>
              <p:nvPr/>
            </p:nvSpPr>
            <p:spPr bwMode="auto">
              <a:xfrm>
                <a:off x="3840164" y="2010457"/>
                <a:ext cx="1152221" cy="1162350"/>
              </a:xfrm>
              <a:custGeom>
                <a:avLst/>
                <a:gdLst/>
                <a:ahLst/>
                <a:cxnLst>
                  <a:cxn ang="0">
                    <a:pos x="153" y="19"/>
                  </a:cxn>
                  <a:cxn ang="0">
                    <a:pos x="31" y="61"/>
                  </a:cxn>
                  <a:cxn ang="0">
                    <a:pos x="40" y="174"/>
                  </a:cxn>
                  <a:cxn ang="0">
                    <a:pos x="161" y="133"/>
                  </a:cxn>
                  <a:cxn ang="0">
                    <a:pos x="153" y="19"/>
                  </a:cxn>
                </a:cxnLst>
                <a:rect l="0" t="0" r="r" b="b"/>
                <a:pathLst>
                  <a:path w="192" h="194">
                    <a:moveTo>
                      <a:pt x="153" y="19"/>
                    </a:moveTo>
                    <a:cubicBezTo>
                      <a:pt x="117" y="0"/>
                      <a:pt x="63" y="18"/>
                      <a:pt x="31" y="61"/>
                    </a:cubicBezTo>
                    <a:cubicBezTo>
                      <a:pt x="0" y="104"/>
                      <a:pt x="4" y="154"/>
                      <a:pt x="40" y="174"/>
                    </a:cubicBezTo>
                    <a:cubicBezTo>
                      <a:pt x="76" y="194"/>
                      <a:pt x="130" y="176"/>
                      <a:pt x="161" y="133"/>
                    </a:cubicBezTo>
                    <a:cubicBezTo>
                      <a:pt x="192" y="90"/>
                      <a:pt x="189" y="39"/>
                      <a:pt x="153" y="19"/>
                    </a:cubicBezTo>
                    <a:close/>
                  </a:path>
                </a:pathLst>
              </a:custGeom>
              <a:solidFill>
                <a:schemeClr val="tx2">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209"/>
              <p:cNvGrpSpPr/>
              <p:nvPr/>
            </p:nvGrpSpPr>
            <p:grpSpPr>
              <a:xfrm>
                <a:off x="4046537" y="2212973"/>
                <a:ext cx="725488" cy="744538"/>
                <a:chOff x="4056063" y="2232025"/>
                <a:chExt cx="725488" cy="744538"/>
              </a:xfrm>
            </p:grpSpPr>
            <p:sp>
              <p:nvSpPr>
                <p:cNvPr id="19" name="Freeform 168"/>
                <p:cNvSpPr>
                  <a:spLocks/>
                </p:cNvSpPr>
                <p:nvPr/>
              </p:nvSpPr>
              <p:spPr bwMode="auto">
                <a:xfrm>
                  <a:off x="4157663" y="2339975"/>
                  <a:ext cx="623888" cy="636588"/>
                </a:xfrm>
                <a:custGeom>
                  <a:avLst/>
                  <a:gdLst/>
                  <a:ahLst/>
                  <a:cxnLst>
                    <a:cxn ang="0">
                      <a:pos x="139" y="0"/>
                    </a:cxn>
                    <a:cxn ang="0">
                      <a:pos x="142" y="4"/>
                    </a:cxn>
                    <a:cxn ang="0">
                      <a:pos x="138" y="108"/>
                    </a:cxn>
                    <a:cxn ang="0">
                      <a:pos x="16" y="149"/>
                    </a:cxn>
                    <a:cxn ang="0">
                      <a:pos x="3" y="139"/>
                    </a:cxn>
                    <a:cxn ang="0">
                      <a:pos x="0" y="135"/>
                    </a:cxn>
                    <a:cxn ang="0">
                      <a:pos x="13" y="145"/>
                    </a:cxn>
                    <a:cxn ang="0">
                      <a:pos x="134" y="104"/>
                    </a:cxn>
                    <a:cxn ang="0">
                      <a:pos x="139" y="0"/>
                    </a:cxn>
                  </a:cxnLst>
                  <a:rect l="0" t="0" r="r" b="b"/>
                  <a:pathLst>
                    <a:path w="166" h="169">
                      <a:moveTo>
                        <a:pt x="139" y="0"/>
                      </a:moveTo>
                      <a:cubicBezTo>
                        <a:pt x="142" y="4"/>
                        <a:pt x="142" y="4"/>
                        <a:pt x="142" y="4"/>
                      </a:cubicBezTo>
                      <a:cubicBezTo>
                        <a:pt x="166" y="28"/>
                        <a:pt x="165" y="71"/>
                        <a:pt x="138" y="108"/>
                      </a:cubicBezTo>
                      <a:cubicBezTo>
                        <a:pt x="107" y="150"/>
                        <a:pt x="52" y="169"/>
                        <a:pt x="16" y="149"/>
                      </a:cubicBezTo>
                      <a:cubicBezTo>
                        <a:pt x="11" y="146"/>
                        <a:pt x="7" y="143"/>
                        <a:pt x="3" y="139"/>
                      </a:cubicBezTo>
                      <a:cubicBezTo>
                        <a:pt x="0" y="135"/>
                        <a:pt x="0" y="135"/>
                        <a:pt x="0" y="135"/>
                      </a:cubicBezTo>
                      <a:cubicBezTo>
                        <a:pt x="3" y="139"/>
                        <a:pt x="8" y="143"/>
                        <a:pt x="13" y="145"/>
                      </a:cubicBezTo>
                      <a:cubicBezTo>
                        <a:pt x="49" y="165"/>
                        <a:pt x="103" y="147"/>
                        <a:pt x="134" y="104"/>
                      </a:cubicBezTo>
                      <a:cubicBezTo>
                        <a:pt x="161" y="67"/>
                        <a:pt x="162" y="24"/>
                        <a:pt x="139"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4"/>
                <p:cNvSpPr>
                  <a:spLocks/>
                </p:cNvSpPr>
                <p:nvPr/>
              </p:nvSpPr>
              <p:spPr bwMode="auto">
                <a:xfrm>
                  <a:off x="4056063" y="2232025"/>
                  <a:ext cx="722313" cy="728663"/>
                </a:xfrm>
                <a:custGeom>
                  <a:avLst/>
                  <a:gdLst/>
                  <a:ahLst/>
                  <a:cxnLst>
                    <a:cxn ang="0">
                      <a:pos x="153" y="19"/>
                    </a:cxn>
                    <a:cxn ang="0">
                      <a:pos x="31" y="61"/>
                    </a:cxn>
                    <a:cxn ang="0">
                      <a:pos x="40" y="174"/>
                    </a:cxn>
                    <a:cxn ang="0">
                      <a:pos x="161" y="133"/>
                    </a:cxn>
                    <a:cxn ang="0">
                      <a:pos x="153" y="19"/>
                    </a:cxn>
                  </a:cxnLst>
                  <a:rect l="0" t="0" r="r" b="b"/>
                  <a:pathLst>
                    <a:path w="192" h="194">
                      <a:moveTo>
                        <a:pt x="153" y="19"/>
                      </a:moveTo>
                      <a:cubicBezTo>
                        <a:pt x="117" y="0"/>
                        <a:pt x="63" y="18"/>
                        <a:pt x="31" y="61"/>
                      </a:cubicBezTo>
                      <a:cubicBezTo>
                        <a:pt x="0" y="104"/>
                        <a:pt x="4" y="154"/>
                        <a:pt x="40" y="174"/>
                      </a:cubicBezTo>
                      <a:cubicBezTo>
                        <a:pt x="76" y="194"/>
                        <a:pt x="130" y="176"/>
                        <a:pt x="161" y="133"/>
                      </a:cubicBezTo>
                      <a:cubicBezTo>
                        <a:pt x="192" y="90"/>
                        <a:pt x="189" y="39"/>
                        <a:pt x="153" y="19"/>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 name="Group 20"/>
          <p:cNvGrpSpPr/>
          <p:nvPr/>
        </p:nvGrpSpPr>
        <p:grpSpPr>
          <a:xfrm rot="18099012">
            <a:off x="8174347" y="1889031"/>
            <a:ext cx="2575615" cy="2437407"/>
            <a:chOff x="4278395" y="1536477"/>
            <a:chExt cx="2575615" cy="2437407"/>
          </a:xfrm>
          <a:effectLst>
            <a:reflection blurRad="6350" stA="50000" endA="300" endPos="55500" dist="50800" dir="5400000" sy="-100000" algn="bl" rotWithShape="0"/>
          </a:effectLst>
        </p:grpSpPr>
        <p:grpSp>
          <p:nvGrpSpPr>
            <p:cNvPr id="22" name="Shape 825"/>
            <p:cNvGrpSpPr/>
            <p:nvPr/>
          </p:nvGrpSpPr>
          <p:grpSpPr>
            <a:xfrm rot="-1244818" flipH="1">
              <a:off x="5035121" y="2265233"/>
              <a:ext cx="1818889" cy="1708651"/>
              <a:chOff x="1768475" y="1136650"/>
              <a:chExt cx="2093912" cy="1968500"/>
            </a:xfrm>
          </p:grpSpPr>
          <p:grpSp>
            <p:nvGrpSpPr>
              <p:cNvPr id="50" name="Shape 826"/>
              <p:cNvGrpSpPr/>
              <p:nvPr/>
            </p:nvGrpSpPr>
            <p:grpSpPr>
              <a:xfrm>
                <a:off x="3028950" y="2316163"/>
                <a:ext cx="246063" cy="249237"/>
                <a:chOff x="3028950" y="2316163"/>
                <a:chExt cx="246063" cy="249237"/>
              </a:xfrm>
            </p:grpSpPr>
            <p:sp>
              <p:nvSpPr>
                <p:cNvPr id="71" name="Shape 827"/>
                <p:cNvSpPr/>
                <p:nvPr/>
              </p:nvSpPr>
              <p:spPr>
                <a:xfrm>
                  <a:off x="3060700" y="2344738"/>
                  <a:ext cx="147638" cy="157162"/>
                </a:xfrm>
                <a:custGeom>
                  <a:avLst/>
                  <a:gdLst/>
                  <a:ahLst/>
                  <a:cxnLst/>
                  <a:rect l="0" t="0" r="0" b="0"/>
                  <a:pathLst>
                    <a:path w="120000" h="120000" extrusionOk="0">
                      <a:moveTo>
                        <a:pt x="65379" y="64675"/>
                      </a:moveTo>
                      <a:cubicBezTo>
                        <a:pt x="96827" y="32727"/>
                        <a:pt x="120000" y="3896"/>
                        <a:pt x="116689" y="779"/>
                      </a:cubicBezTo>
                      <a:cubicBezTo>
                        <a:pt x="116689" y="779"/>
                        <a:pt x="116689" y="779"/>
                        <a:pt x="116689" y="779"/>
                      </a:cubicBezTo>
                      <a:cubicBezTo>
                        <a:pt x="115034" y="0"/>
                        <a:pt x="111724" y="1558"/>
                        <a:pt x="105931" y="6233"/>
                      </a:cubicBezTo>
                      <a:cubicBezTo>
                        <a:pt x="97655" y="17142"/>
                        <a:pt x="80275" y="37402"/>
                        <a:pt x="58758" y="58441"/>
                      </a:cubicBezTo>
                      <a:cubicBezTo>
                        <a:pt x="37241" y="80259"/>
                        <a:pt x="17379" y="98181"/>
                        <a:pt x="5793" y="105974"/>
                      </a:cubicBezTo>
                      <a:cubicBezTo>
                        <a:pt x="1655" y="112207"/>
                        <a:pt x="0" y="115324"/>
                        <a:pt x="827" y="116883"/>
                      </a:cubicBezTo>
                      <a:cubicBezTo>
                        <a:pt x="827" y="116883"/>
                        <a:pt x="1655" y="116883"/>
                        <a:pt x="1655" y="116883"/>
                      </a:cubicBezTo>
                      <a:cubicBezTo>
                        <a:pt x="4965" y="120000"/>
                        <a:pt x="33931" y="96623"/>
                        <a:pt x="65379" y="64675"/>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2" name="Shape 828"/>
                <p:cNvSpPr/>
                <p:nvPr/>
              </p:nvSpPr>
              <p:spPr>
                <a:xfrm>
                  <a:off x="3106736" y="2386013"/>
                  <a:ext cx="150813" cy="163513"/>
                </a:xfrm>
                <a:custGeom>
                  <a:avLst/>
                  <a:gdLst/>
                  <a:ahLst/>
                  <a:cxnLst/>
                  <a:rect l="0" t="0" r="0" b="0"/>
                  <a:pathLst>
                    <a:path w="120000" h="120000" extrusionOk="0">
                      <a:moveTo>
                        <a:pt x="65234" y="64905"/>
                      </a:moveTo>
                      <a:cubicBezTo>
                        <a:pt x="97449" y="33207"/>
                        <a:pt x="120000" y="5283"/>
                        <a:pt x="117583" y="1509"/>
                      </a:cubicBezTo>
                      <a:cubicBezTo>
                        <a:pt x="117583" y="754"/>
                        <a:pt x="116778" y="754"/>
                        <a:pt x="116778" y="754"/>
                      </a:cubicBezTo>
                      <a:cubicBezTo>
                        <a:pt x="115167" y="0"/>
                        <a:pt x="111946" y="2264"/>
                        <a:pt x="106308" y="6037"/>
                      </a:cubicBezTo>
                      <a:cubicBezTo>
                        <a:pt x="98255" y="18113"/>
                        <a:pt x="80536" y="37735"/>
                        <a:pt x="58791" y="59622"/>
                      </a:cubicBezTo>
                      <a:cubicBezTo>
                        <a:pt x="37852" y="80754"/>
                        <a:pt x="17718" y="98867"/>
                        <a:pt x="5637" y="107169"/>
                      </a:cubicBezTo>
                      <a:cubicBezTo>
                        <a:pt x="1610" y="112452"/>
                        <a:pt x="0" y="116226"/>
                        <a:pt x="805" y="117735"/>
                      </a:cubicBezTo>
                      <a:cubicBezTo>
                        <a:pt x="805" y="117735"/>
                        <a:pt x="805" y="117735"/>
                        <a:pt x="805" y="117735"/>
                      </a:cubicBezTo>
                      <a:cubicBezTo>
                        <a:pt x="5637" y="120000"/>
                        <a:pt x="33825" y="96603"/>
                        <a:pt x="65234" y="64905"/>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3" name="Shape 829"/>
                <p:cNvSpPr/>
                <p:nvPr/>
              </p:nvSpPr>
              <p:spPr>
                <a:xfrm>
                  <a:off x="3086100" y="2368550"/>
                  <a:ext cx="149225" cy="158750"/>
                </a:xfrm>
                <a:custGeom>
                  <a:avLst/>
                  <a:gdLst/>
                  <a:ahLst/>
                  <a:cxnLst/>
                  <a:rect l="0" t="0" r="0" b="0"/>
                  <a:pathLst>
                    <a:path w="120000" h="120000" extrusionOk="0">
                      <a:moveTo>
                        <a:pt x="66122" y="65384"/>
                      </a:moveTo>
                      <a:cubicBezTo>
                        <a:pt x="97142" y="33076"/>
                        <a:pt x="120000" y="4615"/>
                        <a:pt x="117551" y="769"/>
                      </a:cubicBezTo>
                      <a:cubicBezTo>
                        <a:pt x="117551" y="769"/>
                        <a:pt x="117551" y="769"/>
                        <a:pt x="116734" y="769"/>
                      </a:cubicBezTo>
                      <a:cubicBezTo>
                        <a:pt x="115918" y="0"/>
                        <a:pt x="111836" y="2307"/>
                        <a:pt x="106122" y="6153"/>
                      </a:cubicBezTo>
                      <a:cubicBezTo>
                        <a:pt x="97959" y="17692"/>
                        <a:pt x="80816" y="37692"/>
                        <a:pt x="59591" y="59230"/>
                      </a:cubicBezTo>
                      <a:cubicBezTo>
                        <a:pt x="37551" y="80769"/>
                        <a:pt x="17959" y="98461"/>
                        <a:pt x="5714" y="106923"/>
                      </a:cubicBezTo>
                      <a:cubicBezTo>
                        <a:pt x="2448" y="112307"/>
                        <a:pt x="0" y="116153"/>
                        <a:pt x="816" y="117692"/>
                      </a:cubicBezTo>
                      <a:cubicBezTo>
                        <a:pt x="816" y="117692"/>
                        <a:pt x="1632" y="117692"/>
                        <a:pt x="1632" y="118461"/>
                      </a:cubicBezTo>
                      <a:cubicBezTo>
                        <a:pt x="5714" y="120000"/>
                        <a:pt x="34285" y="96923"/>
                        <a:pt x="66122" y="65384"/>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4" name="Shape 830"/>
                <p:cNvSpPr/>
                <p:nvPr/>
              </p:nvSpPr>
              <p:spPr>
                <a:xfrm>
                  <a:off x="3121025" y="2400300"/>
                  <a:ext cx="153988" cy="165100"/>
                </a:xfrm>
                <a:custGeom>
                  <a:avLst/>
                  <a:gdLst/>
                  <a:ahLst/>
                  <a:cxnLst/>
                  <a:rect l="0" t="0" r="0" b="0"/>
                  <a:pathLst>
                    <a:path w="120000" h="120000" extrusionOk="0">
                      <a:moveTo>
                        <a:pt x="65960" y="64844"/>
                      </a:moveTo>
                      <a:cubicBezTo>
                        <a:pt x="97748" y="33540"/>
                        <a:pt x="120000" y="5217"/>
                        <a:pt x="117615" y="1490"/>
                      </a:cubicBezTo>
                      <a:cubicBezTo>
                        <a:pt x="117615" y="1490"/>
                        <a:pt x="117615" y="1490"/>
                        <a:pt x="116821" y="745"/>
                      </a:cubicBezTo>
                      <a:cubicBezTo>
                        <a:pt x="116026" y="0"/>
                        <a:pt x="112052" y="2236"/>
                        <a:pt x="106490" y="5962"/>
                      </a:cubicBezTo>
                      <a:cubicBezTo>
                        <a:pt x="97748" y="17888"/>
                        <a:pt x="81059" y="38012"/>
                        <a:pt x="59602" y="59627"/>
                      </a:cubicBezTo>
                      <a:cubicBezTo>
                        <a:pt x="38145" y="81242"/>
                        <a:pt x="17483" y="98385"/>
                        <a:pt x="5562" y="106583"/>
                      </a:cubicBezTo>
                      <a:cubicBezTo>
                        <a:pt x="2384" y="112546"/>
                        <a:pt x="0" y="116273"/>
                        <a:pt x="794" y="117763"/>
                      </a:cubicBezTo>
                      <a:cubicBezTo>
                        <a:pt x="794" y="117763"/>
                        <a:pt x="1589" y="117763"/>
                        <a:pt x="1589" y="117763"/>
                      </a:cubicBezTo>
                      <a:cubicBezTo>
                        <a:pt x="5562" y="120000"/>
                        <a:pt x="34172" y="96894"/>
                        <a:pt x="65960" y="64844"/>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5" name="Shape 831"/>
                <p:cNvSpPr/>
                <p:nvPr/>
              </p:nvSpPr>
              <p:spPr>
                <a:xfrm>
                  <a:off x="3028950" y="2316163"/>
                  <a:ext cx="144462" cy="152399"/>
                </a:xfrm>
                <a:custGeom>
                  <a:avLst/>
                  <a:gdLst/>
                  <a:ahLst/>
                  <a:cxnLst/>
                  <a:rect l="0" t="0" r="0" b="0"/>
                  <a:pathLst>
                    <a:path w="120000" h="120000" extrusionOk="0">
                      <a:moveTo>
                        <a:pt x="65531" y="64800"/>
                      </a:moveTo>
                      <a:cubicBezTo>
                        <a:pt x="97021" y="32800"/>
                        <a:pt x="120000" y="4800"/>
                        <a:pt x="117446" y="800"/>
                      </a:cubicBezTo>
                      <a:cubicBezTo>
                        <a:pt x="116595" y="800"/>
                        <a:pt x="116595" y="800"/>
                        <a:pt x="116595" y="800"/>
                      </a:cubicBezTo>
                      <a:cubicBezTo>
                        <a:pt x="115744" y="0"/>
                        <a:pt x="111489" y="2400"/>
                        <a:pt x="105531" y="6400"/>
                      </a:cubicBezTo>
                      <a:cubicBezTo>
                        <a:pt x="97872" y="17600"/>
                        <a:pt x="80851" y="37600"/>
                        <a:pt x="58723" y="59200"/>
                      </a:cubicBezTo>
                      <a:cubicBezTo>
                        <a:pt x="37446" y="80800"/>
                        <a:pt x="17872" y="98400"/>
                        <a:pt x="5957" y="106400"/>
                      </a:cubicBezTo>
                      <a:cubicBezTo>
                        <a:pt x="1702" y="112000"/>
                        <a:pt x="0" y="116000"/>
                        <a:pt x="851" y="117600"/>
                      </a:cubicBezTo>
                      <a:cubicBezTo>
                        <a:pt x="851" y="117600"/>
                        <a:pt x="1702" y="117600"/>
                        <a:pt x="1702" y="117600"/>
                      </a:cubicBezTo>
                      <a:cubicBezTo>
                        <a:pt x="5106" y="120000"/>
                        <a:pt x="34042" y="96800"/>
                        <a:pt x="65531" y="64800"/>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51" name="Shape 832"/>
              <p:cNvSpPr/>
              <p:nvPr/>
            </p:nvSpPr>
            <p:spPr>
              <a:xfrm>
                <a:off x="1768475" y="1274762"/>
                <a:ext cx="654050" cy="498475"/>
              </a:xfrm>
              <a:custGeom>
                <a:avLst/>
                <a:gdLst/>
                <a:ahLst/>
                <a:cxnLst/>
                <a:rect l="0" t="0" r="0" b="0"/>
                <a:pathLst>
                  <a:path w="120000" h="120000" extrusionOk="0">
                    <a:moveTo>
                      <a:pt x="6915" y="46871"/>
                    </a:moveTo>
                    <a:cubicBezTo>
                      <a:pt x="4485" y="53496"/>
                      <a:pt x="0" y="69693"/>
                      <a:pt x="8224" y="81963"/>
                    </a:cubicBezTo>
                    <a:cubicBezTo>
                      <a:pt x="16448" y="93987"/>
                      <a:pt x="33457" y="113374"/>
                      <a:pt x="35887" y="115582"/>
                    </a:cubicBezTo>
                    <a:cubicBezTo>
                      <a:pt x="38317" y="118036"/>
                      <a:pt x="40373" y="120000"/>
                      <a:pt x="46355" y="119754"/>
                    </a:cubicBezTo>
                    <a:cubicBezTo>
                      <a:pt x="52149" y="119509"/>
                      <a:pt x="120000" y="115828"/>
                      <a:pt x="120000" y="115828"/>
                    </a:cubicBezTo>
                    <a:cubicBezTo>
                      <a:pt x="24112" y="0"/>
                      <a:pt x="24112" y="0"/>
                      <a:pt x="24112" y="0"/>
                    </a:cubicBezTo>
                    <a:cubicBezTo>
                      <a:pt x="24112" y="0"/>
                      <a:pt x="9345" y="40245"/>
                      <a:pt x="6915" y="46871"/>
                    </a:cubicBezTo>
                  </a:path>
                </a:pathLst>
              </a:custGeom>
              <a:solidFill>
                <a:schemeClr val="accent2">
                  <a:alpha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2" name="Shape 833"/>
              <p:cNvSpPr/>
              <p:nvPr/>
            </p:nvSpPr>
            <p:spPr>
              <a:xfrm>
                <a:off x="1898650" y="1270000"/>
                <a:ext cx="1060449" cy="995363"/>
              </a:xfrm>
              <a:custGeom>
                <a:avLst/>
                <a:gdLst/>
                <a:ahLst/>
                <a:cxnLst/>
                <a:rect l="0" t="0" r="0" b="0"/>
                <a:pathLst>
                  <a:path w="120000" h="120000" extrusionOk="0">
                    <a:moveTo>
                      <a:pt x="0" y="614"/>
                    </a:moveTo>
                    <a:cubicBezTo>
                      <a:pt x="25178" y="29877"/>
                      <a:pt x="25178" y="29877"/>
                      <a:pt x="25178" y="29877"/>
                    </a:cubicBezTo>
                    <a:cubicBezTo>
                      <a:pt x="25178" y="29877"/>
                      <a:pt x="34764" y="44262"/>
                      <a:pt x="36612" y="46229"/>
                    </a:cubicBezTo>
                    <a:cubicBezTo>
                      <a:pt x="38460" y="48319"/>
                      <a:pt x="39153" y="49057"/>
                      <a:pt x="43426" y="52377"/>
                    </a:cubicBezTo>
                    <a:cubicBezTo>
                      <a:pt x="47584" y="55819"/>
                      <a:pt x="48739" y="56680"/>
                      <a:pt x="50702" y="58401"/>
                    </a:cubicBezTo>
                    <a:cubicBezTo>
                      <a:pt x="52666" y="60245"/>
                      <a:pt x="63522" y="71311"/>
                      <a:pt x="64677" y="72295"/>
                    </a:cubicBezTo>
                    <a:cubicBezTo>
                      <a:pt x="65717" y="73401"/>
                      <a:pt x="89855" y="97377"/>
                      <a:pt x="90664" y="98237"/>
                    </a:cubicBezTo>
                    <a:cubicBezTo>
                      <a:pt x="91588" y="99098"/>
                      <a:pt x="92165" y="99836"/>
                      <a:pt x="94821" y="103032"/>
                    </a:cubicBezTo>
                    <a:cubicBezTo>
                      <a:pt x="97362" y="106229"/>
                      <a:pt x="98633" y="108196"/>
                      <a:pt x="100481" y="109303"/>
                    </a:cubicBezTo>
                    <a:cubicBezTo>
                      <a:pt x="102444" y="110409"/>
                      <a:pt x="102444" y="111147"/>
                      <a:pt x="102791" y="113237"/>
                    </a:cubicBezTo>
                    <a:cubicBezTo>
                      <a:pt x="103253" y="115327"/>
                      <a:pt x="105101" y="117049"/>
                      <a:pt x="106371" y="118278"/>
                    </a:cubicBezTo>
                    <a:cubicBezTo>
                      <a:pt x="107641" y="119508"/>
                      <a:pt x="107988" y="119877"/>
                      <a:pt x="107988" y="119877"/>
                    </a:cubicBezTo>
                    <a:cubicBezTo>
                      <a:pt x="108103" y="120000"/>
                      <a:pt x="110875" y="117049"/>
                      <a:pt x="114225" y="113360"/>
                    </a:cubicBezTo>
                    <a:cubicBezTo>
                      <a:pt x="117459" y="109549"/>
                      <a:pt x="120000" y="106475"/>
                      <a:pt x="119884" y="106229"/>
                    </a:cubicBezTo>
                    <a:cubicBezTo>
                      <a:pt x="119884" y="106229"/>
                      <a:pt x="119538" y="105860"/>
                      <a:pt x="118267" y="104754"/>
                    </a:cubicBezTo>
                    <a:cubicBezTo>
                      <a:pt x="116997" y="103524"/>
                      <a:pt x="115264" y="101557"/>
                      <a:pt x="113301" y="101311"/>
                    </a:cubicBezTo>
                    <a:cubicBezTo>
                      <a:pt x="111337" y="100942"/>
                      <a:pt x="110644" y="101065"/>
                      <a:pt x="109489" y="99098"/>
                    </a:cubicBezTo>
                    <a:cubicBezTo>
                      <a:pt x="108334" y="97131"/>
                      <a:pt x="106371" y="95901"/>
                      <a:pt x="103253" y="93442"/>
                    </a:cubicBezTo>
                    <a:cubicBezTo>
                      <a:pt x="100019" y="90860"/>
                      <a:pt x="99326" y="90368"/>
                      <a:pt x="98517" y="89385"/>
                    </a:cubicBezTo>
                    <a:cubicBezTo>
                      <a:pt x="97593" y="88524"/>
                      <a:pt x="73570" y="64672"/>
                      <a:pt x="72415" y="63565"/>
                    </a:cubicBezTo>
                    <a:cubicBezTo>
                      <a:pt x="71260" y="62459"/>
                      <a:pt x="60173" y="51516"/>
                      <a:pt x="58440" y="49549"/>
                    </a:cubicBezTo>
                    <a:cubicBezTo>
                      <a:pt x="56592" y="47704"/>
                      <a:pt x="55668" y="46598"/>
                      <a:pt x="52319" y="42295"/>
                    </a:cubicBezTo>
                    <a:cubicBezTo>
                      <a:pt x="48854" y="37991"/>
                      <a:pt x="48161" y="37254"/>
                      <a:pt x="46082" y="35532"/>
                    </a:cubicBezTo>
                    <a:cubicBezTo>
                      <a:pt x="44003" y="33688"/>
                      <a:pt x="30028" y="24467"/>
                      <a:pt x="30028" y="24467"/>
                    </a:cubicBezTo>
                    <a:cubicBezTo>
                      <a:pt x="577" y="0"/>
                      <a:pt x="577" y="0"/>
                      <a:pt x="577" y="0"/>
                    </a:cubicBezTo>
                    <a:lnTo>
                      <a:pt x="0" y="614"/>
                    </a:lnTo>
                    <a:close/>
                  </a:path>
                </a:pathLst>
              </a:custGeom>
              <a:solidFill>
                <a:schemeClr val="accent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53" name="Shape 834"/>
              <p:cNvGrpSpPr/>
              <p:nvPr/>
            </p:nvGrpSpPr>
            <p:grpSpPr>
              <a:xfrm>
                <a:off x="2536825" y="1858963"/>
                <a:ext cx="187324" cy="185737"/>
                <a:chOff x="2536825" y="1858963"/>
                <a:chExt cx="187324" cy="185737"/>
              </a:xfrm>
            </p:grpSpPr>
            <p:sp>
              <p:nvSpPr>
                <p:cNvPr id="65" name="Shape 835"/>
                <p:cNvSpPr/>
                <p:nvPr/>
              </p:nvSpPr>
              <p:spPr>
                <a:xfrm>
                  <a:off x="2536825" y="1858963"/>
                  <a:ext cx="88900" cy="92074"/>
                </a:xfrm>
                <a:custGeom>
                  <a:avLst/>
                  <a:gdLst/>
                  <a:ahLst/>
                  <a:cxnLst/>
                  <a:rect l="0" t="0" r="0" b="0"/>
                  <a:pathLst>
                    <a:path w="120000" h="120000" extrusionOk="0">
                      <a:moveTo>
                        <a:pt x="0" y="97241"/>
                      </a:moveTo>
                      <a:lnTo>
                        <a:pt x="27857" y="120000"/>
                      </a:lnTo>
                      <a:lnTo>
                        <a:pt x="119999" y="24827"/>
                      </a:lnTo>
                      <a:lnTo>
                        <a:pt x="92142" y="0"/>
                      </a:lnTo>
                      <a:lnTo>
                        <a:pt x="0" y="97241"/>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6" name="Shape 836"/>
                <p:cNvSpPr/>
                <p:nvPr/>
              </p:nvSpPr>
              <p:spPr>
                <a:xfrm>
                  <a:off x="2568575" y="1889125"/>
                  <a:ext cx="77788" cy="80962"/>
                </a:xfrm>
                <a:custGeom>
                  <a:avLst/>
                  <a:gdLst/>
                  <a:ahLst/>
                  <a:cxnLst/>
                  <a:rect l="0" t="0" r="0" b="0"/>
                  <a:pathLst>
                    <a:path w="120000" h="120000" extrusionOk="0">
                      <a:moveTo>
                        <a:pt x="0" y="108235"/>
                      </a:moveTo>
                      <a:lnTo>
                        <a:pt x="12244" y="120000"/>
                      </a:lnTo>
                      <a:lnTo>
                        <a:pt x="119999" y="11764"/>
                      </a:lnTo>
                      <a:lnTo>
                        <a:pt x="105306" y="0"/>
                      </a:lnTo>
                      <a:lnTo>
                        <a:pt x="0" y="108235"/>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7" name="Shape 837"/>
                <p:cNvSpPr/>
                <p:nvPr/>
              </p:nvSpPr>
              <p:spPr>
                <a:xfrm>
                  <a:off x="2587625" y="1906588"/>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8" name="Shape 838"/>
                <p:cNvSpPr/>
                <p:nvPr/>
              </p:nvSpPr>
              <p:spPr>
                <a:xfrm>
                  <a:off x="2606675" y="1925638"/>
                  <a:ext cx="79375" cy="82550"/>
                </a:xfrm>
                <a:custGeom>
                  <a:avLst/>
                  <a:gdLst/>
                  <a:ahLst/>
                  <a:cxnLst/>
                  <a:rect l="0" t="0" r="0" b="0"/>
                  <a:pathLst>
                    <a:path w="120000" h="120000" extrusionOk="0">
                      <a:moveTo>
                        <a:pt x="0" y="106153"/>
                      </a:moveTo>
                      <a:lnTo>
                        <a:pt x="16800" y="120000"/>
                      </a:lnTo>
                      <a:lnTo>
                        <a:pt x="120000" y="11538"/>
                      </a:lnTo>
                      <a:lnTo>
                        <a:pt x="105600"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9" name="Shape 839"/>
                <p:cNvSpPr/>
                <p:nvPr/>
              </p:nvSpPr>
              <p:spPr>
                <a:xfrm>
                  <a:off x="2627311" y="1943100"/>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0" name="Shape 840"/>
                <p:cNvSpPr/>
                <p:nvPr/>
              </p:nvSpPr>
              <p:spPr>
                <a:xfrm>
                  <a:off x="2646361" y="1962150"/>
                  <a:ext cx="77788" cy="82550"/>
                </a:xfrm>
                <a:custGeom>
                  <a:avLst/>
                  <a:gdLst/>
                  <a:ahLst/>
                  <a:cxnLst/>
                  <a:rect l="0" t="0" r="0" b="0"/>
                  <a:pathLst>
                    <a:path w="120000" h="120000" extrusionOk="0">
                      <a:moveTo>
                        <a:pt x="0" y="106153"/>
                      </a:moveTo>
                      <a:lnTo>
                        <a:pt x="14693" y="120000"/>
                      </a:lnTo>
                      <a:lnTo>
                        <a:pt x="119999" y="11538"/>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54" name="Shape 841"/>
              <p:cNvSpPr/>
              <p:nvPr/>
            </p:nvSpPr>
            <p:spPr>
              <a:xfrm>
                <a:off x="3452812" y="2717800"/>
                <a:ext cx="409575" cy="387350"/>
              </a:xfrm>
              <a:custGeom>
                <a:avLst/>
                <a:gdLst/>
                <a:ahLst/>
                <a:cxnLst/>
                <a:rect l="0" t="0" r="0" b="0"/>
                <a:pathLst>
                  <a:path w="120000" h="120000" extrusionOk="0">
                    <a:moveTo>
                      <a:pt x="7462" y="8210"/>
                    </a:moveTo>
                    <a:cubicBezTo>
                      <a:pt x="7462" y="8210"/>
                      <a:pt x="7462" y="8210"/>
                      <a:pt x="7462" y="8210"/>
                    </a:cubicBezTo>
                    <a:cubicBezTo>
                      <a:pt x="0" y="16421"/>
                      <a:pt x="0" y="16421"/>
                      <a:pt x="0" y="16421"/>
                    </a:cubicBezTo>
                    <a:cubicBezTo>
                      <a:pt x="7164" y="23368"/>
                      <a:pt x="54925" y="72000"/>
                      <a:pt x="67164" y="82736"/>
                    </a:cubicBezTo>
                    <a:cubicBezTo>
                      <a:pt x="79402" y="93473"/>
                      <a:pt x="116417" y="120000"/>
                      <a:pt x="116417" y="120000"/>
                    </a:cubicBezTo>
                    <a:cubicBezTo>
                      <a:pt x="117611" y="118736"/>
                      <a:pt x="117611" y="118736"/>
                      <a:pt x="117611" y="118736"/>
                    </a:cubicBezTo>
                    <a:cubicBezTo>
                      <a:pt x="118208" y="117789"/>
                      <a:pt x="118208" y="117789"/>
                      <a:pt x="118208" y="117789"/>
                    </a:cubicBezTo>
                    <a:cubicBezTo>
                      <a:pt x="118208" y="117789"/>
                      <a:pt x="118208" y="117789"/>
                      <a:pt x="118208" y="117789"/>
                    </a:cubicBezTo>
                    <a:cubicBezTo>
                      <a:pt x="119104" y="116842"/>
                      <a:pt x="119104" y="116842"/>
                      <a:pt x="119104" y="116842"/>
                    </a:cubicBezTo>
                    <a:cubicBezTo>
                      <a:pt x="120000" y="115578"/>
                      <a:pt x="120000" y="115578"/>
                      <a:pt x="120000" y="115578"/>
                    </a:cubicBezTo>
                    <a:cubicBezTo>
                      <a:pt x="120000" y="115578"/>
                      <a:pt x="92835" y="78315"/>
                      <a:pt x="81791" y="66315"/>
                    </a:cubicBezTo>
                    <a:cubicBezTo>
                      <a:pt x="70746" y="54000"/>
                      <a:pt x="21791" y="6947"/>
                      <a:pt x="14626" y="0"/>
                    </a:cubicBezTo>
                    <a:lnTo>
                      <a:pt x="7462" y="8210"/>
                    </a:lnTo>
                    <a:close/>
                  </a:path>
                </a:pathLst>
              </a:custGeom>
              <a:gradFill>
                <a:gsLst>
                  <a:gs pos="0">
                    <a:srgbClr val="5B5B5B"/>
                  </a:gs>
                  <a:gs pos="35000">
                    <a:srgbClr val="5B5B5B"/>
                  </a:gs>
                  <a:gs pos="50000">
                    <a:srgbClr val="E8E8E8"/>
                  </a:gs>
                  <a:gs pos="69000">
                    <a:srgbClr val="3B3B3B"/>
                  </a:gs>
                  <a:gs pos="100000">
                    <a:srgbClr val="3B3B3B"/>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5" name="Shape 842"/>
              <p:cNvSpPr/>
              <p:nvPr/>
            </p:nvSpPr>
            <p:spPr>
              <a:xfrm>
                <a:off x="3124200" y="2403475"/>
                <a:ext cx="385762" cy="376238"/>
              </a:xfrm>
              <a:custGeom>
                <a:avLst/>
                <a:gdLst/>
                <a:ahLst/>
                <a:cxnLst/>
                <a:rect l="0" t="0" r="0" b="0"/>
                <a:pathLst>
                  <a:path w="120000" h="120000" extrusionOk="0">
                    <a:moveTo>
                      <a:pt x="25646" y="27567"/>
                    </a:moveTo>
                    <a:cubicBezTo>
                      <a:pt x="12981" y="41513"/>
                      <a:pt x="1583" y="51567"/>
                      <a:pt x="0" y="50594"/>
                    </a:cubicBezTo>
                    <a:cubicBezTo>
                      <a:pt x="6015" y="57081"/>
                      <a:pt x="10765" y="62270"/>
                      <a:pt x="13298" y="64540"/>
                    </a:cubicBezTo>
                    <a:cubicBezTo>
                      <a:pt x="26912" y="78810"/>
                      <a:pt x="45277" y="98918"/>
                      <a:pt x="59841" y="106378"/>
                    </a:cubicBezTo>
                    <a:cubicBezTo>
                      <a:pt x="74089" y="113837"/>
                      <a:pt x="90870" y="119351"/>
                      <a:pt x="94986" y="119675"/>
                    </a:cubicBezTo>
                    <a:cubicBezTo>
                      <a:pt x="95936" y="120000"/>
                      <a:pt x="96569" y="119675"/>
                      <a:pt x="97203" y="119675"/>
                    </a:cubicBezTo>
                    <a:cubicBezTo>
                      <a:pt x="97519" y="119675"/>
                      <a:pt x="98153" y="119675"/>
                      <a:pt x="98786" y="119351"/>
                    </a:cubicBezTo>
                    <a:cubicBezTo>
                      <a:pt x="99419" y="119027"/>
                      <a:pt x="100052" y="118702"/>
                      <a:pt x="100369" y="118378"/>
                    </a:cubicBezTo>
                    <a:cubicBezTo>
                      <a:pt x="102902" y="116756"/>
                      <a:pt x="106701" y="113189"/>
                      <a:pt x="110501" y="108972"/>
                    </a:cubicBezTo>
                    <a:cubicBezTo>
                      <a:pt x="114300" y="104756"/>
                      <a:pt x="117467" y="100864"/>
                      <a:pt x="119050" y="97945"/>
                    </a:cubicBezTo>
                    <a:cubicBezTo>
                      <a:pt x="119366" y="97621"/>
                      <a:pt x="119366" y="96972"/>
                      <a:pt x="119683" y="96324"/>
                    </a:cubicBezTo>
                    <a:cubicBezTo>
                      <a:pt x="120000" y="95675"/>
                      <a:pt x="120000" y="95027"/>
                      <a:pt x="120000" y="94702"/>
                    </a:cubicBezTo>
                    <a:cubicBezTo>
                      <a:pt x="120000" y="94054"/>
                      <a:pt x="120000" y="93405"/>
                      <a:pt x="120000" y="92432"/>
                    </a:cubicBezTo>
                    <a:cubicBezTo>
                      <a:pt x="119050" y="88216"/>
                      <a:pt x="112717" y="71351"/>
                      <a:pt x="104485" y="57081"/>
                    </a:cubicBezTo>
                    <a:cubicBezTo>
                      <a:pt x="96253" y="43135"/>
                      <a:pt x="75672" y="25621"/>
                      <a:pt x="60791" y="12648"/>
                    </a:cubicBezTo>
                    <a:cubicBezTo>
                      <a:pt x="58258" y="10378"/>
                      <a:pt x="52875" y="5837"/>
                      <a:pt x="46226" y="0"/>
                    </a:cubicBezTo>
                    <a:cubicBezTo>
                      <a:pt x="47176" y="1621"/>
                      <a:pt x="38311" y="13945"/>
                      <a:pt x="25646" y="27567"/>
                    </a:cubicBezTo>
                  </a:path>
                </a:pathLst>
              </a:custGeom>
              <a:gradFill>
                <a:gsLst>
                  <a:gs pos="0">
                    <a:srgbClr val="DDDDDD"/>
                  </a:gs>
                  <a:gs pos="35000">
                    <a:srgbClr val="DDDDDD"/>
                  </a:gs>
                  <a:gs pos="50000">
                    <a:srgbClr val="E8E8E8"/>
                  </a:gs>
                  <a:gs pos="69000">
                    <a:srgbClr val="929292"/>
                  </a:gs>
                  <a:gs pos="100000">
                    <a:srgbClr val="929292"/>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6" name="Shape 843"/>
              <p:cNvSpPr/>
              <p:nvPr/>
            </p:nvSpPr>
            <p:spPr>
              <a:xfrm>
                <a:off x="1905000" y="1136650"/>
                <a:ext cx="509588" cy="581024"/>
              </a:xfrm>
              <a:custGeom>
                <a:avLst/>
                <a:gdLst/>
                <a:ahLst/>
                <a:cxnLst/>
                <a:rect l="0" t="0" r="0" b="0"/>
                <a:pathLst>
                  <a:path w="120000" h="120000" extrusionOk="0">
                    <a:moveTo>
                      <a:pt x="44790" y="5052"/>
                    </a:moveTo>
                    <a:cubicBezTo>
                      <a:pt x="38562" y="7999"/>
                      <a:pt x="0" y="27578"/>
                      <a:pt x="0" y="27578"/>
                    </a:cubicBezTo>
                    <a:cubicBezTo>
                      <a:pt x="120000" y="119999"/>
                      <a:pt x="120000" y="119999"/>
                      <a:pt x="120000" y="119999"/>
                    </a:cubicBezTo>
                    <a:cubicBezTo>
                      <a:pt x="120000" y="119999"/>
                      <a:pt x="119520" y="51578"/>
                      <a:pt x="119041" y="45052"/>
                    </a:cubicBezTo>
                    <a:cubicBezTo>
                      <a:pt x="118802" y="38315"/>
                      <a:pt x="116646" y="36000"/>
                      <a:pt x="114251" y="33473"/>
                    </a:cubicBezTo>
                    <a:cubicBezTo>
                      <a:pt x="111616" y="30947"/>
                      <a:pt x="91497" y="13052"/>
                      <a:pt x="78802" y="4421"/>
                    </a:cubicBezTo>
                    <a:cubicBezTo>
                      <a:pt x="74011" y="1263"/>
                      <a:pt x="68982" y="0"/>
                      <a:pt x="63952" y="0"/>
                    </a:cubicBezTo>
                    <a:cubicBezTo>
                      <a:pt x="56047" y="0"/>
                      <a:pt x="48622" y="2947"/>
                      <a:pt x="44790" y="5052"/>
                    </a:cubicBezTo>
                  </a:path>
                </a:pathLst>
              </a:custGeom>
              <a:solidFill>
                <a:schemeClr val="accent2">
                  <a:alpha val="69803"/>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7" name="Shape 844"/>
              <p:cNvSpPr/>
              <p:nvPr/>
            </p:nvSpPr>
            <p:spPr>
              <a:xfrm>
                <a:off x="1806575" y="1273175"/>
                <a:ext cx="571500" cy="495299"/>
              </a:xfrm>
              <a:custGeom>
                <a:avLst/>
                <a:gdLst/>
                <a:ahLst/>
                <a:cxnLst/>
                <a:rect l="0" t="0" r="0" b="0"/>
                <a:pathLst>
                  <a:path w="120000" h="120000" extrusionOk="0">
                    <a:moveTo>
                      <a:pt x="7071" y="48494"/>
                    </a:moveTo>
                    <a:cubicBezTo>
                      <a:pt x="4714" y="56659"/>
                      <a:pt x="0" y="71752"/>
                      <a:pt x="9000" y="83381"/>
                    </a:cubicBezTo>
                    <a:cubicBezTo>
                      <a:pt x="18214" y="95010"/>
                      <a:pt x="36642" y="113567"/>
                      <a:pt x="39214" y="115793"/>
                    </a:cubicBezTo>
                    <a:cubicBezTo>
                      <a:pt x="41785" y="118020"/>
                      <a:pt x="44142" y="120000"/>
                      <a:pt x="50357" y="119752"/>
                    </a:cubicBezTo>
                    <a:cubicBezTo>
                      <a:pt x="56785" y="119752"/>
                      <a:pt x="120000" y="117773"/>
                      <a:pt x="120000" y="117773"/>
                    </a:cubicBezTo>
                    <a:cubicBezTo>
                      <a:pt x="19928" y="0"/>
                      <a:pt x="19928" y="0"/>
                      <a:pt x="19928" y="0"/>
                    </a:cubicBezTo>
                    <a:cubicBezTo>
                      <a:pt x="19928" y="0"/>
                      <a:pt x="9428" y="39835"/>
                      <a:pt x="7071" y="48494"/>
                    </a:cubicBezTo>
                  </a:path>
                </a:pathLst>
              </a:custGeom>
              <a:solidFill>
                <a:schemeClr val="accent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8" name="Shape 845"/>
              <p:cNvSpPr/>
              <p:nvPr/>
            </p:nvSpPr>
            <p:spPr>
              <a:xfrm>
                <a:off x="2847975" y="2147888"/>
                <a:ext cx="117474" cy="125412"/>
              </a:xfrm>
              <a:custGeom>
                <a:avLst/>
                <a:gdLst/>
                <a:ahLst/>
                <a:cxnLst/>
                <a:rect l="0" t="0" r="0" b="0"/>
                <a:pathLst>
                  <a:path w="120000" h="120000" extrusionOk="0">
                    <a:moveTo>
                      <a:pt x="117913" y="1951"/>
                    </a:moveTo>
                    <a:cubicBezTo>
                      <a:pt x="115826" y="0"/>
                      <a:pt x="88695" y="25365"/>
                      <a:pt x="56347" y="57560"/>
                    </a:cubicBezTo>
                    <a:cubicBezTo>
                      <a:pt x="25043" y="88780"/>
                      <a:pt x="0" y="116097"/>
                      <a:pt x="2086" y="118048"/>
                    </a:cubicBezTo>
                    <a:cubicBezTo>
                      <a:pt x="4173" y="120000"/>
                      <a:pt x="31304" y="94634"/>
                      <a:pt x="63652" y="63414"/>
                    </a:cubicBezTo>
                    <a:cubicBezTo>
                      <a:pt x="96000" y="31219"/>
                      <a:pt x="120000" y="3902"/>
                      <a:pt x="117913" y="1951"/>
                    </a:cubicBezTo>
                  </a:path>
                </a:pathLst>
              </a:custGeom>
              <a:solidFill>
                <a:srgbClr val="C8C8C8"/>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9" name="Shape 846"/>
              <p:cNvSpPr/>
              <p:nvPr/>
            </p:nvSpPr>
            <p:spPr>
              <a:xfrm>
                <a:off x="2849561" y="2149475"/>
                <a:ext cx="312737" cy="307974"/>
              </a:xfrm>
              <a:custGeom>
                <a:avLst/>
                <a:gdLst/>
                <a:ahLst/>
                <a:cxnLst/>
                <a:rect l="0" t="0" r="0" b="0"/>
                <a:pathLst>
                  <a:path w="120000" h="120000" extrusionOk="0">
                    <a:moveTo>
                      <a:pt x="25407" y="19801"/>
                    </a:moveTo>
                    <a:cubicBezTo>
                      <a:pt x="21889" y="23762"/>
                      <a:pt x="21889" y="23762"/>
                      <a:pt x="21889" y="23762"/>
                    </a:cubicBezTo>
                    <a:cubicBezTo>
                      <a:pt x="18371" y="27326"/>
                      <a:pt x="18371" y="27326"/>
                      <a:pt x="18371" y="27326"/>
                    </a:cubicBezTo>
                    <a:cubicBezTo>
                      <a:pt x="0" y="47128"/>
                      <a:pt x="0" y="47128"/>
                      <a:pt x="0" y="47128"/>
                    </a:cubicBezTo>
                    <a:cubicBezTo>
                      <a:pt x="0" y="47128"/>
                      <a:pt x="28925" y="79603"/>
                      <a:pt x="66449" y="119603"/>
                    </a:cubicBezTo>
                    <a:cubicBezTo>
                      <a:pt x="66449" y="119603"/>
                      <a:pt x="66449" y="119603"/>
                      <a:pt x="66449" y="119603"/>
                    </a:cubicBezTo>
                    <a:cubicBezTo>
                      <a:pt x="67231" y="120000"/>
                      <a:pt x="68794" y="119207"/>
                      <a:pt x="71530" y="117227"/>
                    </a:cubicBezTo>
                    <a:cubicBezTo>
                      <a:pt x="77003" y="113267"/>
                      <a:pt x="85993" y="104554"/>
                      <a:pt x="95765" y="93861"/>
                    </a:cubicBezTo>
                    <a:cubicBezTo>
                      <a:pt x="105928" y="83168"/>
                      <a:pt x="113745" y="73267"/>
                      <a:pt x="117263" y="67722"/>
                    </a:cubicBezTo>
                    <a:cubicBezTo>
                      <a:pt x="119218" y="64950"/>
                      <a:pt x="119999" y="62970"/>
                      <a:pt x="119609" y="62574"/>
                    </a:cubicBezTo>
                    <a:cubicBezTo>
                      <a:pt x="119609" y="62574"/>
                      <a:pt x="119609" y="62574"/>
                      <a:pt x="119609" y="62574"/>
                    </a:cubicBezTo>
                    <a:cubicBezTo>
                      <a:pt x="77394" y="26930"/>
                      <a:pt x="43387" y="0"/>
                      <a:pt x="43387" y="0"/>
                    </a:cubicBezTo>
                    <a:lnTo>
                      <a:pt x="25407" y="19801"/>
                    </a:lnTo>
                    <a:close/>
                  </a:path>
                </a:pathLst>
              </a:custGeom>
              <a:gradFill>
                <a:gsLst>
                  <a:gs pos="0">
                    <a:srgbClr val="DDDDDD"/>
                  </a:gs>
                  <a:gs pos="35000">
                    <a:srgbClr val="DDDDDD"/>
                  </a:gs>
                  <a:gs pos="50000">
                    <a:srgbClr val="E8E8E8"/>
                  </a:gs>
                  <a:gs pos="69000">
                    <a:srgbClr val="929292"/>
                  </a:gs>
                  <a:gs pos="100000">
                    <a:srgbClr val="929292"/>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60" name="Shape 847"/>
              <p:cNvGrpSpPr/>
              <p:nvPr/>
            </p:nvGrpSpPr>
            <p:grpSpPr>
              <a:xfrm>
                <a:off x="3030536" y="2316163"/>
                <a:ext cx="234950" cy="238125"/>
                <a:chOff x="3030536" y="2316163"/>
                <a:chExt cx="234950" cy="238125"/>
              </a:xfrm>
            </p:grpSpPr>
            <p:sp>
              <p:nvSpPr>
                <p:cNvPr id="61" name="Shape 848"/>
                <p:cNvSpPr/>
                <p:nvPr/>
              </p:nvSpPr>
              <p:spPr>
                <a:xfrm>
                  <a:off x="3087686" y="2370138"/>
                  <a:ext cx="160337" cy="168274"/>
                </a:xfrm>
                <a:custGeom>
                  <a:avLst/>
                  <a:gdLst/>
                  <a:ahLst/>
                  <a:cxnLst/>
                  <a:rect l="0" t="0" r="0" b="0"/>
                  <a:pathLst>
                    <a:path w="120000" h="120000" extrusionOk="0">
                      <a:moveTo>
                        <a:pt x="60382" y="60722"/>
                      </a:moveTo>
                      <a:cubicBezTo>
                        <a:pt x="30573" y="90361"/>
                        <a:pt x="3821" y="112048"/>
                        <a:pt x="0" y="110602"/>
                      </a:cubicBezTo>
                      <a:cubicBezTo>
                        <a:pt x="3057" y="113493"/>
                        <a:pt x="6114" y="116385"/>
                        <a:pt x="9171" y="119277"/>
                      </a:cubicBezTo>
                      <a:cubicBezTo>
                        <a:pt x="9171" y="119277"/>
                        <a:pt x="9171" y="119277"/>
                        <a:pt x="9171" y="119277"/>
                      </a:cubicBezTo>
                      <a:cubicBezTo>
                        <a:pt x="9936" y="119999"/>
                        <a:pt x="13757" y="118554"/>
                        <a:pt x="19108" y="114939"/>
                      </a:cubicBezTo>
                      <a:cubicBezTo>
                        <a:pt x="30573" y="106987"/>
                        <a:pt x="49681" y="89638"/>
                        <a:pt x="69554" y="69397"/>
                      </a:cubicBezTo>
                      <a:cubicBezTo>
                        <a:pt x="90191" y="48433"/>
                        <a:pt x="107006" y="29638"/>
                        <a:pt x="114649" y="18072"/>
                      </a:cubicBezTo>
                      <a:cubicBezTo>
                        <a:pt x="118471" y="13012"/>
                        <a:pt x="120000" y="9397"/>
                        <a:pt x="118471" y="7951"/>
                      </a:cubicBezTo>
                      <a:cubicBezTo>
                        <a:pt x="118471" y="7951"/>
                        <a:pt x="118471" y="7951"/>
                        <a:pt x="118471" y="7951"/>
                      </a:cubicBezTo>
                      <a:cubicBezTo>
                        <a:pt x="115414" y="5783"/>
                        <a:pt x="111592" y="2891"/>
                        <a:pt x="108535" y="0"/>
                      </a:cubicBezTo>
                      <a:cubicBezTo>
                        <a:pt x="110828" y="3614"/>
                        <a:pt x="89426" y="30361"/>
                        <a:pt x="60382" y="60722"/>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2" name="Shape 849"/>
                <p:cNvSpPr/>
                <p:nvPr/>
              </p:nvSpPr>
              <p:spPr>
                <a:xfrm>
                  <a:off x="3062286" y="2346325"/>
                  <a:ext cx="163513" cy="171449"/>
                </a:xfrm>
                <a:custGeom>
                  <a:avLst/>
                  <a:gdLst/>
                  <a:ahLst/>
                  <a:cxnLst/>
                  <a:rect l="0" t="0" r="0" b="0"/>
                  <a:pathLst>
                    <a:path w="120000" h="120000" extrusionOk="0">
                      <a:moveTo>
                        <a:pt x="57750" y="58224"/>
                      </a:moveTo>
                      <a:cubicBezTo>
                        <a:pt x="29250" y="87337"/>
                        <a:pt x="3000" y="108639"/>
                        <a:pt x="0" y="105798"/>
                      </a:cubicBezTo>
                      <a:cubicBezTo>
                        <a:pt x="4500" y="110059"/>
                        <a:pt x="8250" y="114319"/>
                        <a:pt x="12750" y="118579"/>
                      </a:cubicBezTo>
                      <a:cubicBezTo>
                        <a:pt x="12750" y="118579"/>
                        <a:pt x="12750" y="119289"/>
                        <a:pt x="12750" y="119289"/>
                      </a:cubicBezTo>
                      <a:cubicBezTo>
                        <a:pt x="14250" y="120000"/>
                        <a:pt x="17250" y="117869"/>
                        <a:pt x="22500" y="114319"/>
                      </a:cubicBezTo>
                      <a:cubicBezTo>
                        <a:pt x="33750" y="106508"/>
                        <a:pt x="51750" y="90177"/>
                        <a:pt x="72000" y="70295"/>
                      </a:cubicBezTo>
                      <a:cubicBezTo>
                        <a:pt x="91500" y="50414"/>
                        <a:pt x="107250" y="31952"/>
                        <a:pt x="114750" y="21301"/>
                      </a:cubicBezTo>
                      <a:cubicBezTo>
                        <a:pt x="118500" y="16331"/>
                        <a:pt x="120000" y="12781"/>
                        <a:pt x="119250" y="11360"/>
                      </a:cubicBezTo>
                      <a:cubicBezTo>
                        <a:pt x="119250" y="11360"/>
                        <a:pt x="118500" y="11360"/>
                        <a:pt x="118500" y="11360"/>
                      </a:cubicBezTo>
                      <a:cubicBezTo>
                        <a:pt x="114000" y="7810"/>
                        <a:pt x="109500" y="3550"/>
                        <a:pt x="104250" y="0"/>
                      </a:cubicBezTo>
                      <a:cubicBezTo>
                        <a:pt x="107250" y="2840"/>
                        <a:pt x="86250" y="29112"/>
                        <a:pt x="57750" y="58224"/>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3" name="Shape 850"/>
                <p:cNvSpPr/>
                <p:nvPr/>
              </p:nvSpPr>
              <p:spPr>
                <a:xfrm>
                  <a:off x="3106736" y="2389188"/>
                  <a:ext cx="158750" cy="165100"/>
                </a:xfrm>
                <a:custGeom>
                  <a:avLst/>
                  <a:gdLst/>
                  <a:ahLst/>
                  <a:cxnLst/>
                  <a:rect l="0" t="0" r="0" b="0"/>
                  <a:pathLst>
                    <a:path w="120000" h="120000" extrusionOk="0">
                      <a:moveTo>
                        <a:pt x="107612" y="9570"/>
                      </a:moveTo>
                      <a:cubicBezTo>
                        <a:pt x="99870" y="21349"/>
                        <a:pt x="82838" y="41226"/>
                        <a:pt x="61935" y="61840"/>
                      </a:cubicBezTo>
                      <a:cubicBezTo>
                        <a:pt x="41806" y="83190"/>
                        <a:pt x="22451" y="100122"/>
                        <a:pt x="10838" y="108220"/>
                      </a:cubicBezTo>
                      <a:cubicBezTo>
                        <a:pt x="5419" y="112638"/>
                        <a:pt x="1548" y="114110"/>
                        <a:pt x="0" y="113374"/>
                      </a:cubicBezTo>
                      <a:cubicBezTo>
                        <a:pt x="2322" y="115582"/>
                        <a:pt x="3870" y="117055"/>
                        <a:pt x="6193" y="119263"/>
                      </a:cubicBezTo>
                      <a:cubicBezTo>
                        <a:pt x="6193" y="119263"/>
                        <a:pt x="6193" y="119263"/>
                        <a:pt x="6193" y="119263"/>
                      </a:cubicBezTo>
                      <a:cubicBezTo>
                        <a:pt x="7741" y="120000"/>
                        <a:pt x="10838" y="118527"/>
                        <a:pt x="16258" y="114110"/>
                      </a:cubicBezTo>
                      <a:cubicBezTo>
                        <a:pt x="27870" y="106012"/>
                        <a:pt x="48000" y="89079"/>
                        <a:pt x="68903" y="67730"/>
                      </a:cubicBezTo>
                      <a:cubicBezTo>
                        <a:pt x="89806" y="46380"/>
                        <a:pt x="106064" y="26503"/>
                        <a:pt x="114580" y="14723"/>
                      </a:cubicBezTo>
                      <a:cubicBezTo>
                        <a:pt x="117677" y="9570"/>
                        <a:pt x="120000" y="5889"/>
                        <a:pt x="118451" y="5153"/>
                      </a:cubicBezTo>
                      <a:cubicBezTo>
                        <a:pt x="118451" y="5153"/>
                        <a:pt x="118451" y="4417"/>
                        <a:pt x="118451" y="4417"/>
                      </a:cubicBezTo>
                      <a:cubicBezTo>
                        <a:pt x="116129" y="2944"/>
                        <a:pt x="114580" y="1472"/>
                        <a:pt x="112258" y="0"/>
                      </a:cubicBezTo>
                      <a:cubicBezTo>
                        <a:pt x="113032" y="736"/>
                        <a:pt x="111483" y="4417"/>
                        <a:pt x="107612" y="9570"/>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4" name="Shape 851"/>
                <p:cNvSpPr/>
                <p:nvPr/>
              </p:nvSpPr>
              <p:spPr>
                <a:xfrm>
                  <a:off x="3030536" y="2316163"/>
                  <a:ext cx="166688" cy="174625"/>
                </a:xfrm>
                <a:custGeom>
                  <a:avLst/>
                  <a:gdLst/>
                  <a:ahLst/>
                  <a:cxnLst/>
                  <a:rect l="0" t="0" r="0" b="0"/>
                  <a:pathLst>
                    <a:path w="120000" h="120000" extrusionOk="0">
                      <a:moveTo>
                        <a:pt x="55214" y="56140"/>
                      </a:moveTo>
                      <a:cubicBezTo>
                        <a:pt x="27975" y="84210"/>
                        <a:pt x="2944" y="104561"/>
                        <a:pt x="0" y="102456"/>
                      </a:cubicBezTo>
                      <a:cubicBezTo>
                        <a:pt x="5889" y="108070"/>
                        <a:pt x="11042" y="113684"/>
                        <a:pt x="16932" y="119298"/>
                      </a:cubicBezTo>
                      <a:cubicBezTo>
                        <a:pt x="16932" y="119298"/>
                        <a:pt x="16932" y="120000"/>
                        <a:pt x="17668" y="120000"/>
                      </a:cubicBezTo>
                      <a:cubicBezTo>
                        <a:pt x="18404" y="120000"/>
                        <a:pt x="22085" y="118596"/>
                        <a:pt x="26503" y="115087"/>
                      </a:cubicBezTo>
                      <a:cubicBezTo>
                        <a:pt x="36809" y="108070"/>
                        <a:pt x="54478" y="91929"/>
                        <a:pt x="73619" y="72280"/>
                      </a:cubicBezTo>
                      <a:cubicBezTo>
                        <a:pt x="92760" y="53333"/>
                        <a:pt x="108220" y="35087"/>
                        <a:pt x="115582" y="25263"/>
                      </a:cubicBezTo>
                      <a:cubicBezTo>
                        <a:pt x="118527" y="20350"/>
                        <a:pt x="120000" y="16842"/>
                        <a:pt x="119263" y="15438"/>
                      </a:cubicBezTo>
                      <a:cubicBezTo>
                        <a:pt x="119263" y="15438"/>
                        <a:pt x="119263" y="15438"/>
                        <a:pt x="118527" y="15438"/>
                      </a:cubicBezTo>
                      <a:cubicBezTo>
                        <a:pt x="112638" y="10526"/>
                        <a:pt x="106012" y="5614"/>
                        <a:pt x="100122" y="0"/>
                      </a:cubicBezTo>
                      <a:cubicBezTo>
                        <a:pt x="102331" y="3508"/>
                        <a:pt x="82453" y="28070"/>
                        <a:pt x="55214" y="56140"/>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grpSp>
          <p:nvGrpSpPr>
            <p:cNvPr id="23" name="Shape 852"/>
            <p:cNvGrpSpPr/>
            <p:nvPr/>
          </p:nvGrpSpPr>
          <p:grpSpPr>
            <a:xfrm rot="2841090">
              <a:off x="4209618" y="1605254"/>
              <a:ext cx="2269604" cy="2132049"/>
              <a:chOff x="1768475" y="1136650"/>
              <a:chExt cx="2093912" cy="1968500"/>
            </a:xfrm>
          </p:grpSpPr>
          <p:grpSp>
            <p:nvGrpSpPr>
              <p:cNvPr id="24" name="Shape 853"/>
              <p:cNvGrpSpPr/>
              <p:nvPr/>
            </p:nvGrpSpPr>
            <p:grpSpPr>
              <a:xfrm>
                <a:off x="3028950" y="2316163"/>
                <a:ext cx="246063" cy="249237"/>
                <a:chOff x="3028950" y="2316163"/>
                <a:chExt cx="246063" cy="249237"/>
              </a:xfrm>
            </p:grpSpPr>
            <p:sp>
              <p:nvSpPr>
                <p:cNvPr id="45" name="Shape 854"/>
                <p:cNvSpPr/>
                <p:nvPr/>
              </p:nvSpPr>
              <p:spPr>
                <a:xfrm>
                  <a:off x="3060700" y="2344738"/>
                  <a:ext cx="147638" cy="157162"/>
                </a:xfrm>
                <a:custGeom>
                  <a:avLst/>
                  <a:gdLst/>
                  <a:ahLst/>
                  <a:cxnLst/>
                  <a:rect l="0" t="0" r="0" b="0"/>
                  <a:pathLst>
                    <a:path w="120000" h="120000" extrusionOk="0">
                      <a:moveTo>
                        <a:pt x="65379" y="64675"/>
                      </a:moveTo>
                      <a:cubicBezTo>
                        <a:pt x="96827" y="32727"/>
                        <a:pt x="120000" y="3896"/>
                        <a:pt x="116689" y="779"/>
                      </a:cubicBezTo>
                      <a:cubicBezTo>
                        <a:pt x="116689" y="779"/>
                        <a:pt x="116689" y="779"/>
                        <a:pt x="116689" y="779"/>
                      </a:cubicBezTo>
                      <a:cubicBezTo>
                        <a:pt x="115034" y="0"/>
                        <a:pt x="111724" y="1558"/>
                        <a:pt x="105931" y="6233"/>
                      </a:cubicBezTo>
                      <a:cubicBezTo>
                        <a:pt x="97655" y="17142"/>
                        <a:pt x="80275" y="37402"/>
                        <a:pt x="58758" y="58441"/>
                      </a:cubicBezTo>
                      <a:cubicBezTo>
                        <a:pt x="37241" y="80259"/>
                        <a:pt x="17379" y="98181"/>
                        <a:pt x="5793" y="105974"/>
                      </a:cubicBezTo>
                      <a:cubicBezTo>
                        <a:pt x="1655" y="112207"/>
                        <a:pt x="0" y="115324"/>
                        <a:pt x="827" y="116883"/>
                      </a:cubicBezTo>
                      <a:cubicBezTo>
                        <a:pt x="827" y="116883"/>
                        <a:pt x="1655" y="116883"/>
                        <a:pt x="1655" y="116883"/>
                      </a:cubicBezTo>
                      <a:cubicBezTo>
                        <a:pt x="4965" y="120000"/>
                        <a:pt x="33931" y="96623"/>
                        <a:pt x="65379" y="64675"/>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6" name="Shape 855"/>
                <p:cNvSpPr/>
                <p:nvPr/>
              </p:nvSpPr>
              <p:spPr>
                <a:xfrm>
                  <a:off x="3106736" y="2386013"/>
                  <a:ext cx="150813" cy="163513"/>
                </a:xfrm>
                <a:custGeom>
                  <a:avLst/>
                  <a:gdLst/>
                  <a:ahLst/>
                  <a:cxnLst/>
                  <a:rect l="0" t="0" r="0" b="0"/>
                  <a:pathLst>
                    <a:path w="120000" h="120000" extrusionOk="0">
                      <a:moveTo>
                        <a:pt x="65234" y="64905"/>
                      </a:moveTo>
                      <a:cubicBezTo>
                        <a:pt x="97449" y="33207"/>
                        <a:pt x="120000" y="5283"/>
                        <a:pt x="117583" y="1509"/>
                      </a:cubicBezTo>
                      <a:cubicBezTo>
                        <a:pt x="117583" y="754"/>
                        <a:pt x="116778" y="754"/>
                        <a:pt x="116778" y="754"/>
                      </a:cubicBezTo>
                      <a:cubicBezTo>
                        <a:pt x="115167" y="0"/>
                        <a:pt x="111946" y="2264"/>
                        <a:pt x="106308" y="6037"/>
                      </a:cubicBezTo>
                      <a:cubicBezTo>
                        <a:pt x="98255" y="18113"/>
                        <a:pt x="80536" y="37735"/>
                        <a:pt x="58791" y="59622"/>
                      </a:cubicBezTo>
                      <a:cubicBezTo>
                        <a:pt x="37852" y="80754"/>
                        <a:pt x="17718" y="98867"/>
                        <a:pt x="5637" y="107169"/>
                      </a:cubicBezTo>
                      <a:cubicBezTo>
                        <a:pt x="1610" y="112452"/>
                        <a:pt x="0" y="116226"/>
                        <a:pt x="805" y="117735"/>
                      </a:cubicBezTo>
                      <a:cubicBezTo>
                        <a:pt x="805" y="117735"/>
                        <a:pt x="805" y="117735"/>
                        <a:pt x="805" y="117735"/>
                      </a:cubicBezTo>
                      <a:cubicBezTo>
                        <a:pt x="5637" y="120000"/>
                        <a:pt x="33825" y="96603"/>
                        <a:pt x="65234" y="64905"/>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7" name="Shape 856"/>
                <p:cNvSpPr/>
                <p:nvPr/>
              </p:nvSpPr>
              <p:spPr>
                <a:xfrm>
                  <a:off x="3086100" y="2368550"/>
                  <a:ext cx="149225" cy="158750"/>
                </a:xfrm>
                <a:custGeom>
                  <a:avLst/>
                  <a:gdLst/>
                  <a:ahLst/>
                  <a:cxnLst/>
                  <a:rect l="0" t="0" r="0" b="0"/>
                  <a:pathLst>
                    <a:path w="120000" h="120000" extrusionOk="0">
                      <a:moveTo>
                        <a:pt x="66122" y="65384"/>
                      </a:moveTo>
                      <a:cubicBezTo>
                        <a:pt x="97142" y="33076"/>
                        <a:pt x="120000" y="4615"/>
                        <a:pt x="117551" y="769"/>
                      </a:cubicBezTo>
                      <a:cubicBezTo>
                        <a:pt x="117551" y="769"/>
                        <a:pt x="117551" y="769"/>
                        <a:pt x="116734" y="769"/>
                      </a:cubicBezTo>
                      <a:cubicBezTo>
                        <a:pt x="115918" y="0"/>
                        <a:pt x="111836" y="2307"/>
                        <a:pt x="106122" y="6153"/>
                      </a:cubicBezTo>
                      <a:cubicBezTo>
                        <a:pt x="97959" y="17692"/>
                        <a:pt x="80816" y="37692"/>
                        <a:pt x="59591" y="59230"/>
                      </a:cubicBezTo>
                      <a:cubicBezTo>
                        <a:pt x="37551" y="80769"/>
                        <a:pt x="17959" y="98461"/>
                        <a:pt x="5714" y="106923"/>
                      </a:cubicBezTo>
                      <a:cubicBezTo>
                        <a:pt x="2448" y="112307"/>
                        <a:pt x="0" y="116153"/>
                        <a:pt x="816" y="117692"/>
                      </a:cubicBezTo>
                      <a:cubicBezTo>
                        <a:pt x="816" y="117692"/>
                        <a:pt x="1632" y="117692"/>
                        <a:pt x="1632" y="118461"/>
                      </a:cubicBezTo>
                      <a:cubicBezTo>
                        <a:pt x="5714" y="120000"/>
                        <a:pt x="34285" y="96923"/>
                        <a:pt x="66122" y="65384"/>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8" name="Shape 857"/>
                <p:cNvSpPr/>
                <p:nvPr/>
              </p:nvSpPr>
              <p:spPr>
                <a:xfrm>
                  <a:off x="3121025" y="2400300"/>
                  <a:ext cx="153988" cy="165100"/>
                </a:xfrm>
                <a:custGeom>
                  <a:avLst/>
                  <a:gdLst/>
                  <a:ahLst/>
                  <a:cxnLst/>
                  <a:rect l="0" t="0" r="0" b="0"/>
                  <a:pathLst>
                    <a:path w="120000" h="120000" extrusionOk="0">
                      <a:moveTo>
                        <a:pt x="65960" y="64844"/>
                      </a:moveTo>
                      <a:cubicBezTo>
                        <a:pt x="97748" y="33540"/>
                        <a:pt x="120000" y="5217"/>
                        <a:pt x="117615" y="1490"/>
                      </a:cubicBezTo>
                      <a:cubicBezTo>
                        <a:pt x="117615" y="1490"/>
                        <a:pt x="117615" y="1490"/>
                        <a:pt x="116821" y="745"/>
                      </a:cubicBezTo>
                      <a:cubicBezTo>
                        <a:pt x="116026" y="0"/>
                        <a:pt x="112052" y="2236"/>
                        <a:pt x="106490" y="5962"/>
                      </a:cubicBezTo>
                      <a:cubicBezTo>
                        <a:pt x="97748" y="17888"/>
                        <a:pt x="81059" y="38012"/>
                        <a:pt x="59602" y="59627"/>
                      </a:cubicBezTo>
                      <a:cubicBezTo>
                        <a:pt x="38145" y="81242"/>
                        <a:pt x="17483" y="98385"/>
                        <a:pt x="5562" y="106583"/>
                      </a:cubicBezTo>
                      <a:cubicBezTo>
                        <a:pt x="2384" y="112546"/>
                        <a:pt x="0" y="116273"/>
                        <a:pt x="794" y="117763"/>
                      </a:cubicBezTo>
                      <a:cubicBezTo>
                        <a:pt x="794" y="117763"/>
                        <a:pt x="1589" y="117763"/>
                        <a:pt x="1589" y="117763"/>
                      </a:cubicBezTo>
                      <a:cubicBezTo>
                        <a:pt x="5562" y="120000"/>
                        <a:pt x="34172" y="96894"/>
                        <a:pt x="65960" y="64844"/>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9" name="Shape 858"/>
                <p:cNvSpPr/>
                <p:nvPr/>
              </p:nvSpPr>
              <p:spPr>
                <a:xfrm>
                  <a:off x="3028950" y="2316163"/>
                  <a:ext cx="144462" cy="152399"/>
                </a:xfrm>
                <a:custGeom>
                  <a:avLst/>
                  <a:gdLst/>
                  <a:ahLst/>
                  <a:cxnLst/>
                  <a:rect l="0" t="0" r="0" b="0"/>
                  <a:pathLst>
                    <a:path w="120000" h="120000" extrusionOk="0">
                      <a:moveTo>
                        <a:pt x="65531" y="64800"/>
                      </a:moveTo>
                      <a:cubicBezTo>
                        <a:pt x="97021" y="32800"/>
                        <a:pt x="120000" y="4800"/>
                        <a:pt x="117446" y="800"/>
                      </a:cubicBezTo>
                      <a:cubicBezTo>
                        <a:pt x="116595" y="800"/>
                        <a:pt x="116595" y="800"/>
                        <a:pt x="116595" y="800"/>
                      </a:cubicBezTo>
                      <a:cubicBezTo>
                        <a:pt x="115744" y="0"/>
                        <a:pt x="111489" y="2400"/>
                        <a:pt x="105531" y="6400"/>
                      </a:cubicBezTo>
                      <a:cubicBezTo>
                        <a:pt x="97872" y="17600"/>
                        <a:pt x="80851" y="37600"/>
                        <a:pt x="58723" y="59200"/>
                      </a:cubicBezTo>
                      <a:cubicBezTo>
                        <a:pt x="37446" y="80800"/>
                        <a:pt x="17872" y="98400"/>
                        <a:pt x="5957" y="106400"/>
                      </a:cubicBezTo>
                      <a:cubicBezTo>
                        <a:pt x="1702" y="112000"/>
                        <a:pt x="0" y="116000"/>
                        <a:pt x="851" y="117600"/>
                      </a:cubicBezTo>
                      <a:cubicBezTo>
                        <a:pt x="851" y="117600"/>
                        <a:pt x="1702" y="117600"/>
                        <a:pt x="1702" y="117600"/>
                      </a:cubicBezTo>
                      <a:cubicBezTo>
                        <a:pt x="5106" y="120000"/>
                        <a:pt x="34042" y="96800"/>
                        <a:pt x="65531" y="64800"/>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25" name="Shape 859"/>
              <p:cNvSpPr/>
              <p:nvPr/>
            </p:nvSpPr>
            <p:spPr>
              <a:xfrm>
                <a:off x="1768475" y="1274762"/>
                <a:ext cx="654050" cy="498475"/>
              </a:xfrm>
              <a:custGeom>
                <a:avLst/>
                <a:gdLst/>
                <a:ahLst/>
                <a:cxnLst/>
                <a:rect l="0" t="0" r="0" b="0"/>
                <a:pathLst>
                  <a:path w="120000" h="120000" extrusionOk="0">
                    <a:moveTo>
                      <a:pt x="6915" y="46871"/>
                    </a:moveTo>
                    <a:cubicBezTo>
                      <a:pt x="4485" y="53496"/>
                      <a:pt x="0" y="69693"/>
                      <a:pt x="8224" y="81963"/>
                    </a:cubicBezTo>
                    <a:cubicBezTo>
                      <a:pt x="16448" y="93987"/>
                      <a:pt x="33457" y="113374"/>
                      <a:pt x="35887" y="115582"/>
                    </a:cubicBezTo>
                    <a:cubicBezTo>
                      <a:pt x="38317" y="118036"/>
                      <a:pt x="40373" y="120000"/>
                      <a:pt x="46355" y="119754"/>
                    </a:cubicBezTo>
                    <a:cubicBezTo>
                      <a:pt x="52149" y="119509"/>
                      <a:pt x="120000" y="115828"/>
                      <a:pt x="120000" y="115828"/>
                    </a:cubicBezTo>
                    <a:cubicBezTo>
                      <a:pt x="24112" y="0"/>
                      <a:pt x="24112" y="0"/>
                      <a:pt x="24112" y="0"/>
                    </a:cubicBezTo>
                    <a:cubicBezTo>
                      <a:pt x="24112" y="0"/>
                      <a:pt x="9345" y="40245"/>
                      <a:pt x="6915" y="46871"/>
                    </a:cubicBezTo>
                  </a:path>
                </a:pathLst>
              </a:custGeom>
              <a:solidFill>
                <a:schemeClr val="accent3">
                  <a:alpha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 name="Shape 860"/>
              <p:cNvSpPr/>
              <p:nvPr/>
            </p:nvSpPr>
            <p:spPr>
              <a:xfrm>
                <a:off x="1898650" y="1270000"/>
                <a:ext cx="1060449" cy="995363"/>
              </a:xfrm>
              <a:custGeom>
                <a:avLst/>
                <a:gdLst/>
                <a:ahLst/>
                <a:cxnLst/>
                <a:rect l="0" t="0" r="0" b="0"/>
                <a:pathLst>
                  <a:path w="120000" h="120000" extrusionOk="0">
                    <a:moveTo>
                      <a:pt x="0" y="614"/>
                    </a:moveTo>
                    <a:cubicBezTo>
                      <a:pt x="25178" y="29877"/>
                      <a:pt x="25178" y="29877"/>
                      <a:pt x="25178" y="29877"/>
                    </a:cubicBezTo>
                    <a:cubicBezTo>
                      <a:pt x="25178" y="29877"/>
                      <a:pt x="34764" y="44262"/>
                      <a:pt x="36612" y="46229"/>
                    </a:cubicBezTo>
                    <a:cubicBezTo>
                      <a:pt x="38460" y="48319"/>
                      <a:pt x="39153" y="49057"/>
                      <a:pt x="43426" y="52377"/>
                    </a:cubicBezTo>
                    <a:cubicBezTo>
                      <a:pt x="47584" y="55819"/>
                      <a:pt x="48739" y="56680"/>
                      <a:pt x="50702" y="58401"/>
                    </a:cubicBezTo>
                    <a:cubicBezTo>
                      <a:pt x="52666" y="60245"/>
                      <a:pt x="63522" y="71311"/>
                      <a:pt x="64677" y="72295"/>
                    </a:cubicBezTo>
                    <a:cubicBezTo>
                      <a:pt x="65717" y="73401"/>
                      <a:pt x="89855" y="97377"/>
                      <a:pt x="90664" y="98237"/>
                    </a:cubicBezTo>
                    <a:cubicBezTo>
                      <a:pt x="91588" y="99098"/>
                      <a:pt x="92165" y="99836"/>
                      <a:pt x="94821" y="103032"/>
                    </a:cubicBezTo>
                    <a:cubicBezTo>
                      <a:pt x="97362" y="106229"/>
                      <a:pt x="98633" y="108196"/>
                      <a:pt x="100481" y="109303"/>
                    </a:cubicBezTo>
                    <a:cubicBezTo>
                      <a:pt x="102444" y="110409"/>
                      <a:pt x="102444" y="111147"/>
                      <a:pt x="102791" y="113237"/>
                    </a:cubicBezTo>
                    <a:cubicBezTo>
                      <a:pt x="103253" y="115327"/>
                      <a:pt x="105101" y="117049"/>
                      <a:pt x="106371" y="118278"/>
                    </a:cubicBezTo>
                    <a:cubicBezTo>
                      <a:pt x="107641" y="119508"/>
                      <a:pt x="107988" y="119877"/>
                      <a:pt x="107988" y="119877"/>
                    </a:cubicBezTo>
                    <a:cubicBezTo>
                      <a:pt x="108103" y="120000"/>
                      <a:pt x="110875" y="117049"/>
                      <a:pt x="114225" y="113360"/>
                    </a:cubicBezTo>
                    <a:cubicBezTo>
                      <a:pt x="117459" y="109549"/>
                      <a:pt x="120000" y="106475"/>
                      <a:pt x="119884" y="106229"/>
                    </a:cubicBezTo>
                    <a:cubicBezTo>
                      <a:pt x="119884" y="106229"/>
                      <a:pt x="119538" y="105860"/>
                      <a:pt x="118267" y="104754"/>
                    </a:cubicBezTo>
                    <a:cubicBezTo>
                      <a:pt x="116997" y="103524"/>
                      <a:pt x="115264" y="101557"/>
                      <a:pt x="113301" y="101311"/>
                    </a:cubicBezTo>
                    <a:cubicBezTo>
                      <a:pt x="111337" y="100942"/>
                      <a:pt x="110644" y="101065"/>
                      <a:pt x="109489" y="99098"/>
                    </a:cubicBezTo>
                    <a:cubicBezTo>
                      <a:pt x="108334" y="97131"/>
                      <a:pt x="106371" y="95901"/>
                      <a:pt x="103253" y="93442"/>
                    </a:cubicBezTo>
                    <a:cubicBezTo>
                      <a:pt x="100019" y="90860"/>
                      <a:pt x="99326" y="90368"/>
                      <a:pt x="98517" y="89385"/>
                    </a:cubicBezTo>
                    <a:cubicBezTo>
                      <a:pt x="97593" y="88524"/>
                      <a:pt x="73570" y="64672"/>
                      <a:pt x="72415" y="63565"/>
                    </a:cubicBezTo>
                    <a:cubicBezTo>
                      <a:pt x="71260" y="62459"/>
                      <a:pt x="60173" y="51516"/>
                      <a:pt x="58440" y="49549"/>
                    </a:cubicBezTo>
                    <a:cubicBezTo>
                      <a:pt x="56592" y="47704"/>
                      <a:pt x="55668" y="46598"/>
                      <a:pt x="52319" y="42295"/>
                    </a:cubicBezTo>
                    <a:cubicBezTo>
                      <a:pt x="48854" y="37991"/>
                      <a:pt x="48161" y="37254"/>
                      <a:pt x="46082" y="35532"/>
                    </a:cubicBezTo>
                    <a:cubicBezTo>
                      <a:pt x="44003" y="33688"/>
                      <a:pt x="30028" y="24467"/>
                      <a:pt x="30028" y="24467"/>
                    </a:cubicBezTo>
                    <a:cubicBezTo>
                      <a:pt x="577" y="0"/>
                      <a:pt x="577" y="0"/>
                      <a:pt x="577" y="0"/>
                    </a:cubicBezTo>
                    <a:lnTo>
                      <a:pt x="0" y="614"/>
                    </a:lnTo>
                    <a:close/>
                  </a:path>
                </a:pathLst>
              </a:custGeom>
              <a:solidFill>
                <a:schemeClr val="accent3"/>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27" name="Shape 861"/>
              <p:cNvGrpSpPr/>
              <p:nvPr/>
            </p:nvGrpSpPr>
            <p:grpSpPr>
              <a:xfrm>
                <a:off x="2536825" y="1858963"/>
                <a:ext cx="187324" cy="185737"/>
                <a:chOff x="2536825" y="1858963"/>
                <a:chExt cx="187324" cy="185737"/>
              </a:xfrm>
            </p:grpSpPr>
            <p:sp>
              <p:nvSpPr>
                <p:cNvPr id="39" name="Shape 862"/>
                <p:cNvSpPr/>
                <p:nvPr/>
              </p:nvSpPr>
              <p:spPr>
                <a:xfrm>
                  <a:off x="2536825" y="1858963"/>
                  <a:ext cx="88900" cy="92074"/>
                </a:xfrm>
                <a:custGeom>
                  <a:avLst/>
                  <a:gdLst/>
                  <a:ahLst/>
                  <a:cxnLst/>
                  <a:rect l="0" t="0" r="0" b="0"/>
                  <a:pathLst>
                    <a:path w="120000" h="120000" extrusionOk="0">
                      <a:moveTo>
                        <a:pt x="0" y="97241"/>
                      </a:moveTo>
                      <a:lnTo>
                        <a:pt x="27857" y="120000"/>
                      </a:lnTo>
                      <a:lnTo>
                        <a:pt x="119999" y="24827"/>
                      </a:lnTo>
                      <a:lnTo>
                        <a:pt x="92142" y="0"/>
                      </a:lnTo>
                      <a:lnTo>
                        <a:pt x="0" y="97241"/>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0" name="Shape 863"/>
                <p:cNvSpPr/>
                <p:nvPr/>
              </p:nvSpPr>
              <p:spPr>
                <a:xfrm>
                  <a:off x="2568575" y="1889125"/>
                  <a:ext cx="77788" cy="80962"/>
                </a:xfrm>
                <a:custGeom>
                  <a:avLst/>
                  <a:gdLst/>
                  <a:ahLst/>
                  <a:cxnLst/>
                  <a:rect l="0" t="0" r="0" b="0"/>
                  <a:pathLst>
                    <a:path w="120000" h="120000" extrusionOk="0">
                      <a:moveTo>
                        <a:pt x="0" y="108235"/>
                      </a:moveTo>
                      <a:lnTo>
                        <a:pt x="12244" y="120000"/>
                      </a:lnTo>
                      <a:lnTo>
                        <a:pt x="119999" y="11764"/>
                      </a:lnTo>
                      <a:lnTo>
                        <a:pt x="105306" y="0"/>
                      </a:lnTo>
                      <a:lnTo>
                        <a:pt x="0" y="108235"/>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 name="Shape 864"/>
                <p:cNvSpPr/>
                <p:nvPr/>
              </p:nvSpPr>
              <p:spPr>
                <a:xfrm>
                  <a:off x="2587625" y="1906588"/>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2" name="Shape 865"/>
                <p:cNvSpPr/>
                <p:nvPr/>
              </p:nvSpPr>
              <p:spPr>
                <a:xfrm>
                  <a:off x="2606675" y="1925638"/>
                  <a:ext cx="79375" cy="82550"/>
                </a:xfrm>
                <a:custGeom>
                  <a:avLst/>
                  <a:gdLst/>
                  <a:ahLst/>
                  <a:cxnLst/>
                  <a:rect l="0" t="0" r="0" b="0"/>
                  <a:pathLst>
                    <a:path w="120000" h="120000" extrusionOk="0">
                      <a:moveTo>
                        <a:pt x="0" y="106153"/>
                      </a:moveTo>
                      <a:lnTo>
                        <a:pt x="16800" y="120000"/>
                      </a:lnTo>
                      <a:lnTo>
                        <a:pt x="120000" y="11538"/>
                      </a:lnTo>
                      <a:lnTo>
                        <a:pt x="105600"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3" name="Shape 866"/>
                <p:cNvSpPr/>
                <p:nvPr/>
              </p:nvSpPr>
              <p:spPr>
                <a:xfrm>
                  <a:off x="2627311" y="1943100"/>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4" name="Shape 867"/>
                <p:cNvSpPr/>
                <p:nvPr/>
              </p:nvSpPr>
              <p:spPr>
                <a:xfrm>
                  <a:off x="2646361" y="1962150"/>
                  <a:ext cx="77788" cy="82550"/>
                </a:xfrm>
                <a:custGeom>
                  <a:avLst/>
                  <a:gdLst/>
                  <a:ahLst/>
                  <a:cxnLst/>
                  <a:rect l="0" t="0" r="0" b="0"/>
                  <a:pathLst>
                    <a:path w="120000" h="120000" extrusionOk="0">
                      <a:moveTo>
                        <a:pt x="0" y="106153"/>
                      </a:moveTo>
                      <a:lnTo>
                        <a:pt x="14693" y="120000"/>
                      </a:lnTo>
                      <a:lnTo>
                        <a:pt x="119999" y="11538"/>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28" name="Shape 868"/>
              <p:cNvSpPr/>
              <p:nvPr/>
            </p:nvSpPr>
            <p:spPr>
              <a:xfrm>
                <a:off x="3452812" y="2717800"/>
                <a:ext cx="409575" cy="387350"/>
              </a:xfrm>
              <a:custGeom>
                <a:avLst/>
                <a:gdLst/>
                <a:ahLst/>
                <a:cxnLst/>
                <a:rect l="0" t="0" r="0" b="0"/>
                <a:pathLst>
                  <a:path w="120000" h="120000" extrusionOk="0">
                    <a:moveTo>
                      <a:pt x="7462" y="8210"/>
                    </a:moveTo>
                    <a:cubicBezTo>
                      <a:pt x="7462" y="8210"/>
                      <a:pt x="7462" y="8210"/>
                      <a:pt x="7462" y="8210"/>
                    </a:cubicBezTo>
                    <a:cubicBezTo>
                      <a:pt x="0" y="16421"/>
                      <a:pt x="0" y="16421"/>
                      <a:pt x="0" y="16421"/>
                    </a:cubicBezTo>
                    <a:cubicBezTo>
                      <a:pt x="7164" y="23368"/>
                      <a:pt x="54925" y="72000"/>
                      <a:pt x="67164" y="82736"/>
                    </a:cubicBezTo>
                    <a:cubicBezTo>
                      <a:pt x="79402" y="93473"/>
                      <a:pt x="116417" y="120000"/>
                      <a:pt x="116417" y="120000"/>
                    </a:cubicBezTo>
                    <a:cubicBezTo>
                      <a:pt x="117611" y="118736"/>
                      <a:pt x="117611" y="118736"/>
                      <a:pt x="117611" y="118736"/>
                    </a:cubicBezTo>
                    <a:cubicBezTo>
                      <a:pt x="118208" y="117789"/>
                      <a:pt x="118208" y="117789"/>
                      <a:pt x="118208" y="117789"/>
                    </a:cubicBezTo>
                    <a:cubicBezTo>
                      <a:pt x="118208" y="117789"/>
                      <a:pt x="118208" y="117789"/>
                      <a:pt x="118208" y="117789"/>
                    </a:cubicBezTo>
                    <a:cubicBezTo>
                      <a:pt x="119104" y="116842"/>
                      <a:pt x="119104" y="116842"/>
                      <a:pt x="119104" y="116842"/>
                    </a:cubicBezTo>
                    <a:cubicBezTo>
                      <a:pt x="120000" y="115578"/>
                      <a:pt x="120000" y="115578"/>
                      <a:pt x="120000" y="115578"/>
                    </a:cubicBezTo>
                    <a:cubicBezTo>
                      <a:pt x="120000" y="115578"/>
                      <a:pt x="92835" y="78315"/>
                      <a:pt x="81791" y="66315"/>
                    </a:cubicBezTo>
                    <a:cubicBezTo>
                      <a:pt x="70746" y="54000"/>
                      <a:pt x="21791" y="6947"/>
                      <a:pt x="14626" y="0"/>
                    </a:cubicBezTo>
                    <a:lnTo>
                      <a:pt x="7462" y="8210"/>
                    </a:lnTo>
                    <a:close/>
                  </a:path>
                </a:pathLst>
              </a:custGeom>
              <a:gradFill>
                <a:gsLst>
                  <a:gs pos="0">
                    <a:srgbClr val="5B5B5B"/>
                  </a:gs>
                  <a:gs pos="35000">
                    <a:srgbClr val="5B5B5B"/>
                  </a:gs>
                  <a:gs pos="50000">
                    <a:srgbClr val="E8E8E8"/>
                  </a:gs>
                  <a:gs pos="69000">
                    <a:srgbClr val="3B3B3B"/>
                  </a:gs>
                  <a:gs pos="100000">
                    <a:srgbClr val="3B3B3B"/>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 name="Shape 869"/>
              <p:cNvSpPr/>
              <p:nvPr/>
            </p:nvSpPr>
            <p:spPr>
              <a:xfrm>
                <a:off x="3124200" y="2403475"/>
                <a:ext cx="385762" cy="376238"/>
              </a:xfrm>
              <a:custGeom>
                <a:avLst/>
                <a:gdLst/>
                <a:ahLst/>
                <a:cxnLst/>
                <a:rect l="0" t="0" r="0" b="0"/>
                <a:pathLst>
                  <a:path w="120000" h="120000" extrusionOk="0">
                    <a:moveTo>
                      <a:pt x="25646" y="27567"/>
                    </a:moveTo>
                    <a:cubicBezTo>
                      <a:pt x="12981" y="41513"/>
                      <a:pt x="1583" y="51567"/>
                      <a:pt x="0" y="50594"/>
                    </a:cubicBezTo>
                    <a:cubicBezTo>
                      <a:pt x="6015" y="57081"/>
                      <a:pt x="10765" y="62270"/>
                      <a:pt x="13298" y="64540"/>
                    </a:cubicBezTo>
                    <a:cubicBezTo>
                      <a:pt x="26912" y="78810"/>
                      <a:pt x="45277" y="98918"/>
                      <a:pt x="59841" y="106378"/>
                    </a:cubicBezTo>
                    <a:cubicBezTo>
                      <a:pt x="74089" y="113837"/>
                      <a:pt x="90870" y="119351"/>
                      <a:pt x="94986" y="119675"/>
                    </a:cubicBezTo>
                    <a:cubicBezTo>
                      <a:pt x="95936" y="120000"/>
                      <a:pt x="96569" y="119675"/>
                      <a:pt x="97203" y="119675"/>
                    </a:cubicBezTo>
                    <a:cubicBezTo>
                      <a:pt x="97519" y="119675"/>
                      <a:pt x="98153" y="119675"/>
                      <a:pt x="98786" y="119351"/>
                    </a:cubicBezTo>
                    <a:cubicBezTo>
                      <a:pt x="99419" y="119027"/>
                      <a:pt x="100052" y="118702"/>
                      <a:pt x="100369" y="118378"/>
                    </a:cubicBezTo>
                    <a:cubicBezTo>
                      <a:pt x="102902" y="116756"/>
                      <a:pt x="106701" y="113189"/>
                      <a:pt x="110501" y="108972"/>
                    </a:cubicBezTo>
                    <a:cubicBezTo>
                      <a:pt x="114300" y="104756"/>
                      <a:pt x="117467" y="100864"/>
                      <a:pt x="119050" y="97945"/>
                    </a:cubicBezTo>
                    <a:cubicBezTo>
                      <a:pt x="119366" y="97621"/>
                      <a:pt x="119366" y="96972"/>
                      <a:pt x="119683" y="96324"/>
                    </a:cubicBezTo>
                    <a:cubicBezTo>
                      <a:pt x="120000" y="95675"/>
                      <a:pt x="120000" y="95027"/>
                      <a:pt x="120000" y="94702"/>
                    </a:cubicBezTo>
                    <a:cubicBezTo>
                      <a:pt x="120000" y="94054"/>
                      <a:pt x="120000" y="93405"/>
                      <a:pt x="120000" y="92432"/>
                    </a:cubicBezTo>
                    <a:cubicBezTo>
                      <a:pt x="119050" y="88216"/>
                      <a:pt x="112717" y="71351"/>
                      <a:pt x="104485" y="57081"/>
                    </a:cubicBezTo>
                    <a:cubicBezTo>
                      <a:pt x="96253" y="43135"/>
                      <a:pt x="75672" y="25621"/>
                      <a:pt x="60791" y="12648"/>
                    </a:cubicBezTo>
                    <a:cubicBezTo>
                      <a:pt x="58258" y="10378"/>
                      <a:pt x="52875" y="5837"/>
                      <a:pt x="46226" y="0"/>
                    </a:cubicBezTo>
                    <a:cubicBezTo>
                      <a:pt x="47176" y="1621"/>
                      <a:pt x="38311" y="13945"/>
                      <a:pt x="25646" y="27567"/>
                    </a:cubicBezTo>
                  </a:path>
                </a:pathLst>
              </a:custGeom>
              <a:gradFill>
                <a:gsLst>
                  <a:gs pos="0">
                    <a:srgbClr val="DDDDDD"/>
                  </a:gs>
                  <a:gs pos="35000">
                    <a:srgbClr val="DDDDDD"/>
                  </a:gs>
                  <a:gs pos="50000">
                    <a:srgbClr val="E8E8E8"/>
                  </a:gs>
                  <a:gs pos="69000">
                    <a:srgbClr val="929292"/>
                  </a:gs>
                  <a:gs pos="100000">
                    <a:srgbClr val="929292"/>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0" name="Shape 870"/>
              <p:cNvSpPr/>
              <p:nvPr/>
            </p:nvSpPr>
            <p:spPr>
              <a:xfrm>
                <a:off x="1905000" y="1136650"/>
                <a:ext cx="509588" cy="581024"/>
              </a:xfrm>
              <a:custGeom>
                <a:avLst/>
                <a:gdLst/>
                <a:ahLst/>
                <a:cxnLst/>
                <a:rect l="0" t="0" r="0" b="0"/>
                <a:pathLst>
                  <a:path w="120000" h="120000" extrusionOk="0">
                    <a:moveTo>
                      <a:pt x="44790" y="5052"/>
                    </a:moveTo>
                    <a:cubicBezTo>
                      <a:pt x="38562" y="7999"/>
                      <a:pt x="0" y="27578"/>
                      <a:pt x="0" y="27578"/>
                    </a:cubicBezTo>
                    <a:cubicBezTo>
                      <a:pt x="120000" y="119999"/>
                      <a:pt x="120000" y="119999"/>
                      <a:pt x="120000" y="119999"/>
                    </a:cubicBezTo>
                    <a:cubicBezTo>
                      <a:pt x="120000" y="119999"/>
                      <a:pt x="119520" y="51578"/>
                      <a:pt x="119041" y="45052"/>
                    </a:cubicBezTo>
                    <a:cubicBezTo>
                      <a:pt x="118802" y="38315"/>
                      <a:pt x="116646" y="36000"/>
                      <a:pt x="114251" y="33473"/>
                    </a:cubicBezTo>
                    <a:cubicBezTo>
                      <a:pt x="111616" y="30947"/>
                      <a:pt x="91497" y="13052"/>
                      <a:pt x="78802" y="4421"/>
                    </a:cubicBezTo>
                    <a:cubicBezTo>
                      <a:pt x="74011" y="1263"/>
                      <a:pt x="68982" y="0"/>
                      <a:pt x="63952" y="0"/>
                    </a:cubicBezTo>
                    <a:cubicBezTo>
                      <a:pt x="56047" y="0"/>
                      <a:pt x="48622" y="2947"/>
                      <a:pt x="44790" y="5052"/>
                    </a:cubicBezTo>
                  </a:path>
                </a:pathLst>
              </a:custGeom>
              <a:solidFill>
                <a:schemeClr val="accent3">
                  <a:alpha val="69803"/>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1" name="Shape 871"/>
              <p:cNvSpPr/>
              <p:nvPr/>
            </p:nvSpPr>
            <p:spPr>
              <a:xfrm>
                <a:off x="1806575" y="1273175"/>
                <a:ext cx="571500" cy="495299"/>
              </a:xfrm>
              <a:custGeom>
                <a:avLst/>
                <a:gdLst/>
                <a:ahLst/>
                <a:cxnLst/>
                <a:rect l="0" t="0" r="0" b="0"/>
                <a:pathLst>
                  <a:path w="120000" h="120000" extrusionOk="0">
                    <a:moveTo>
                      <a:pt x="7071" y="48494"/>
                    </a:moveTo>
                    <a:cubicBezTo>
                      <a:pt x="4714" y="56659"/>
                      <a:pt x="0" y="71752"/>
                      <a:pt x="9000" y="83381"/>
                    </a:cubicBezTo>
                    <a:cubicBezTo>
                      <a:pt x="18214" y="95010"/>
                      <a:pt x="36642" y="113567"/>
                      <a:pt x="39214" y="115793"/>
                    </a:cubicBezTo>
                    <a:cubicBezTo>
                      <a:pt x="41785" y="118020"/>
                      <a:pt x="44142" y="120000"/>
                      <a:pt x="50357" y="119752"/>
                    </a:cubicBezTo>
                    <a:cubicBezTo>
                      <a:pt x="56785" y="119752"/>
                      <a:pt x="120000" y="117773"/>
                      <a:pt x="120000" y="117773"/>
                    </a:cubicBezTo>
                    <a:cubicBezTo>
                      <a:pt x="19928" y="0"/>
                      <a:pt x="19928" y="0"/>
                      <a:pt x="19928" y="0"/>
                    </a:cubicBezTo>
                    <a:cubicBezTo>
                      <a:pt x="19928" y="0"/>
                      <a:pt x="9428" y="39835"/>
                      <a:pt x="7071" y="48494"/>
                    </a:cubicBezTo>
                  </a:path>
                </a:pathLst>
              </a:custGeom>
              <a:solidFill>
                <a:schemeClr val="accent3"/>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2" name="Shape 872"/>
              <p:cNvSpPr/>
              <p:nvPr/>
            </p:nvSpPr>
            <p:spPr>
              <a:xfrm>
                <a:off x="2847975" y="2147888"/>
                <a:ext cx="117474" cy="125412"/>
              </a:xfrm>
              <a:custGeom>
                <a:avLst/>
                <a:gdLst/>
                <a:ahLst/>
                <a:cxnLst/>
                <a:rect l="0" t="0" r="0" b="0"/>
                <a:pathLst>
                  <a:path w="120000" h="120000" extrusionOk="0">
                    <a:moveTo>
                      <a:pt x="117913" y="1951"/>
                    </a:moveTo>
                    <a:cubicBezTo>
                      <a:pt x="115826" y="0"/>
                      <a:pt x="88695" y="25365"/>
                      <a:pt x="56347" y="57560"/>
                    </a:cubicBezTo>
                    <a:cubicBezTo>
                      <a:pt x="25043" y="88780"/>
                      <a:pt x="0" y="116097"/>
                      <a:pt x="2086" y="118048"/>
                    </a:cubicBezTo>
                    <a:cubicBezTo>
                      <a:pt x="4173" y="120000"/>
                      <a:pt x="31304" y="94634"/>
                      <a:pt x="63652" y="63414"/>
                    </a:cubicBezTo>
                    <a:cubicBezTo>
                      <a:pt x="96000" y="31219"/>
                      <a:pt x="120000" y="3902"/>
                      <a:pt x="117913" y="1951"/>
                    </a:cubicBezTo>
                  </a:path>
                </a:pathLst>
              </a:custGeom>
              <a:solidFill>
                <a:srgbClr val="C8C8C8"/>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3" name="Shape 873"/>
              <p:cNvSpPr/>
              <p:nvPr/>
            </p:nvSpPr>
            <p:spPr>
              <a:xfrm>
                <a:off x="2849561" y="2149475"/>
                <a:ext cx="312737" cy="307974"/>
              </a:xfrm>
              <a:custGeom>
                <a:avLst/>
                <a:gdLst/>
                <a:ahLst/>
                <a:cxnLst/>
                <a:rect l="0" t="0" r="0" b="0"/>
                <a:pathLst>
                  <a:path w="120000" h="120000" extrusionOk="0">
                    <a:moveTo>
                      <a:pt x="25407" y="19801"/>
                    </a:moveTo>
                    <a:cubicBezTo>
                      <a:pt x="21889" y="23762"/>
                      <a:pt x="21889" y="23762"/>
                      <a:pt x="21889" y="23762"/>
                    </a:cubicBezTo>
                    <a:cubicBezTo>
                      <a:pt x="18371" y="27326"/>
                      <a:pt x="18371" y="27326"/>
                      <a:pt x="18371" y="27326"/>
                    </a:cubicBezTo>
                    <a:cubicBezTo>
                      <a:pt x="0" y="47128"/>
                      <a:pt x="0" y="47128"/>
                      <a:pt x="0" y="47128"/>
                    </a:cubicBezTo>
                    <a:cubicBezTo>
                      <a:pt x="0" y="47128"/>
                      <a:pt x="28925" y="79603"/>
                      <a:pt x="66449" y="119603"/>
                    </a:cubicBezTo>
                    <a:cubicBezTo>
                      <a:pt x="66449" y="119603"/>
                      <a:pt x="66449" y="119603"/>
                      <a:pt x="66449" y="119603"/>
                    </a:cubicBezTo>
                    <a:cubicBezTo>
                      <a:pt x="67231" y="120000"/>
                      <a:pt x="68794" y="119207"/>
                      <a:pt x="71530" y="117227"/>
                    </a:cubicBezTo>
                    <a:cubicBezTo>
                      <a:pt x="77003" y="113267"/>
                      <a:pt x="85993" y="104554"/>
                      <a:pt x="95765" y="93861"/>
                    </a:cubicBezTo>
                    <a:cubicBezTo>
                      <a:pt x="105928" y="83168"/>
                      <a:pt x="113745" y="73267"/>
                      <a:pt x="117263" y="67722"/>
                    </a:cubicBezTo>
                    <a:cubicBezTo>
                      <a:pt x="119218" y="64950"/>
                      <a:pt x="119999" y="62970"/>
                      <a:pt x="119609" y="62574"/>
                    </a:cubicBezTo>
                    <a:cubicBezTo>
                      <a:pt x="119609" y="62574"/>
                      <a:pt x="119609" y="62574"/>
                      <a:pt x="119609" y="62574"/>
                    </a:cubicBezTo>
                    <a:cubicBezTo>
                      <a:pt x="77394" y="26930"/>
                      <a:pt x="43387" y="0"/>
                      <a:pt x="43387" y="0"/>
                    </a:cubicBezTo>
                    <a:lnTo>
                      <a:pt x="25407" y="19801"/>
                    </a:lnTo>
                    <a:close/>
                  </a:path>
                </a:pathLst>
              </a:custGeom>
              <a:gradFill>
                <a:gsLst>
                  <a:gs pos="0">
                    <a:srgbClr val="DDDDDD"/>
                  </a:gs>
                  <a:gs pos="35000">
                    <a:srgbClr val="DDDDDD"/>
                  </a:gs>
                  <a:gs pos="50000">
                    <a:srgbClr val="E8E8E8"/>
                  </a:gs>
                  <a:gs pos="69000">
                    <a:srgbClr val="929292"/>
                  </a:gs>
                  <a:gs pos="100000">
                    <a:srgbClr val="929292"/>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34" name="Shape 874"/>
              <p:cNvGrpSpPr/>
              <p:nvPr/>
            </p:nvGrpSpPr>
            <p:grpSpPr>
              <a:xfrm>
                <a:off x="3030536" y="2316163"/>
                <a:ext cx="234950" cy="238125"/>
                <a:chOff x="3030536" y="2316163"/>
                <a:chExt cx="234950" cy="238125"/>
              </a:xfrm>
            </p:grpSpPr>
            <p:sp>
              <p:nvSpPr>
                <p:cNvPr id="35" name="Shape 875"/>
                <p:cNvSpPr/>
                <p:nvPr/>
              </p:nvSpPr>
              <p:spPr>
                <a:xfrm>
                  <a:off x="3087686" y="2370138"/>
                  <a:ext cx="160337" cy="168274"/>
                </a:xfrm>
                <a:custGeom>
                  <a:avLst/>
                  <a:gdLst/>
                  <a:ahLst/>
                  <a:cxnLst/>
                  <a:rect l="0" t="0" r="0" b="0"/>
                  <a:pathLst>
                    <a:path w="120000" h="120000" extrusionOk="0">
                      <a:moveTo>
                        <a:pt x="60382" y="60722"/>
                      </a:moveTo>
                      <a:cubicBezTo>
                        <a:pt x="30573" y="90361"/>
                        <a:pt x="3821" y="112048"/>
                        <a:pt x="0" y="110602"/>
                      </a:cubicBezTo>
                      <a:cubicBezTo>
                        <a:pt x="3057" y="113493"/>
                        <a:pt x="6114" y="116385"/>
                        <a:pt x="9171" y="119277"/>
                      </a:cubicBezTo>
                      <a:cubicBezTo>
                        <a:pt x="9171" y="119277"/>
                        <a:pt x="9171" y="119277"/>
                        <a:pt x="9171" y="119277"/>
                      </a:cubicBezTo>
                      <a:cubicBezTo>
                        <a:pt x="9936" y="119999"/>
                        <a:pt x="13757" y="118554"/>
                        <a:pt x="19108" y="114939"/>
                      </a:cubicBezTo>
                      <a:cubicBezTo>
                        <a:pt x="30573" y="106987"/>
                        <a:pt x="49681" y="89638"/>
                        <a:pt x="69554" y="69397"/>
                      </a:cubicBezTo>
                      <a:cubicBezTo>
                        <a:pt x="90191" y="48433"/>
                        <a:pt x="107006" y="29638"/>
                        <a:pt x="114649" y="18072"/>
                      </a:cubicBezTo>
                      <a:cubicBezTo>
                        <a:pt x="118471" y="13012"/>
                        <a:pt x="120000" y="9397"/>
                        <a:pt x="118471" y="7951"/>
                      </a:cubicBezTo>
                      <a:cubicBezTo>
                        <a:pt x="118471" y="7951"/>
                        <a:pt x="118471" y="7951"/>
                        <a:pt x="118471" y="7951"/>
                      </a:cubicBezTo>
                      <a:cubicBezTo>
                        <a:pt x="115414" y="5783"/>
                        <a:pt x="111592" y="2891"/>
                        <a:pt x="108535" y="0"/>
                      </a:cubicBezTo>
                      <a:cubicBezTo>
                        <a:pt x="110828" y="3614"/>
                        <a:pt x="89426" y="30361"/>
                        <a:pt x="60382" y="60722"/>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6" name="Shape 876"/>
                <p:cNvSpPr/>
                <p:nvPr/>
              </p:nvSpPr>
              <p:spPr>
                <a:xfrm>
                  <a:off x="3062286" y="2346325"/>
                  <a:ext cx="163513" cy="171449"/>
                </a:xfrm>
                <a:custGeom>
                  <a:avLst/>
                  <a:gdLst/>
                  <a:ahLst/>
                  <a:cxnLst/>
                  <a:rect l="0" t="0" r="0" b="0"/>
                  <a:pathLst>
                    <a:path w="120000" h="120000" extrusionOk="0">
                      <a:moveTo>
                        <a:pt x="57750" y="58224"/>
                      </a:moveTo>
                      <a:cubicBezTo>
                        <a:pt x="29250" y="87337"/>
                        <a:pt x="3000" y="108639"/>
                        <a:pt x="0" y="105798"/>
                      </a:cubicBezTo>
                      <a:cubicBezTo>
                        <a:pt x="4500" y="110059"/>
                        <a:pt x="8250" y="114319"/>
                        <a:pt x="12750" y="118579"/>
                      </a:cubicBezTo>
                      <a:cubicBezTo>
                        <a:pt x="12750" y="118579"/>
                        <a:pt x="12750" y="119289"/>
                        <a:pt x="12750" y="119289"/>
                      </a:cubicBezTo>
                      <a:cubicBezTo>
                        <a:pt x="14250" y="120000"/>
                        <a:pt x="17250" y="117869"/>
                        <a:pt x="22500" y="114319"/>
                      </a:cubicBezTo>
                      <a:cubicBezTo>
                        <a:pt x="33750" y="106508"/>
                        <a:pt x="51750" y="90177"/>
                        <a:pt x="72000" y="70295"/>
                      </a:cubicBezTo>
                      <a:cubicBezTo>
                        <a:pt x="91500" y="50414"/>
                        <a:pt x="107250" y="31952"/>
                        <a:pt x="114750" y="21301"/>
                      </a:cubicBezTo>
                      <a:cubicBezTo>
                        <a:pt x="118500" y="16331"/>
                        <a:pt x="120000" y="12781"/>
                        <a:pt x="119250" y="11360"/>
                      </a:cubicBezTo>
                      <a:cubicBezTo>
                        <a:pt x="119250" y="11360"/>
                        <a:pt x="118500" y="11360"/>
                        <a:pt x="118500" y="11360"/>
                      </a:cubicBezTo>
                      <a:cubicBezTo>
                        <a:pt x="114000" y="7810"/>
                        <a:pt x="109500" y="3550"/>
                        <a:pt x="104250" y="0"/>
                      </a:cubicBezTo>
                      <a:cubicBezTo>
                        <a:pt x="107250" y="2840"/>
                        <a:pt x="86250" y="29112"/>
                        <a:pt x="57750" y="58224"/>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7" name="Shape 877"/>
                <p:cNvSpPr/>
                <p:nvPr/>
              </p:nvSpPr>
              <p:spPr>
                <a:xfrm>
                  <a:off x="3106736" y="2389188"/>
                  <a:ext cx="158750" cy="165100"/>
                </a:xfrm>
                <a:custGeom>
                  <a:avLst/>
                  <a:gdLst/>
                  <a:ahLst/>
                  <a:cxnLst/>
                  <a:rect l="0" t="0" r="0" b="0"/>
                  <a:pathLst>
                    <a:path w="120000" h="120000" extrusionOk="0">
                      <a:moveTo>
                        <a:pt x="107612" y="9570"/>
                      </a:moveTo>
                      <a:cubicBezTo>
                        <a:pt x="99870" y="21349"/>
                        <a:pt x="82838" y="41226"/>
                        <a:pt x="61935" y="61840"/>
                      </a:cubicBezTo>
                      <a:cubicBezTo>
                        <a:pt x="41806" y="83190"/>
                        <a:pt x="22451" y="100122"/>
                        <a:pt x="10838" y="108220"/>
                      </a:cubicBezTo>
                      <a:cubicBezTo>
                        <a:pt x="5419" y="112638"/>
                        <a:pt x="1548" y="114110"/>
                        <a:pt x="0" y="113374"/>
                      </a:cubicBezTo>
                      <a:cubicBezTo>
                        <a:pt x="2322" y="115582"/>
                        <a:pt x="3870" y="117055"/>
                        <a:pt x="6193" y="119263"/>
                      </a:cubicBezTo>
                      <a:cubicBezTo>
                        <a:pt x="6193" y="119263"/>
                        <a:pt x="6193" y="119263"/>
                        <a:pt x="6193" y="119263"/>
                      </a:cubicBezTo>
                      <a:cubicBezTo>
                        <a:pt x="7741" y="120000"/>
                        <a:pt x="10838" y="118527"/>
                        <a:pt x="16258" y="114110"/>
                      </a:cubicBezTo>
                      <a:cubicBezTo>
                        <a:pt x="27870" y="106012"/>
                        <a:pt x="48000" y="89079"/>
                        <a:pt x="68903" y="67730"/>
                      </a:cubicBezTo>
                      <a:cubicBezTo>
                        <a:pt x="89806" y="46380"/>
                        <a:pt x="106064" y="26503"/>
                        <a:pt x="114580" y="14723"/>
                      </a:cubicBezTo>
                      <a:cubicBezTo>
                        <a:pt x="117677" y="9570"/>
                        <a:pt x="120000" y="5889"/>
                        <a:pt x="118451" y="5153"/>
                      </a:cubicBezTo>
                      <a:cubicBezTo>
                        <a:pt x="118451" y="5153"/>
                        <a:pt x="118451" y="4417"/>
                        <a:pt x="118451" y="4417"/>
                      </a:cubicBezTo>
                      <a:cubicBezTo>
                        <a:pt x="116129" y="2944"/>
                        <a:pt x="114580" y="1472"/>
                        <a:pt x="112258" y="0"/>
                      </a:cubicBezTo>
                      <a:cubicBezTo>
                        <a:pt x="113032" y="736"/>
                        <a:pt x="111483" y="4417"/>
                        <a:pt x="107612" y="9570"/>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8" name="Shape 878"/>
                <p:cNvSpPr/>
                <p:nvPr/>
              </p:nvSpPr>
              <p:spPr>
                <a:xfrm>
                  <a:off x="3030536" y="2316163"/>
                  <a:ext cx="166688" cy="174625"/>
                </a:xfrm>
                <a:custGeom>
                  <a:avLst/>
                  <a:gdLst/>
                  <a:ahLst/>
                  <a:cxnLst/>
                  <a:rect l="0" t="0" r="0" b="0"/>
                  <a:pathLst>
                    <a:path w="120000" h="120000" extrusionOk="0">
                      <a:moveTo>
                        <a:pt x="55214" y="56140"/>
                      </a:moveTo>
                      <a:cubicBezTo>
                        <a:pt x="27975" y="84210"/>
                        <a:pt x="2944" y="104561"/>
                        <a:pt x="0" y="102456"/>
                      </a:cubicBezTo>
                      <a:cubicBezTo>
                        <a:pt x="5889" y="108070"/>
                        <a:pt x="11042" y="113684"/>
                        <a:pt x="16932" y="119298"/>
                      </a:cubicBezTo>
                      <a:cubicBezTo>
                        <a:pt x="16932" y="119298"/>
                        <a:pt x="16932" y="120000"/>
                        <a:pt x="17668" y="120000"/>
                      </a:cubicBezTo>
                      <a:cubicBezTo>
                        <a:pt x="18404" y="120000"/>
                        <a:pt x="22085" y="118596"/>
                        <a:pt x="26503" y="115087"/>
                      </a:cubicBezTo>
                      <a:cubicBezTo>
                        <a:pt x="36809" y="108070"/>
                        <a:pt x="54478" y="91929"/>
                        <a:pt x="73619" y="72280"/>
                      </a:cubicBezTo>
                      <a:cubicBezTo>
                        <a:pt x="92760" y="53333"/>
                        <a:pt x="108220" y="35087"/>
                        <a:pt x="115582" y="25263"/>
                      </a:cubicBezTo>
                      <a:cubicBezTo>
                        <a:pt x="118527" y="20350"/>
                        <a:pt x="120000" y="16842"/>
                        <a:pt x="119263" y="15438"/>
                      </a:cubicBezTo>
                      <a:cubicBezTo>
                        <a:pt x="119263" y="15438"/>
                        <a:pt x="119263" y="15438"/>
                        <a:pt x="118527" y="15438"/>
                      </a:cubicBezTo>
                      <a:cubicBezTo>
                        <a:pt x="112638" y="10526"/>
                        <a:pt x="106012" y="5614"/>
                        <a:pt x="100122" y="0"/>
                      </a:cubicBezTo>
                      <a:cubicBezTo>
                        <a:pt x="102331" y="3508"/>
                        <a:pt x="82453" y="28070"/>
                        <a:pt x="55214" y="56140"/>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grpSp>
      <p:grpSp>
        <p:nvGrpSpPr>
          <p:cNvPr id="76" name="Shape 798"/>
          <p:cNvGrpSpPr/>
          <p:nvPr/>
        </p:nvGrpSpPr>
        <p:grpSpPr>
          <a:xfrm rot="19299509">
            <a:off x="7940759" y="3365850"/>
            <a:ext cx="1819042" cy="1710089"/>
            <a:chOff x="1768475" y="1136650"/>
            <a:chExt cx="2093912" cy="1968500"/>
          </a:xfrm>
          <a:solidFill>
            <a:srgbClr val="92D050"/>
          </a:solidFill>
        </p:grpSpPr>
        <p:grpSp>
          <p:nvGrpSpPr>
            <p:cNvPr id="77" name="Shape 799"/>
            <p:cNvGrpSpPr/>
            <p:nvPr/>
          </p:nvGrpSpPr>
          <p:grpSpPr>
            <a:xfrm>
              <a:off x="3028950" y="2316163"/>
              <a:ext cx="246063" cy="249237"/>
              <a:chOff x="3028950" y="2316163"/>
              <a:chExt cx="246063" cy="249237"/>
            </a:xfrm>
            <a:grpFill/>
          </p:grpSpPr>
          <p:sp>
            <p:nvSpPr>
              <p:cNvPr id="98" name="Shape 800"/>
              <p:cNvSpPr/>
              <p:nvPr/>
            </p:nvSpPr>
            <p:spPr>
              <a:xfrm>
                <a:off x="3060700" y="2344738"/>
                <a:ext cx="147638" cy="157162"/>
              </a:xfrm>
              <a:custGeom>
                <a:avLst/>
                <a:gdLst/>
                <a:ahLst/>
                <a:cxnLst/>
                <a:rect l="0" t="0" r="0" b="0"/>
                <a:pathLst>
                  <a:path w="120000" h="120000" extrusionOk="0">
                    <a:moveTo>
                      <a:pt x="65379" y="64675"/>
                    </a:moveTo>
                    <a:cubicBezTo>
                      <a:pt x="96827" y="32727"/>
                      <a:pt x="120000" y="3896"/>
                      <a:pt x="116689" y="779"/>
                    </a:cubicBezTo>
                    <a:cubicBezTo>
                      <a:pt x="116689" y="779"/>
                      <a:pt x="116689" y="779"/>
                      <a:pt x="116689" y="779"/>
                    </a:cubicBezTo>
                    <a:cubicBezTo>
                      <a:pt x="115034" y="0"/>
                      <a:pt x="111724" y="1558"/>
                      <a:pt x="105931" y="6233"/>
                    </a:cubicBezTo>
                    <a:cubicBezTo>
                      <a:pt x="97655" y="17142"/>
                      <a:pt x="80275" y="37402"/>
                      <a:pt x="58758" y="58441"/>
                    </a:cubicBezTo>
                    <a:cubicBezTo>
                      <a:pt x="37241" y="80259"/>
                      <a:pt x="17379" y="98181"/>
                      <a:pt x="5793" y="105974"/>
                    </a:cubicBezTo>
                    <a:cubicBezTo>
                      <a:pt x="1655" y="112207"/>
                      <a:pt x="0" y="115324"/>
                      <a:pt x="827" y="116883"/>
                    </a:cubicBezTo>
                    <a:cubicBezTo>
                      <a:pt x="827" y="116883"/>
                      <a:pt x="1655" y="116883"/>
                      <a:pt x="1655" y="116883"/>
                    </a:cubicBezTo>
                    <a:cubicBezTo>
                      <a:pt x="4965" y="120000"/>
                      <a:pt x="33931" y="96623"/>
                      <a:pt x="65379" y="64675"/>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9" name="Shape 801"/>
              <p:cNvSpPr/>
              <p:nvPr/>
            </p:nvSpPr>
            <p:spPr>
              <a:xfrm>
                <a:off x="3106736" y="2386013"/>
                <a:ext cx="150813" cy="163513"/>
              </a:xfrm>
              <a:custGeom>
                <a:avLst/>
                <a:gdLst/>
                <a:ahLst/>
                <a:cxnLst/>
                <a:rect l="0" t="0" r="0" b="0"/>
                <a:pathLst>
                  <a:path w="120000" h="120000" extrusionOk="0">
                    <a:moveTo>
                      <a:pt x="65234" y="64905"/>
                    </a:moveTo>
                    <a:cubicBezTo>
                      <a:pt x="97449" y="33207"/>
                      <a:pt x="120000" y="5283"/>
                      <a:pt x="117583" y="1509"/>
                    </a:cubicBezTo>
                    <a:cubicBezTo>
                      <a:pt x="117583" y="754"/>
                      <a:pt x="116778" y="754"/>
                      <a:pt x="116778" y="754"/>
                    </a:cubicBezTo>
                    <a:cubicBezTo>
                      <a:pt x="115167" y="0"/>
                      <a:pt x="111946" y="2264"/>
                      <a:pt x="106308" y="6037"/>
                    </a:cubicBezTo>
                    <a:cubicBezTo>
                      <a:pt x="98255" y="18113"/>
                      <a:pt x="80536" y="37735"/>
                      <a:pt x="58791" y="59622"/>
                    </a:cubicBezTo>
                    <a:cubicBezTo>
                      <a:pt x="37852" y="80754"/>
                      <a:pt x="17718" y="98867"/>
                      <a:pt x="5637" y="107169"/>
                    </a:cubicBezTo>
                    <a:cubicBezTo>
                      <a:pt x="1610" y="112452"/>
                      <a:pt x="0" y="116226"/>
                      <a:pt x="805" y="117735"/>
                    </a:cubicBezTo>
                    <a:cubicBezTo>
                      <a:pt x="805" y="117735"/>
                      <a:pt x="805" y="117735"/>
                      <a:pt x="805" y="117735"/>
                    </a:cubicBezTo>
                    <a:cubicBezTo>
                      <a:pt x="5637" y="120000"/>
                      <a:pt x="33825" y="96603"/>
                      <a:pt x="65234" y="64905"/>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0" name="Shape 802"/>
              <p:cNvSpPr/>
              <p:nvPr/>
            </p:nvSpPr>
            <p:spPr>
              <a:xfrm>
                <a:off x="3086100" y="2368550"/>
                <a:ext cx="149225" cy="158750"/>
              </a:xfrm>
              <a:custGeom>
                <a:avLst/>
                <a:gdLst/>
                <a:ahLst/>
                <a:cxnLst/>
                <a:rect l="0" t="0" r="0" b="0"/>
                <a:pathLst>
                  <a:path w="120000" h="120000" extrusionOk="0">
                    <a:moveTo>
                      <a:pt x="66122" y="65384"/>
                    </a:moveTo>
                    <a:cubicBezTo>
                      <a:pt x="97142" y="33076"/>
                      <a:pt x="120000" y="4615"/>
                      <a:pt x="117551" y="769"/>
                    </a:cubicBezTo>
                    <a:cubicBezTo>
                      <a:pt x="117551" y="769"/>
                      <a:pt x="117551" y="769"/>
                      <a:pt x="116734" y="769"/>
                    </a:cubicBezTo>
                    <a:cubicBezTo>
                      <a:pt x="115918" y="0"/>
                      <a:pt x="111836" y="2307"/>
                      <a:pt x="106122" y="6153"/>
                    </a:cubicBezTo>
                    <a:cubicBezTo>
                      <a:pt x="97959" y="17692"/>
                      <a:pt x="80816" y="37692"/>
                      <a:pt x="59591" y="59230"/>
                    </a:cubicBezTo>
                    <a:cubicBezTo>
                      <a:pt x="37551" y="80769"/>
                      <a:pt x="17959" y="98461"/>
                      <a:pt x="5714" y="106923"/>
                    </a:cubicBezTo>
                    <a:cubicBezTo>
                      <a:pt x="2448" y="112307"/>
                      <a:pt x="0" y="116153"/>
                      <a:pt x="816" y="117692"/>
                    </a:cubicBezTo>
                    <a:cubicBezTo>
                      <a:pt x="816" y="117692"/>
                      <a:pt x="1632" y="117692"/>
                      <a:pt x="1632" y="118461"/>
                    </a:cubicBezTo>
                    <a:cubicBezTo>
                      <a:pt x="5714" y="120000"/>
                      <a:pt x="34285" y="96923"/>
                      <a:pt x="66122" y="65384"/>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1" name="Shape 803"/>
              <p:cNvSpPr/>
              <p:nvPr/>
            </p:nvSpPr>
            <p:spPr>
              <a:xfrm>
                <a:off x="3121025" y="2400300"/>
                <a:ext cx="153988" cy="165100"/>
              </a:xfrm>
              <a:custGeom>
                <a:avLst/>
                <a:gdLst/>
                <a:ahLst/>
                <a:cxnLst/>
                <a:rect l="0" t="0" r="0" b="0"/>
                <a:pathLst>
                  <a:path w="120000" h="120000" extrusionOk="0">
                    <a:moveTo>
                      <a:pt x="65960" y="64844"/>
                    </a:moveTo>
                    <a:cubicBezTo>
                      <a:pt x="97748" y="33540"/>
                      <a:pt x="120000" y="5217"/>
                      <a:pt x="117615" y="1490"/>
                    </a:cubicBezTo>
                    <a:cubicBezTo>
                      <a:pt x="117615" y="1490"/>
                      <a:pt x="117615" y="1490"/>
                      <a:pt x="116821" y="745"/>
                    </a:cubicBezTo>
                    <a:cubicBezTo>
                      <a:pt x="116026" y="0"/>
                      <a:pt x="112052" y="2236"/>
                      <a:pt x="106490" y="5962"/>
                    </a:cubicBezTo>
                    <a:cubicBezTo>
                      <a:pt x="97748" y="17888"/>
                      <a:pt x="81059" y="38012"/>
                      <a:pt x="59602" y="59627"/>
                    </a:cubicBezTo>
                    <a:cubicBezTo>
                      <a:pt x="38145" y="81242"/>
                      <a:pt x="17483" y="98385"/>
                      <a:pt x="5562" y="106583"/>
                    </a:cubicBezTo>
                    <a:cubicBezTo>
                      <a:pt x="2384" y="112546"/>
                      <a:pt x="0" y="116273"/>
                      <a:pt x="794" y="117763"/>
                    </a:cubicBezTo>
                    <a:cubicBezTo>
                      <a:pt x="794" y="117763"/>
                      <a:pt x="1589" y="117763"/>
                      <a:pt x="1589" y="117763"/>
                    </a:cubicBezTo>
                    <a:cubicBezTo>
                      <a:pt x="5562" y="120000"/>
                      <a:pt x="34172" y="96894"/>
                      <a:pt x="65960" y="64844"/>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2" name="Shape 804"/>
              <p:cNvSpPr/>
              <p:nvPr/>
            </p:nvSpPr>
            <p:spPr>
              <a:xfrm>
                <a:off x="3028950" y="2316163"/>
                <a:ext cx="144462" cy="152399"/>
              </a:xfrm>
              <a:custGeom>
                <a:avLst/>
                <a:gdLst/>
                <a:ahLst/>
                <a:cxnLst/>
                <a:rect l="0" t="0" r="0" b="0"/>
                <a:pathLst>
                  <a:path w="120000" h="120000" extrusionOk="0">
                    <a:moveTo>
                      <a:pt x="65531" y="64800"/>
                    </a:moveTo>
                    <a:cubicBezTo>
                      <a:pt x="97021" y="32800"/>
                      <a:pt x="120000" y="4800"/>
                      <a:pt x="117446" y="800"/>
                    </a:cubicBezTo>
                    <a:cubicBezTo>
                      <a:pt x="116595" y="800"/>
                      <a:pt x="116595" y="800"/>
                      <a:pt x="116595" y="800"/>
                    </a:cubicBezTo>
                    <a:cubicBezTo>
                      <a:pt x="115744" y="0"/>
                      <a:pt x="111489" y="2400"/>
                      <a:pt x="105531" y="6400"/>
                    </a:cubicBezTo>
                    <a:cubicBezTo>
                      <a:pt x="97872" y="17600"/>
                      <a:pt x="80851" y="37600"/>
                      <a:pt x="58723" y="59200"/>
                    </a:cubicBezTo>
                    <a:cubicBezTo>
                      <a:pt x="37446" y="80800"/>
                      <a:pt x="17872" y="98400"/>
                      <a:pt x="5957" y="106400"/>
                    </a:cubicBezTo>
                    <a:cubicBezTo>
                      <a:pt x="1702" y="112000"/>
                      <a:pt x="0" y="116000"/>
                      <a:pt x="851" y="117600"/>
                    </a:cubicBezTo>
                    <a:cubicBezTo>
                      <a:pt x="851" y="117600"/>
                      <a:pt x="1702" y="117600"/>
                      <a:pt x="1702" y="117600"/>
                    </a:cubicBezTo>
                    <a:cubicBezTo>
                      <a:pt x="5106" y="120000"/>
                      <a:pt x="34042" y="96800"/>
                      <a:pt x="65531" y="64800"/>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78" name="Shape 805"/>
            <p:cNvSpPr/>
            <p:nvPr/>
          </p:nvSpPr>
          <p:spPr>
            <a:xfrm>
              <a:off x="1768475" y="1274762"/>
              <a:ext cx="654050" cy="498475"/>
            </a:xfrm>
            <a:custGeom>
              <a:avLst/>
              <a:gdLst/>
              <a:ahLst/>
              <a:cxnLst/>
              <a:rect l="0" t="0" r="0" b="0"/>
              <a:pathLst>
                <a:path w="120000" h="120000" extrusionOk="0">
                  <a:moveTo>
                    <a:pt x="6915" y="46871"/>
                  </a:moveTo>
                  <a:cubicBezTo>
                    <a:pt x="4485" y="53496"/>
                    <a:pt x="0" y="69693"/>
                    <a:pt x="8224" y="81963"/>
                  </a:cubicBezTo>
                  <a:cubicBezTo>
                    <a:pt x="16448" y="93987"/>
                    <a:pt x="33457" y="113374"/>
                    <a:pt x="35887" y="115582"/>
                  </a:cubicBezTo>
                  <a:cubicBezTo>
                    <a:pt x="38317" y="118036"/>
                    <a:pt x="40373" y="120000"/>
                    <a:pt x="46355" y="119754"/>
                  </a:cubicBezTo>
                  <a:cubicBezTo>
                    <a:pt x="52149" y="119509"/>
                    <a:pt x="120000" y="115828"/>
                    <a:pt x="120000" y="115828"/>
                  </a:cubicBezTo>
                  <a:cubicBezTo>
                    <a:pt x="24112" y="0"/>
                    <a:pt x="24112" y="0"/>
                    <a:pt x="24112" y="0"/>
                  </a:cubicBezTo>
                  <a:cubicBezTo>
                    <a:pt x="24112" y="0"/>
                    <a:pt x="9345" y="40245"/>
                    <a:pt x="6915" y="46871"/>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9" name="Shape 806"/>
            <p:cNvSpPr/>
            <p:nvPr/>
          </p:nvSpPr>
          <p:spPr>
            <a:xfrm>
              <a:off x="1898650" y="1270000"/>
              <a:ext cx="1060449" cy="995363"/>
            </a:xfrm>
            <a:custGeom>
              <a:avLst/>
              <a:gdLst/>
              <a:ahLst/>
              <a:cxnLst/>
              <a:rect l="0" t="0" r="0" b="0"/>
              <a:pathLst>
                <a:path w="120000" h="120000" extrusionOk="0">
                  <a:moveTo>
                    <a:pt x="0" y="614"/>
                  </a:moveTo>
                  <a:cubicBezTo>
                    <a:pt x="25178" y="29877"/>
                    <a:pt x="25178" y="29877"/>
                    <a:pt x="25178" y="29877"/>
                  </a:cubicBezTo>
                  <a:cubicBezTo>
                    <a:pt x="25178" y="29877"/>
                    <a:pt x="34764" y="44262"/>
                    <a:pt x="36612" y="46229"/>
                  </a:cubicBezTo>
                  <a:cubicBezTo>
                    <a:pt x="38460" y="48319"/>
                    <a:pt x="39153" y="49057"/>
                    <a:pt x="43426" y="52377"/>
                  </a:cubicBezTo>
                  <a:cubicBezTo>
                    <a:pt x="47584" y="55819"/>
                    <a:pt x="48739" y="56680"/>
                    <a:pt x="50702" y="58401"/>
                  </a:cubicBezTo>
                  <a:cubicBezTo>
                    <a:pt x="52666" y="60245"/>
                    <a:pt x="63522" y="71311"/>
                    <a:pt x="64677" y="72295"/>
                  </a:cubicBezTo>
                  <a:cubicBezTo>
                    <a:pt x="65717" y="73401"/>
                    <a:pt x="89855" y="97377"/>
                    <a:pt x="90664" y="98237"/>
                  </a:cubicBezTo>
                  <a:cubicBezTo>
                    <a:pt x="91588" y="99098"/>
                    <a:pt x="92165" y="99836"/>
                    <a:pt x="94821" y="103032"/>
                  </a:cubicBezTo>
                  <a:cubicBezTo>
                    <a:pt x="97362" y="106229"/>
                    <a:pt x="98633" y="108196"/>
                    <a:pt x="100481" y="109303"/>
                  </a:cubicBezTo>
                  <a:cubicBezTo>
                    <a:pt x="102444" y="110409"/>
                    <a:pt x="102444" y="111147"/>
                    <a:pt x="102791" y="113237"/>
                  </a:cubicBezTo>
                  <a:cubicBezTo>
                    <a:pt x="103253" y="115327"/>
                    <a:pt x="105101" y="117049"/>
                    <a:pt x="106371" y="118278"/>
                  </a:cubicBezTo>
                  <a:cubicBezTo>
                    <a:pt x="107641" y="119508"/>
                    <a:pt x="107988" y="119877"/>
                    <a:pt x="107988" y="119877"/>
                  </a:cubicBezTo>
                  <a:cubicBezTo>
                    <a:pt x="108103" y="120000"/>
                    <a:pt x="110875" y="117049"/>
                    <a:pt x="114225" y="113360"/>
                  </a:cubicBezTo>
                  <a:cubicBezTo>
                    <a:pt x="117459" y="109549"/>
                    <a:pt x="120000" y="106475"/>
                    <a:pt x="119884" y="106229"/>
                  </a:cubicBezTo>
                  <a:cubicBezTo>
                    <a:pt x="119884" y="106229"/>
                    <a:pt x="119538" y="105860"/>
                    <a:pt x="118267" y="104754"/>
                  </a:cubicBezTo>
                  <a:cubicBezTo>
                    <a:pt x="116997" y="103524"/>
                    <a:pt x="115264" y="101557"/>
                    <a:pt x="113301" y="101311"/>
                  </a:cubicBezTo>
                  <a:cubicBezTo>
                    <a:pt x="111337" y="100942"/>
                    <a:pt x="110644" y="101065"/>
                    <a:pt x="109489" y="99098"/>
                  </a:cubicBezTo>
                  <a:cubicBezTo>
                    <a:pt x="108334" y="97131"/>
                    <a:pt x="106371" y="95901"/>
                    <a:pt x="103253" y="93442"/>
                  </a:cubicBezTo>
                  <a:cubicBezTo>
                    <a:pt x="100019" y="90860"/>
                    <a:pt x="99326" y="90368"/>
                    <a:pt x="98517" y="89385"/>
                  </a:cubicBezTo>
                  <a:cubicBezTo>
                    <a:pt x="97593" y="88524"/>
                    <a:pt x="73570" y="64672"/>
                    <a:pt x="72415" y="63565"/>
                  </a:cubicBezTo>
                  <a:cubicBezTo>
                    <a:pt x="71260" y="62459"/>
                    <a:pt x="60173" y="51516"/>
                    <a:pt x="58440" y="49549"/>
                  </a:cubicBezTo>
                  <a:cubicBezTo>
                    <a:pt x="56592" y="47704"/>
                    <a:pt x="55668" y="46598"/>
                    <a:pt x="52319" y="42295"/>
                  </a:cubicBezTo>
                  <a:cubicBezTo>
                    <a:pt x="48854" y="37991"/>
                    <a:pt x="48161" y="37254"/>
                    <a:pt x="46082" y="35532"/>
                  </a:cubicBezTo>
                  <a:cubicBezTo>
                    <a:pt x="44003" y="33688"/>
                    <a:pt x="30028" y="24467"/>
                    <a:pt x="30028" y="24467"/>
                  </a:cubicBezTo>
                  <a:cubicBezTo>
                    <a:pt x="577" y="0"/>
                    <a:pt x="577" y="0"/>
                    <a:pt x="577" y="0"/>
                  </a:cubicBezTo>
                  <a:lnTo>
                    <a:pt x="0" y="614"/>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80" name="Shape 807"/>
            <p:cNvGrpSpPr/>
            <p:nvPr/>
          </p:nvGrpSpPr>
          <p:grpSpPr>
            <a:xfrm>
              <a:off x="2536825" y="1858963"/>
              <a:ext cx="187324" cy="185737"/>
              <a:chOff x="2536825" y="1858963"/>
              <a:chExt cx="187324" cy="185737"/>
            </a:xfrm>
            <a:grpFill/>
          </p:grpSpPr>
          <p:sp>
            <p:nvSpPr>
              <p:cNvPr id="92" name="Shape 808"/>
              <p:cNvSpPr/>
              <p:nvPr/>
            </p:nvSpPr>
            <p:spPr>
              <a:xfrm>
                <a:off x="2536825" y="1858963"/>
                <a:ext cx="88900" cy="92074"/>
              </a:xfrm>
              <a:custGeom>
                <a:avLst/>
                <a:gdLst/>
                <a:ahLst/>
                <a:cxnLst/>
                <a:rect l="0" t="0" r="0" b="0"/>
                <a:pathLst>
                  <a:path w="120000" h="120000" extrusionOk="0">
                    <a:moveTo>
                      <a:pt x="0" y="97241"/>
                    </a:moveTo>
                    <a:lnTo>
                      <a:pt x="27857" y="120000"/>
                    </a:lnTo>
                    <a:lnTo>
                      <a:pt x="119999" y="24827"/>
                    </a:lnTo>
                    <a:lnTo>
                      <a:pt x="92142" y="0"/>
                    </a:lnTo>
                    <a:lnTo>
                      <a:pt x="0" y="97241"/>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3" name="Shape 809"/>
              <p:cNvSpPr/>
              <p:nvPr/>
            </p:nvSpPr>
            <p:spPr>
              <a:xfrm>
                <a:off x="2568575" y="1889125"/>
                <a:ext cx="77788" cy="80962"/>
              </a:xfrm>
              <a:custGeom>
                <a:avLst/>
                <a:gdLst/>
                <a:ahLst/>
                <a:cxnLst/>
                <a:rect l="0" t="0" r="0" b="0"/>
                <a:pathLst>
                  <a:path w="120000" h="120000" extrusionOk="0">
                    <a:moveTo>
                      <a:pt x="0" y="108235"/>
                    </a:moveTo>
                    <a:lnTo>
                      <a:pt x="12244" y="120000"/>
                    </a:lnTo>
                    <a:lnTo>
                      <a:pt x="119999" y="11764"/>
                    </a:lnTo>
                    <a:lnTo>
                      <a:pt x="105306" y="0"/>
                    </a:lnTo>
                    <a:lnTo>
                      <a:pt x="0" y="108235"/>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4" name="Shape 810"/>
              <p:cNvSpPr/>
              <p:nvPr/>
            </p:nvSpPr>
            <p:spPr>
              <a:xfrm>
                <a:off x="2587625" y="1906588"/>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5" name="Shape 811"/>
              <p:cNvSpPr/>
              <p:nvPr/>
            </p:nvSpPr>
            <p:spPr>
              <a:xfrm>
                <a:off x="2606675" y="1925638"/>
                <a:ext cx="79375" cy="82550"/>
              </a:xfrm>
              <a:custGeom>
                <a:avLst/>
                <a:gdLst/>
                <a:ahLst/>
                <a:cxnLst/>
                <a:rect l="0" t="0" r="0" b="0"/>
                <a:pathLst>
                  <a:path w="120000" h="120000" extrusionOk="0">
                    <a:moveTo>
                      <a:pt x="0" y="106153"/>
                    </a:moveTo>
                    <a:lnTo>
                      <a:pt x="16800" y="120000"/>
                    </a:lnTo>
                    <a:lnTo>
                      <a:pt x="120000" y="11538"/>
                    </a:lnTo>
                    <a:lnTo>
                      <a:pt x="105600" y="0"/>
                    </a:lnTo>
                    <a:lnTo>
                      <a:pt x="0" y="106153"/>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6" name="Shape 812"/>
              <p:cNvSpPr/>
              <p:nvPr/>
            </p:nvSpPr>
            <p:spPr>
              <a:xfrm>
                <a:off x="2627311" y="1943100"/>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7" name="Shape 813"/>
              <p:cNvSpPr/>
              <p:nvPr/>
            </p:nvSpPr>
            <p:spPr>
              <a:xfrm>
                <a:off x="2646361" y="1962150"/>
                <a:ext cx="77788" cy="82550"/>
              </a:xfrm>
              <a:custGeom>
                <a:avLst/>
                <a:gdLst/>
                <a:ahLst/>
                <a:cxnLst/>
                <a:rect l="0" t="0" r="0" b="0"/>
                <a:pathLst>
                  <a:path w="120000" h="120000" extrusionOk="0">
                    <a:moveTo>
                      <a:pt x="0" y="106153"/>
                    </a:moveTo>
                    <a:lnTo>
                      <a:pt x="14693" y="120000"/>
                    </a:lnTo>
                    <a:lnTo>
                      <a:pt x="119999" y="11538"/>
                    </a:lnTo>
                    <a:lnTo>
                      <a:pt x="105306" y="0"/>
                    </a:lnTo>
                    <a:lnTo>
                      <a:pt x="0" y="106153"/>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81" name="Shape 814"/>
            <p:cNvSpPr/>
            <p:nvPr/>
          </p:nvSpPr>
          <p:spPr>
            <a:xfrm>
              <a:off x="3452812" y="2717800"/>
              <a:ext cx="409575" cy="387350"/>
            </a:xfrm>
            <a:custGeom>
              <a:avLst/>
              <a:gdLst/>
              <a:ahLst/>
              <a:cxnLst/>
              <a:rect l="0" t="0" r="0" b="0"/>
              <a:pathLst>
                <a:path w="120000" h="120000" extrusionOk="0">
                  <a:moveTo>
                    <a:pt x="7462" y="8210"/>
                  </a:moveTo>
                  <a:cubicBezTo>
                    <a:pt x="7462" y="8210"/>
                    <a:pt x="7462" y="8210"/>
                    <a:pt x="7462" y="8210"/>
                  </a:cubicBezTo>
                  <a:cubicBezTo>
                    <a:pt x="0" y="16421"/>
                    <a:pt x="0" y="16421"/>
                    <a:pt x="0" y="16421"/>
                  </a:cubicBezTo>
                  <a:cubicBezTo>
                    <a:pt x="7164" y="23368"/>
                    <a:pt x="54925" y="72000"/>
                    <a:pt x="67164" y="82736"/>
                  </a:cubicBezTo>
                  <a:cubicBezTo>
                    <a:pt x="79402" y="93473"/>
                    <a:pt x="116417" y="120000"/>
                    <a:pt x="116417" y="120000"/>
                  </a:cubicBezTo>
                  <a:cubicBezTo>
                    <a:pt x="117611" y="118736"/>
                    <a:pt x="117611" y="118736"/>
                    <a:pt x="117611" y="118736"/>
                  </a:cubicBezTo>
                  <a:cubicBezTo>
                    <a:pt x="118208" y="117789"/>
                    <a:pt x="118208" y="117789"/>
                    <a:pt x="118208" y="117789"/>
                  </a:cubicBezTo>
                  <a:cubicBezTo>
                    <a:pt x="118208" y="117789"/>
                    <a:pt x="118208" y="117789"/>
                    <a:pt x="118208" y="117789"/>
                  </a:cubicBezTo>
                  <a:cubicBezTo>
                    <a:pt x="119104" y="116842"/>
                    <a:pt x="119104" y="116842"/>
                    <a:pt x="119104" y="116842"/>
                  </a:cubicBezTo>
                  <a:cubicBezTo>
                    <a:pt x="120000" y="115578"/>
                    <a:pt x="120000" y="115578"/>
                    <a:pt x="120000" y="115578"/>
                  </a:cubicBezTo>
                  <a:cubicBezTo>
                    <a:pt x="120000" y="115578"/>
                    <a:pt x="92835" y="78315"/>
                    <a:pt x="81791" y="66315"/>
                  </a:cubicBezTo>
                  <a:cubicBezTo>
                    <a:pt x="70746" y="54000"/>
                    <a:pt x="21791" y="6947"/>
                    <a:pt x="14626" y="0"/>
                  </a:cubicBezTo>
                  <a:lnTo>
                    <a:pt x="7462" y="8210"/>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2" name="Shape 815"/>
            <p:cNvSpPr/>
            <p:nvPr/>
          </p:nvSpPr>
          <p:spPr>
            <a:xfrm>
              <a:off x="3124200" y="2403475"/>
              <a:ext cx="385762" cy="376238"/>
            </a:xfrm>
            <a:custGeom>
              <a:avLst/>
              <a:gdLst/>
              <a:ahLst/>
              <a:cxnLst/>
              <a:rect l="0" t="0" r="0" b="0"/>
              <a:pathLst>
                <a:path w="120000" h="120000" extrusionOk="0">
                  <a:moveTo>
                    <a:pt x="25646" y="27567"/>
                  </a:moveTo>
                  <a:cubicBezTo>
                    <a:pt x="12981" y="41513"/>
                    <a:pt x="1583" y="51567"/>
                    <a:pt x="0" y="50594"/>
                  </a:cubicBezTo>
                  <a:cubicBezTo>
                    <a:pt x="6015" y="57081"/>
                    <a:pt x="10765" y="62270"/>
                    <a:pt x="13298" y="64540"/>
                  </a:cubicBezTo>
                  <a:cubicBezTo>
                    <a:pt x="26912" y="78810"/>
                    <a:pt x="45277" y="98918"/>
                    <a:pt x="59841" y="106378"/>
                  </a:cubicBezTo>
                  <a:cubicBezTo>
                    <a:pt x="74089" y="113837"/>
                    <a:pt x="90870" y="119351"/>
                    <a:pt x="94986" y="119675"/>
                  </a:cubicBezTo>
                  <a:cubicBezTo>
                    <a:pt x="95936" y="120000"/>
                    <a:pt x="96569" y="119675"/>
                    <a:pt x="97203" y="119675"/>
                  </a:cubicBezTo>
                  <a:cubicBezTo>
                    <a:pt x="97519" y="119675"/>
                    <a:pt x="98153" y="119675"/>
                    <a:pt x="98786" y="119351"/>
                  </a:cubicBezTo>
                  <a:cubicBezTo>
                    <a:pt x="99419" y="119027"/>
                    <a:pt x="100052" y="118702"/>
                    <a:pt x="100369" y="118378"/>
                  </a:cubicBezTo>
                  <a:cubicBezTo>
                    <a:pt x="102902" y="116756"/>
                    <a:pt x="106701" y="113189"/>
                    <a:pt x="110501" y="108972"/>
                  </a:cubicBezTo>
                  <a:cubicBezTo>
                    <a:pt x="114300" y="104756"/>
                    <a:pt x="117467" y="100864"/>
                    <a:pt x="119050" y="97945"/>
                  </a:cubicBezTo>
                  <a:cubicBezTo>
                    <a:pt x="119366" y="97621"/>
                    <a:pt x="119366" y="96972"/>
                    <a:pt x="119683" y="96324"/>
                  </a:cubicBezTo>
                  <a:cubicBezTo>
                    <a:pt x="120000" y="95675"/>
                    <a:pt x="120000" y="95027"/>
                    <a:pt x="120000" y="94702"/>
                  </a:cubicBezTo>
                  <a:cubicBezTo>
                    <a:pt x="120000" y="94054"/>
                    <a:pt x="120000" y="93405"/>
                    <a:pt x="120000" y="92432"/>
                  </a:cubicBezTo>
                  <a:cubicBezTo>
                    <a:pt x="119050" y="88216"/>
                    <a:pt x="112717" y="71351"/>
                    <a:pt x="104485" y="57081"/>
                  </a:cubicBezTo>
                  <a:cubicBezTo>
                    <a:pt x="96253" y="43135"/>
                    <a:pt x="75672" y="25621"/>
                    <a:pt x="60791" y="12648"/>
                  </a:cubicBezTo>
                  <a:cubicBezTo>
                    <a:pt x="58258" y="10378"/>
                    <a:pt x="52875" y="5837"/>
                    <a:pt x="46226" y="0"/>
                  </a:cubicBezTo>
                  <a:cubicBezTo>
                    <a:pt x="47176" y="1621"/>
                    <a:pt x="38311" y="13945"/>
                    <a:pt x="25646" y="27567"/>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3" name="Shape 816"/>
            <p:cNvSpPr/>
            <p:nvPr/>
          </p:nvSpPr>
          <p:spPr>
            <a:xfrm>
              <a:off x="1905000" y="1136650"/>
              <a:ext cx="509588" cy="581024"/>
            </a:xfrm>
            <a:custGeom>
              <a:avLst/>
              <a:gdLst/>
              <a:ahLst/>
              <a:cxnLst/>
              <a:rect l="0" t="0" r="0" b="0"/>
              <a:pathLst>
                <a:path w="120000" h="120000" extrusionOk="0">
                  <a:moveTo>
                    <a:pt x="44790" y="5052"/>
                  </a:moveTo>
                  <a:cubicBezTo>
                    <a:pt x="38562" y="7999"/>
                    <a:pt x="0" y="27578"/>
                    <a:pt x="0" y="27578"/>
                  </a:cubicBezTo>
                  <a:cubicBezTo>
                    <a:pt x="120000" y="119999"/>
                    <a:pt x="120000" y="119999"/>
                    <a:pt x="120000" y="119999"/>
                  </a:cubicBezTo>
                  <a:cubicBezTo>
                    <a:pt x="120000" y="119999"/>
                    <a:pt x="119520" y="51578"/>
                    <a:pt x="119041" y="45052"/>
                  </a:cubicBezTo>
                  <a:cubicBezTo>
                    <a:pt x="118802" y="38315"/>
                    <a:pt x="116646" y="36000"/>
                    <a:pt x="114251" y="33473"/>
                  </a:cubicBezTo>
                  <a:cubicBezTo>
                    <a:pt x="111616" y="30947"/>
                    <a:pt x="91497" y="13052"/>
                    <a:pt x="78802" y="4421"/>
                  </a:cubicBezTo>
                  <a:cubicBezTo>
                    <a:pt x="74011" y="1263"/>
                    <a:pt x="68982" y="0"/>
                    <a:pt x="63952" y="0"/>
                  </a:cubicBezTo>
                  <a:cubicBezTo>
                    <a:pt x="56047" y="0"/>
                    <a:pt x="48622" y="2947"/>
                    <a:pt x="44790" y="5052"/>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4" name="Shape 817"/>
            <p:cNvSpPr/>
            <p:nvPr/>
          </p:nvSpPr>
          <p:spPr>
            <a:xfrm>
              <a:off x="1806575" y="1273175"/>
              <a:ext cx="571500" cy="495299"/>
            </a:xfrm>
            <a:custGeom>
              <a:avLst/>
              <a:gdLst/>
              <a:ahLst/>
              <a:cxnLst/>
              <a:rect l="0" t="0" r="0" b="0"/>
              <a:pathLst>
                <a:path w="120000" h="120000" extrusionOk="0">
                  <a:moveTo>
                    <a:pt x="7071" y="48494"/>
                  </a:moveTo>
                  <a:cubicBezTo>
                    <a:pt x="4714" y="56659"/>
                    <a:pt x="0" y="71752"/>
                    <a:pt x="9000" y="83381"/>
                  </a:cubicBezTo>
                  <a:cubicBezTo>
                    <a:pt x="18214" y="95010"/>
                    <a:pt x="36642" y="113567"/>
                    <a:pt x="39214" y="115793"/>
                  </a:cubicBezTo>
                  <a:cubicBezTo>
                    <a:pt x="41785" y="118020"/>
                    <a:pt x="44142" y="120000"/>
                    <a:pt x="50357" y="119752"/>
                  </a:cubicBezTo>
                  <a:cubicBezTo>
                    <a:pt x="56785" y="119752"/>
                    <a:pt x="120000" y="117773"/>
                    <a:pt x="120000" y="117773"/>
                  </a:cubicBezTo>
                  <a:cubicBezTo>
                    <a:pt x="19928" y="0"/>
                    <a:pt x="19928" y="0"/>
                    <a:pt x="19928" y="0"/>
                  </a:cubicBezTo>
                  <a:cubicBezTo>
                    <a:pt x="19928" y="0"/>
                    <a:pt x="9428" y="39835"/>
                    <a:pt x="7071" y="48494"/>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5" name="Shape 818"/>
            <p:cNvSpPr/>
            <p:nvPr/>
          </p:nvSpPr>
          <p:spPr>
            <a:xfrm>
              <a:off x="2847975" y="2147888"/>
              <a:ext cx="117474" cy="125412"/>
            </a:xfrm>
            <a:custGeom>
              <a:avLst/>
              <a:gdLst/>
              <a:ahLst/>
              <a:cxnLst/>
              <a:rect l="0" t="0" r="0" b="0"/>
              <a:pathLst>
                <a:path w="120000" h="120000" extrusionOk="0">
                  <a:moveTo>
                    <a:pt x="117913" y="1951"/>
                  </a:moveTo>
                  <a:cubicBezTo>
                    <a:pt x="115826" y="0"/>
                    <a:pt x="88695" y="25365"/>
                    <a:pt x="56347" y="57560"/>
                  </a:cubicBezTo>
                  <a:cubicBezTo>
                    <a:pt x="25043" y="88780"/>
                    <a:pt x="0" y="116097"/>
                    <a:pt x="2086" y="118048"/>
                  </a:cubicBezTo>
                  <a:cubicBezTo>
                    <a:pt x="4173" y="120000"/>
                    <a:pt x="31304" y="94634"/>
                    <a:pt x="63652" y="63414"/>
                  </a:cubicBezTo>
                  <a:cubicBezTo>
                    <a:pt x="96000" y="31219"/>
                    <a:pt x="120000" y="3902"/>
                    <a:pt x="117913" y="1951"/>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6" name="Shape 819"/>
            <p:cNvSpPr/>
            <p:nvPr/>
          </p:nvSpPr>
          <p:spPr>
            <a:xfrm>
              <a:off x="2849561" y="2149475"/>
              <a:ext cx="312737" cy="307974"/>
            </a:xfrm>
            <a:custGeom>
              <a:avLst/>
              <a:gdLst/>
              <a:ahLst/>
              <a:cxnLst/>
              <a:rect l="0" t="0" r="0" b="0"/>
              <a:pathLst>
                <a:path w="120000" h="120000" extrusionOk="0">
                  <a:moveTo>
                    <a:pt x="25407" y="19801"/>
                  </a:moveTo>
                  <a:cubicBezTo>
                    <a:pt x="21889" y="23762"/>
                    <a:pt x="21889" y="23762"/>
                    <a:pt x="21889" y="23762"/>
                  </a:cubicBezTo>
                  <a:cubicBezTo>
                    <a:pt x="18371" y="27326"/>
                    <a:pt x="18371" y="27326"/>
                    <a:pt x="18371" y="27326"/>
                  </a:cubicBezTo>
                  <a:cubicBezTo>
                    <a:pt x="0" y="47128"/>
                    <a:pt x="0" y="47128"/>
                    <a:pt x="0" y="47128"/>
                  </a:cubicBezTo>
                  <a:cubicBezTo>
                    <a:pt x="0" y="47128"/>
                    <a:pt x="28925" y="79603"/>
                    <a:pt x="66449" y="119603"/>
                  </a:cubicBezTo>
                  <a:cubicBezTo>
                    <a:pt x="66449" y="119603"/>
                    <a:pt x="66449" y="119603"/>
                    <a:pt x="66449" y="119603"/>
                  </a:cubicBezTo>
                  <a:cubicBezTo>
                    <a:pt x="67231" y="120000"/>
                    <a:pt x="68794" y="119207"/>
                    <a:pt x="71530" y="117227"/>
                  </a:cubicBezTo>
                  <a:cubicBezTo>
                    <a:pt x="77003" y="113267"/>
                    <a:pt x="85993" y="104554"/>
                    <a:pt x="95765" y="93861"/>
                  </a:cubicBezTo>
                  <a:cubicBezTo>
                    <a:pt x="105928" y="83168"/>
                    <a:pt x="113745" y="73267"/>
                    <a:pt x="117263" y="67722"/>
                  </a:cubicBezTo>
                  <a:cubicBezTo>
                    <a:pt x="119218" y="64950"/>
                    <a:pt x="119999" y="62970"/>
                    <a:pt x="119609" y="62574"/>
                  </a:cubicBezTo>
                  <a:cubicBezTo>
                    <a:pt x="119609" y="62574"/>
                    <a:pt x="119609" y="62574"/>
                    <a:pt x="119609" y="62574"/>
                  </a:cubicBezTo>
                  <a:cubicBezTo>
                    <a:pt x="77394" y="26930"/>
                    <a:pt x="43387" y="0"/>
                    <a:pt x="43387" y="0"/>
                  </a:cubicBezTo>
                  <a:lnTo>
                    <a:pt x="25407" y="19801"/>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87" name="Shape 820"/>
            <p:cNvGrpSpPr/>
            <p:nvPr/>
          </p:nvGrpSpPr>
          <p:grpSpPr>
            <a:xfrm>
              <a:off x="3030536" y="2316163"/>
              <a:ext cx="234950" cy="238125"/>
              <a:chOff x="3030536" y="2316163"/>
              <a:chExt cx="234950" cy="238125"/>
            </a:xfrm>
            <a:grpFill/>
          </p:grpSpPr>
          <p:sp>
            <p:nvSpPr>
              <p:cNvPr id="88" name="Shape 821"/>
              <p:cNvSpPr/>
              <p:nvPr/>
            </p:nvSpPr>
            <p:spPr>
              <a:xfrm>
                <a:off x="3087686" y="2370138"/>
                <a:ext cx="160337" cy="168274"/>
              </a:xfrm>
              <a:custGeom>
                <a:avLst/>
                <a:gdLst/>
                <a:ahLst/>
                <a:cxnLst/>
                <a:rect l="0" t="0" r="0" b="0"/>
                <a:pathLst>
                  <a:path w="120000" h="120000" extrusionOk="0">
                    <a:moveTo>
                      <a:pt x="60382" y="60722"/>
                    </a:moveTo>
                    <a:cubicBezTo>
                      <a:pt x="30573" y="90361"/>
                      <a:pt x="3821" y="112048"/>
                      <a:pt x="0" y="110602"/>
                    </a:cubicBezTo>
                    <a:cubicBezTo>
                      <a:pt x="3057" y="113493"/>
                      <a:pt x="6114" y="116385"/>
                      <a:pt x="9171" y="119277"/>
                    </a:cubicBezTo>
                    <a:cubicBezTo>
                      <a:pt x="9171" y="119277"/>
                      <a:pt x="9171" y="119277"/>
                      <a:pt x="9171" y="119277"/>
                    </a:cubicBezTo>
                    <a:cubicBezTo>
                      <a:pt x="9936" y="119999"/>
                      <a:pt x="13757" y="118554"/>
                      <a:pt x="19108" y="114939"/>
                    </a:cubicBezTo>
                    <a:cubicBezTo>
                      <a:pt x="30573" y="106987"/>
                      <a:pt x="49681" y="89638"/>
                      <a:pt x="69554" y="69397"/>
                    </a:cubicBezTo>
                    <a:cubicBezTo>
                      <a:pt x="90191" y="48433"/>
                      <a:pt x="107006" y="29638"/>
                      <a:pt x="114649" y="18072"/>
                    </a:cubicBezTo>
                    <a:cubicBezTo>
                      <a:pt x="118471" y="13012"/>
                      <a:pt x="120000" y="9397"/>
                      <a:pt x="118471" y="7951"/>
                    </a:cubicBezTo>
                    <a:cubicBezTo>
                      <a:pt x="118471" y="7951"/>
                      <a:pt x="118471" y="7951"/>
                      <a:pt x="118471" y="7951"/>
                    </a:cubicBezTo>
                    <a:cubicBezTo>
                      <a:pt x="115414" y="5783"/>
                      <a:pt x="111592" y="2891"/>
                      <a:pt x="108535" y="0"/>
                    </a:cubicBezTo>
                    <a:cubicBezTo>
                      <a:pt x="110828" y="3614"/>
                      <a:pt x="89426" y="30361"/>
                      <a:pt x="60382" y="60722"/>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9" name="Shape 822"/>
              <p:cNvSpPr/>
              <p:nvPr/>
            </p:nvSpPr>
            <p:spPr>
              <a:xfrm>
                <a:off x="3062286" y="2346325"/>
                <a:ext cx="163513" cy="171449"/>
              </a:xfrm>
              <a:custGeom>
                <a:avLst/>
                <a:gdLst/>
                <a:ahLst/>
                <a:cxnLst/>
                <a:rect l="0" t="0" r="0" b="0"/>
                <a:pathLst>
                  <a:path w="120000" h="120000" extrusionOk="0">
                    <a:moveTo>
                      <a:pt x="57750" y="58224"/>
                    </a:moveTo>
                    <a:cubicBezTo>
                      <a:pt x="29250" y="87337"/>
                      <a:pt x="3000" y="108639"/>
                      <a:pt x="0" y="105798"/>
                    </a:cubicBezTo>
                    <a:cubicBezTo>
                      <a:pt x="4500" y="110059"/>
                      <a:pt x="8250" y="114319"/>
                      <a:pt x="12750" y="118579"/>
                    </a:cubicBezTo>
                    <a:cubicBezTo>
                      <a:pt x="12750" y="118579"/>
                      <a:pt x="12750" y="119289"/>
                      <a:pt x="12750" y="119289"/>
                    </a:cubicBezTo>
                    <a:cubicBezTo>
                      <a:pt x="14250" y="120000"/>
                      <a:pt x="17250" y="117869"/>
                      <a:pt x="22500" y="114319"/>
                    </a:cubicBezTo>
                    <a:cubicBezTo>
                      <a:pt x="33750" y="106508"/>
                      <a:pt x="51750" y="90177"/>
                      <a:pt x="72000" y="70295"/>
                    </a:cubicBezTo>
                    <a:cubicBezTo>
                      <a:pt x="91500" y="50414"/>
                      <a:pt x="107250" y="31952"/>
                      <a:pt x="114750" y="21301"/>
                    </a:cubicBezTo>
                    <a:cubicBezTo>
                      <a:pt x="118500" y="16331"/>
                      <a:pt x="120000" y="12781"/>
                      <a:pt x="119250" y="11360"/>
                    </a:cubicBezTo>
                    <a:cubicBezTo>
                      <a:pt x="119250" y="11360"/>
                      <a:pt x="118500" y="11360"/>
                      <a:pt x="118500" y="11360"/>
                    </a:cubicBezTo>
                    <a:cubicBezTo>
                      <a:pt x="114000" y="7810"/>
                      <a:pt x="109500" y="3550"/>
                      <a:pt x="104250" y="0"/>
                    </a:cubicBezTo>
                    <a:cubicBezTo>
                      <a:pt x="107250" y="2840"/>
                      <a:pt x="86250" y="29112"/>
                      <a:pt x="57750" y="58224"/>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0" name="Shape 823"/>
              <p:cNvSpPr/>
              <p:nvPr/>
            </p:nvSpPr>
            <p:spPr>
              <a:xfrm>
                <a:off x="3106736" y="2389188"/>
                <a:ext cx="158750" cy="165100"/>
              </a:xfrm>
              <a:custGeom>
                <a:avLst/>
                <a:gdLst/>
                <a:ahLst/>
                <a:cxnLst/>
                <a:rect l="0" t="0" r="0" b="0"/>
                <a:pathLst>
                  <a:path w="120000" h="120000" extrusionOk="0">
                    <a:moveTo>
                      <a:pt x="107612" y="9570"/>
                    </a:moveTo>
                    <a:cubicBezTo>
                      <a:pt x="99870" y="21349"/>
                      <a:pt x="82838" y="41226"/>
                      <a:pt x="61935" y="61840"/>
                    </a:cubicBezTo>
                    <a:cubicBezTo>
                      <a:pt x="41806" y="83190"/>
                      <a:pt x="22451" y="100122"/>
                      <a:pt x="10838" y="108220"/>
                    </a:cubicBezTo>
                    <a:cubicBezTo>
                      <a:pt x="5419" y="112638"/>
                      <a:pt x="1548" y="114110"/>
                      <a:pt x="0" y="113374"/>
                    </a:cubicBezTo>
                    <a:cubicBezTo>
                      <a:pt x="2322" y="115582"/>
                      <a:pt x="3870" y="117055"/>
                      <a:pt x="6193" y="119263"/>
                    </a:cubicBezTo>
                    <a:cubicBezTo>
                      <a:pt x="6193" y="119263"/>
                      <a:pt x="6193" y="119263"/>
                      <a:pt x="6193" y="119263"/>
                    </a:cubicBezTo>
                    <a:cubicBezTo>
                      <a:pt x="7741" y="120000"/>
                      <a:pt x="10838" y="118527"/>
                      <a:pt x="16258" y="114110"/>
                    </a:cubicBezTo>
                    <a:cubicBezTo>
                      <a:pt x="27870" y="106012"/>
                      <a:pt x="48000" y="89079"/>
                      <a:pt x="68903" y="67730"/>
                    </a:cubicBezTo>
                    <a:cubicBezTo>
                      <a:pt x="89806" y="46380"/>
                      <a:pt x="106064" y="26503"/>
                      <a:pt x="114580" y="14723"/>
                    </a:cubicBezTo>
                    <a:cubicBezTo>
                      <a:pt x="117677" y="9570"/>
                      <a:pt x="120000" y="5889"/>
                      <a:pt x="118451" y="5153"/>
                    </a:cubicBezTo>
                    <a:cubicBezTo>
                      <a:pt x="118451" y="5153"/>
                      <a:pt x="118451" y="4417"/>
                      <a:pt x="118451" y="4417"/>
                    </a:cubicBezTo>
                    <a:cubicBezTo>
                      <a:pt x="116129" y="2944"/>
                      <a:pt x="114580" y="1472"/>
                      <a:pt x="112258" y="0"/>
                    </a:cubicBezTo>
                    <a:cubicBezTo>
                      <a:pt x="113032" y="736"/>
                      <a:pt x="111483" y="4417"/>
                      <a:pt x="107612" y="9570"/>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1" name="Shape 824"/>
              <p:cNvSpPr/>
              <p:nvPr/>
            </p:nvSpPr>
            <p:spPr>
              <a:xfrm>
                <a:off x="3030536" y="2316163"/>
                <a:ext cx="166688" cy="174625"/>
              </a:xfrm>
              <a:custGeom>
                <a:avLst/>
                <a:gdLst/>
                <a:ahLst/>
                <a:cxnLst/>
                <a:rect l="0" t="0" r="0" b="0"/>
                <a:pathLst>
                  <a:path w="120000" h="120000" extrusionOk="0">
                    <a:moveTo>
                      <a:pt x="55214" y="56140"/>
                    </a:moveTo>
                    <a:cubicBezTo>
                      <a:pt x="27975" y="84210"/>
                      <a:pt x="2944" y="104561"/>
                      <a:pt x="0" y="102456"/>
                    </a:cubicBezTo>
                    <a:cubicBezTo>
                      <a:pt x="5889" y="108070"/>
                      <a:pt x="11042" y="113684"/>
                      <a:pt x="16932" y="119298"/>
                    </a:cubicBezTo>
                    <a:cubicBezTo>
                      <a:pt x="16932" y="119298"/>
                      <a:pt x="16932" y="120000"/>
                      <a:pt x="17668" y="120000"/>
                    </a:cubicBezTo>
                    <a:cubicBezTo>
                      <a:pt x="18404" y="120000"/>
                      <a:pt x="22085" y="118596"/>
                      <a:pt x="26503" y="115087"/>
                    </a:cubicBezTo>
                    <a:cubicBezTo>
                      <a:pt x="36809" y="108070"/>
                      <a:pt x="54478" y="91929"/>
                      <a:pt x="73619" y="72280"/>
                    </a:cubicBezTo>
                    <a:cubicBezTo>
                      <a:pt x="92760" y="53333"/>
                      <a:pt x="108220" y="35087"/>
                      <a:pt x="115582" y="25263"/>
                    </a:cubicBezTo>
                    <a:cubicBezTo>
                      <a:pt x="118527" y="20350"/>
                      <a:pt x="120000" y="16842"/>
                      <a:pt x="119263" y="15438"/>
                    </a:cubicBezTo>
                    <a:cubicBezTo>
                      <a:pt x="119263" y="15438"/>
                      <a:pt x="119263" y="15438"/>
                      <a:pt x="118527" y="15438"/>
                    </a:cubicBezTo>
                    <a:cubicBezTo>
                      <a:pt x="112638" y="10526"/>
                      <a:pt x="106012" y="5614"/>
                      <a:pt x="100122" y="0"/>
                    </a:cubicBezTo>
                    <a:cubicBezTo>
                      <a:pt x="102331" y="3508"/>
                      <a:pt x="82453" y="28070"/>
                      <a:pt x="55214" y="56140"/>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sp>
        <p:nvSpPr>
          <p:cNvPr id="103" name="Oval 102"/>
          <p:cNvSpPr/>
          <p:nvPr/>
        </p:nvSpPr>
        <p:spPr>
          <a:xfrm>
            <a:off x="2704954" y="2481125"/>
            <a:ext cx="278013" cy="405350"/>
          </a:xfrm>
          <a:prstGeom prst="ellipse">
            <a:avLst/>
          </a:prstGeom>
          <a:solidFill>
            <a:srgbClr val="A86ED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j-lt"/>
            </a:endParaRPr>
          </a:p>
        </p:txBody>
      </p:sp>
      <p:sp>
        <p:nvSpPr>
          <p:cNvPr id="106" name="Freeform 36"/>
          <p:cNvSpPr>
            <a:spLocks noEditPoints="1"/>
          </p:cNvSpPr>
          <p:nvPr/>
        </p:nvSpPr>
        <p:spPr bwMode="auto">
          <a:xfrm>
            <a:off x="187415" y="1334641"/>
            <a:ext cx="1838923" cy="2243342"/>
          </a:xfrm>
          <a:custGeom>
            <a:avLst/>
            <a:gdLst>
              <a:gd name="T0" fmla="*/ 193 w 320"/>
              <a:gd name="T1" fmla="*/ 46 h 270"/>
              <a:gd name="T2" fmla="*/ 220 w 320"/>
              <a:gd name="T3" fmla="*/ 90 h 270"/>
              <a:gd name="T4" fmla="*/ 240 w 320"/>
              <a:gd name="T5" fmla="*/ 94 h 270"/>
              <a:gd name="T6" fmla="*/ 287 w 320"/>
              <a:gd name="T7" fmla="*/ 47 h 270"/>
              <a:gd name="T8" fmla="*/ 240 w 320"/>
              <a:gd name="T9" fmla="*/ 0 h 270"/>
              <a:gd name="T10" fmla="*/ 193 w 320"/>
              <a:gd name="T11" fmla="*/ 46 h 270"/>
              <a:gd name="T12" fmla="*/ 162 w 320"/>
              <a:gd name="T13" fmla="*/ 143 h 270"/>
              <a:gd name="T14" fmla="*/ 209 w 320"/>
              <a:gd name="T15" fmla="*/ 96 h 270"/>
              <a:gd name="T16" fmla="*/ 162 w 320"/>
              <a:gd name="T17" fmla="*/ 49 h 270"/>
              <a:gd name="T18" fmla="*/ 115 w 320"/>
              <a:gd name="T19" fmla="*/ 96 h 270"/>
              <a:gd name="T20" fmla="*/ 162 w 320"/>
              <a:gd name="T21" fmla="*/ 143 h 270"/>
              <a:gd name="T22" fmla="*/ 182 w 320"/>
              <a:gd name="T23" fmla="*/ 146 h 270"/>
              <a:gd name="T24" fmla="*/ 142 w 320"/>
              <a:gd name="T25" fmla="*/ 146 h 270"/>
              <a:gd name="T26" fmla="*/ 82 w 320"/>
              <a:gd name="T27" fmla="*/ 206 h 270"/>
              <a:gd name="T28" fmla="*/ 82 w 320"/>
              <a:gd name="T29" fmla="*/ 255 h 270"/>
              <a:gd name="T30" fmla="*/ 82 w 320"/>
              <a:gd name="T31" fmla="*/ 256 h 270"/>
              <a:gd name="T32" fmla="*/ 86 w 320"/>
              <a:gd name="T33" fmla="*/ 257 h 270"/>
              <a:gd name="T34" fmla="*/ 168 w 320"/>
              <a:gd name="T35" fmla="*/ 270 h 270"/>
              <a:gd name="T36" fmla="*/ 239 w 320"/>
              <a:gd name="T37" fmla="*/ 256 h 270"/>
              <a:gd name="T38" fmla="*/ 242 w 320"/>
              <a:gd name="T39" fmla="*/ 255 h 270"/>
              <a:gd name="T40" fmla="*/ 242 w 320"/>
              <a:gd name="T41" fmla="*/ 255 h 270"/>
              <a:gd name="T42" fmla="*/ 242 w 320"/>
              <a:gd name="T43" fmla="*/ 206 h 270"/>
              <a:gd name="T44" fmla="*/ 182 w 320"/>
              <a:gd name="T45" fmla="*/ 146 h 270"/>
              <a:gd name="T46" fmla="*/ 260 w 320"/>
              <a:gd name="T47" fmla="*/ 97 h 270"/>
              <a:gd name="T48" fmla="*/ 220 w 320"/>
              <a:gd name="T49" fmla="*/ 97 h 270"/>
              <a:gd name="T50" fmla="*/ 203 w 320"/>
              <a:gd name="T51" fmla="*/ 138 h 270"/>
              <a:gd name="T52" fmla="*/ 254 w 320"/>
              <a:gd name="T53" fmla="*/ 206 h 270"/>
              <a:gd name="T54" fmla="*/ 254 w 320"/>
              <a:gd name="T55" fmla="*/ 221 h 270"/>
              <a:gd name="T56" fmla="*/ 317 w 320"/>
              <a:gd name="T57" fmla="*/ 208 h 270"/>
              <a:gd name="T58" fmla="*/ 320 w 320"/>
              <a:gd name="T59" fmla="*/ 206 h 270"/>
              <a:gd name="T60" fmla="*/ 320 w 320"/>
              <a:gd name="T61" fmla="*/ 206 h 270"/>
              <a:gd name="T62" fmla="*/ 320 w 320"/>
              <a:gd name="T63" fmla="*/ 158 h 270"/>
              <a:gd name="T64" fmla="*/ 260 w 320"/>
              <a:gd name="T65" fmla="*/ 97 h 270"/>
              <a:gd name="T66" fmla="*/ 80 w 320"/>
              <a:gd name="T67" fmla="*/ 94 h 270"/>
              <a:gd name="T68" fmla="*/ 105 w 320"/>
              <a:gd name="T69" fmla="*/ 87 h 270"/>
              <a:gd name="T70" fmla="*/ 127 w 320"/>
              <a:gd name="T71" fmla="*/ 50 h 270"/>
              <a:gd name="T72" fmla="*/ 127 w 320"/>
              <a:gd name="T73" fmla="*/ 47 h 270"/>
              <a:gd name="T74" fmla="*/ 80 w 320"/>
              <a:gd name="T75" fmla="*/ 0 h 270"/>
              <a:gd name="T76" fmla="*/ 33 w 320"/>
              <a:gd name="T77" fmla="*/ 47 h 270"/>
              <a:gd name="T78" fmla="*/ 80 w 320"/>
              <a:gd name="T79" fmla="*/ 94 h 270"/>
              <a:gd name="T80" fmla="*/ 122 w 320"/>
              <a:gd name="T81" fmla="*/ 138 h 270"/>
              <a:gd name="T82" fmla="*/ 104 w 320"/>
              <a:gd name="T83" fmla="*/ 98 h 270"/>
              <a:gd name="T84" fmla="*/ 100 w 320"/>
              <a:gd name="T85" fmla="*/ 97 h 270"/>
              <a:gd name="T86" fmla="*/ 60 w 320"/>
              <a:gd name="T87" fmla="*/ 97 h 270"/>
              <a:gd name="T88" fmla="*/ 0 w 320"/>
              <a:gd name="T89" fmla="*/ 158 h 270"/>
              <a:gd name="T90" fmla="*/ 0 w 320"/>
              <a:gd name="T91" fmla="*/ 206 h 270"/>
              <a:gd name="T92" fmla="*/ 0 w 320"/>
              <a:gd name="T93" fmla="*/ 207 h 270"/>
              <a:gd name="T94" fmla="*/ 3 w 320"/>
              <a:gd name="T95" fmla="*/ 208 h 270"/>
              <a:gd name="T96" fmla="*/ 71 w 320"/>
              <a:gd name="T97" fmla="*/ 221 h 270"/>
              <a:gd name="T98" fmla="*/ 71 w 320"/>
              <a:gd name="T99" fmla="*/ 206 h 270"/>
              <a:gd name="T100" fmla="*/ 122 w 320"/>
              <a:gd name="T101" fmla="*/ 13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70">
                <a:moveTo>
                  <a:pt x="193" y="46"/>
                </a:moveTo>
                <a:cubicBezTo>
                  <a:pt x="208" y="56"/>
                  <a:pt x="218" y="71"/>
                  <a:pt x="220" y="90"/>
                </a:cubicBezTo>
                <a:cubicBezTo>
                  <a:pt x="226" y="93"/>
                  <a:pt x="233" y="94"/>
                  <a:pt x="240" y="94"/>
                </a:cubicBezTo>
                <a:cubicBezTo>
                  <a:pt x="266" y="94"/>
                  <a:pt x="287" y="73"/>
                  <a:pt x="287" y="47"/>
                </a:cubicBezTo>
                <a:cubicBezTo>
                  <a:pt x="287" y="21"/>
                  <a:pt x="266" y="0"/>
                  <a:pt x="240" y="0"/>
                </a:cubicBezTo>
                <a:cubicBezTo>
                  <a:pt x="214" y="0"/>
                  <a:pt x="194" y="21"/>
                  <a:pt x="193" y="46"/>
                </a:cubicBezTo>
                <a:close/>
                <a:moveTo>
                  <a:pt x="162" y="143"/>
                </a:moveTo>
                <a:cubicBezTo>
                  <a:pt x="188" y="143"/>
                  <a:pt x="209" y="122"/>
                  <a:pt x="209" y="96"/>
                </a:cubicBezTo>
                <a:cubicBezTo>
                  <a:pt x="209" y="70"/>
                  <a:pt x="188" y="49"/>
                  <a:pt x="162" y="49"/>
                </a:cubicBezTo>
                <a:cubicBezTo>
                  <a:pt x="136" y="49"/>
                  <a:pt x="115" y="70"/>
                  <a:pt x="115" y="96"/>
                </a:cubicBezTo>
                <a:cubicBezTo>
                  <a:pt x="115" y="122"/>
                  <a:pt x="136" y="143"/>
                  <a:pt x="162" y="143"/>
                </a:cubicBezTo>
                <a:close/>
                <a:moveTo>
                  <a:pt x="182" y="146"/>
                </a:moveTo>
                <a:cubicBezTo>
                  <a:pt x="142" y="146"/>
                  <a:pt x="142" y="146"/>
                  <a:pt x="142" y="146"/>
                </a:cubicBezTo>
                <a:cubicBezTo>
                  <a:pt x="109" y="146"/>
                  <a:pt x="82" y="173"/>
                  <a:pt x="82" y="206"/>
                </a:cubicBezTo>
                <a:cubicBezTo>
                  <a:pt x="82" y="255"/>
                  <a:pt x="82" y="255"/>
                  <a:pt x="82" y="255"/>
                </a:cubicBezTo>
                <a:cubicBezTo>
                  <a:pt x="82" y="256"/>
                  <a:pt x="82" y="256"/>
                  <a:pt x="82" y="256"/>
                </a:cubicBezTo>
                <a:cubicBezTo>
                  <a:pt x="86" y="257"/>
                  <a:pt x="86" y="257"/>
                  <a:pt x="86" y="257"/>
                </a:cubicBezTo>
                <a:cubicBezTo>
                  <a:pt x="117" y="267"/>
                  <a:pt x="145" y="270"/>
                  <a:pt x="168" y="270"/>
                </a:cubicBezTo>
                <a:cubicBezTo>
                  <a:pt x="212" y="270"/>
                  <a:pt x="237" y="257"/>
                  <a:pt x="239" y="256"/>
                </a:cubicBezTo>
                <a:cubicBezTo>
                  <a:pt x="242" y="255"/>
                  <a:pt x="242" y="255"/>
                  <a:pt x="242" y="255"/>
                </a:cubicBezTo>
                <a:cubicBezTo>
                  <a:pt x="242" y="255"/>
                  <a:pt x="242" y="255"/>
                  <a:pt x="242" y="255"/>
                </a:cubicBezTo>
                <a:cubicBezTo>
                  <a:pt x="242" y="206"/>
                  <a:pt x="242" y="206"/>
                  <a:pt x="242" y="206"/>
                </a:cubicBezTo>
                <a:cubicBezTo>
                  <a:pt x="242" y="173"/>
                  <a:pt x="215" y="146"/>
                  <a:pt x="182" y="146"/>
                </a:cubicBezTo>
                <a:close/>
                <a:moveTo>
                  <a:pt x="260" y="97"/>
                </a:moveTo>
                <a:cubicBezTo>
                  <a:pt x="220" y="97"/>
                  <a:pt x="220" y="97"/>
                  <a:pt x="220" y="97"/>
                </a:cubicBezTo>
                <a:cubicBezTo>
                  <a:pt x="220" y="113"/>
                  <a:pt x="213" y="127"/>
                  <a:pt x="203" y="138"/>
                </a:cubicBezTo>
                <a:cubicBezTo>
                  <a:pt x="232" y="146"/>
                  <a:pt x="254" y="174"/>
                  <a:pt x="254" y="206"/>
                </a:cubicBezTo>
                <a:cubicBezTo>
                  <a:pt x="254" y="221"/>
                  <a:pt x="254" y="221"/>
                  <a:pt x="254" y="221"/>
                </a:cubicBezTo>
                <a:cubicBezTo>
                  <a:pt x="293" y="220"/>
                  <a:pt x="315" y="209"/>
                  <a:pt x="317" y="208"/>
                </a:cubicBezTo>
                <a:cubicBezTo>
                  <a:pt x="320" y="206"/>
                  <a:pt x="320" y="206"/>
                  <a:pt x="320" y="206"/>
                </a:cubicBezTo>
                <a:cubicBezTo>
                  <a:pt x="320" y="206"/>
                  <a:pt x="320" y="206"/>
                  <a:pt x="320" y="206"/>
                </a:cubicBezTo>
                <a:cubicBezTo>
                  <a:pt x="320" y="158"/>
                  <a:pt x="320" y="158"/>
                  <a:pt x="320" y="158"/>
                </a:cubicBezTo>
                <a:cubicBezTo>
                  <a:pt x="320" y="124"/>
                  <a:pt x="293" y="97"/>
                  <a:pt x="260" y="97"/>
                </a:cubicBezTo>
                <a:close/>
                <a:moveTo>
                  <a:pt x="80" y="94"/>
                </a:moveTo>
                <a:cubicBezTo>
                  <a:pt x="89" y="94"/>
                  <a:pt x="98" y="91"/>
                  <a:pt x="105" y="87"/>
                </a:cubicBezTo>
                <a:cubicBezTo>
                  <a:pt x="107" y="72"/>
                  <a:pt x="115" y="59"/>
                  <a:pt x="127" y="50"/>
                </a:cubicBezTo>
                <a:cubicBezTo>
                  <a:pt x="127" y="49"/>
                  <a:pt x="127" y="48"/>
                  <a:pt x="127" y="47"/>
                </a:cubicBezTo>
                <a:cubicBezTo>
                  <a:pt x="127" y="21"/>
                  <a:pt x="106" y="0"/>
                  <a:pt x="80" y="0"/>
                </a:cubicBezTo>
                <a:cubicBezTo>
                  <a:pt x="54" y="0"/>
                  <a:pt x="33" y="21"/>
                  <a:pt x="33" y="47"/>
                </a:cubicBezTo>
                <a:cubicBezTo>
                  <a:pt x="33" y="73"/>
                  <a:pt x="54" y="94"/>
                  <a:pt x="80" y="94"/>
                </a:cubicBezTo>
                <a:close/>
                <a:moveTo>
                  <a:pt x="122" y="138"/>
                </a:moveTo>
                <a:cubicBezTo>
                  <a:pt x="111" y="127"/>
                  <a:pt x="105" y="113"/>
                  <a:pt x="104" y="98"/>
                </a:cubicBezTo>
                <a:cubicBezTo>
                  <a:pt x="103" y="97"/>
                  <a:pt x="101" y="97"/>
                  <a:pt x="100" y="97"/>
                </a:cubicBezTo>
                <a:cubicBezTo>
                  <a:pt x="60" y="97"/>
                  <a:pt x="60" y="97"/>
                  <a:pt x="60" y="97"/>
                </a:cubicBezTo>
                <a:cubicBezTo>
                  <a:pt x="27" y="97"/>
                  <a:pt x="0" y="124"/>
                  <a:pt x="0" y="158"/>
                </a:cubicBezTo>
                <a:cubicBezTo>
                  <a:pt x="0" y="206"/>
                  <a:pt x="0" y="206"/>
                  <a:pt x="0" y="206"/>
                </a:cubicBezTo>
                <a:cubicBezTo>
                  <a:pt x="0" y="207"/>
                  <a:pt x="0" y="207"/>
                  <a:pt x="0" y="207"/>
                </a:cubicBezTo>
                <a:cubicBezTo>
                  <a:pt x="3" y="208"/>
                  <a:pt x="3" y="208"/>
                  <a:pt x="3" y="208"/>
                </a:cubicBezTo>
                <a:cubicBezTo>
                  <a:pt x="29" y="216"/>
                  <a:pt x="51" y="220"/>
                  <a:pt x="71" y="221"/>
                </a:cubicBezTo>
                <a:cubicBezTo>
                  <a:pt x="71" y="206"/>
                  <a:pt x="71" y="206"/>
                  <a:pt x="71" y="206"/>
                </a:cubicBezTo>
                <a:cubicBezTo>
                  <a:pt x="71" y="174"/>
                  <a:pt x="93" y="146"/>
                  <a:pt x="122" y="138"/>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TextBox 107"/>
          <p:cNvSpPr txBox="1"/>
          <p:nvPr/>
        </p:nvSpPr>
        <p:spPr>
          <a:xfrm>
            <a:off x="3067834" y="2338282"/>
            <a:ext cx="4335348" cy="954107"/>
          </a:xfrm>
          <a:prstGeom prst="rect">
            <a:avLst/>
          </a:prstGeom>
          <a:noFill/>
        </p:spPr>
        <p:txBody>
          <a:bodyPr wrap="square" rtlCol="0">
            <a:spAutoFit/>
          </a:bodyPr>
          <a:lstStyle/>
          <a:p>
            <a:r>
              <a:rPr lang="en-GB" sz="2800" b="1" dirty="0">
                <a:solidFill>
                  <a:srgbClr val="8F45C7"/>
                </a:solidFill>
                <a:latin typeface="+mj-lt"/>
              </a:rPr>
              <a:t> 1. </a:t>
            </a:r>
            <a:r>
              <a:rPr lang="el-GR" sz="2800" b="1" dirty="0">
                <a:solidFill>
                  <a:srgbClr val="8F45C7"/>
                </a:solidFill>
                <a:latin typeface="+mj-lt"/>
              </a:rPr>
              <a:t>Γραφεία </a:t>
            </a:r>
            <a:r>
              <a:rPr lang="en-GB" sz="2800" b="1" dirty="0">
                <a:solidFill>
                  <a:srgbClr val="8F45C7"/>
                </a:solidFill>
                <a:latin typeface="+mj-lt"/>
              </a:rPr>
              <a:t>Erasmus/</a:t>
            </a:r>
            <a:r>
              <a:rPr lang="el-GR" sz="2800" b="1" dirty="0">
                <a:solidFill>
                  <a:srgbClr val="8F45C7"/>
                </a:solidFill>
                <a:latin typeface="+mj-lt"/>
              </a:rPr>
              <a:t>Διεθνών Σχέσεων </a:t>
            </a:r>
            <a:endParaRPr lang="en-GB" sz="2800" b="1" dirty="0">
              <a:solidFill>
                <a:srgbClr val="8F45C7"/>
              </a:solidFill>
              <a:latin typeface="+mj-lt"/>
            </a:endParaRPr>
          </a:p>
        </p:txBody>
      </p:sp>
      <p:sp>
        <p:nvSpPr>
          <p:cNvPr id="109" name="TextBox 108"/>
          <p:cNvSpPr txBox="1"/>
          <p:nvPr/>
        </p:nvSpPr>
        <p:spPr>
          <a:xfrm>
            <a:off x="3191371" y="3739620"/>
            <a:ext cx="4017032" cy="954107"/>
          </a:xfrm>
          <a:prstGeom prst="rect">
            <a:avLst/>
          </a:prstGeom>
          <a:noFill/>
          <a:ln>
            <a:noFill/>
          </a:ln>
        </p:spPr>
        <p:txBody>
          <a:bodyPr wrap="square" rtlCol="0">
            <a:spAutoFit/>
          </a:bodyPr>
          <a:lstStyle/>
          <a:p>
            <a:r>
              <a:rPr lang="en-GB" sz="2800" b="1" dirty="0">
                <a:solidFill>
                  <a:schemeClr val="accent2"/>
                </a:solidFill>
                <a:latin typeface="+mj-lt"/>
              </a:rPr>
              <a:t>2. </a:t>
            </a:r>
            <a:r>
              <a:rPr lang="el-GR" sz="2800" b="1" dirty="0">
                <a:solidFill>
                  <a:schemeClr val="accent2"/>
                </a:solidFill>
                <a:latin typeface="+mj-lt"/>
              </a:rPr>
              <a:t>Φοιτητές/</a:t>
            </a:r>
            <a:r>
              <a:rPr lang="el-GR" sz="2800" b="1" dirty="0" err="1">
                <a:solidFill>
                  <a:schemeClr val="accent2"/>
                </a:solidFill>
                <a:latin typeface="+mj-lt"/>
              </a:rPr>
              <a:t>τριες</a:t>
            </a:r>
            <a:r>
              <a:rPr lang="el-GR" sz="2800" b="1" dirty="0">
                <a:solidFill>
                  <a:schemeClr val="accent2"/>
                </a:solidFill>
                <a:latin typeface="+mj-lt"/>
              </a:rPr>
              <a:t> και Νέους Απόφοιτους/τες </a:t>
            </a:r>
            <a:endParaRPr lang="en-GB" sz="2800" b="1" dirty="0">
              <a:solidFill>
                <a:schemeClr val="accent2"/>
              </a:solidFill>
              <a:latin typeface="+mj-lt"/>
            </a:endParaRPr>
          </a:p>
        </p:txBody>
      </p:sp>
      <p:sp>
        <p:nvSpPr>
          <p:cNvPr id="110" name="TextBox 109"/>
          <p:cNvSpPr txBox="1"/>
          <p:nvPr/>
        </p:nvSpPr>
        <p:spPr>
          <a:xfrm>
            <a:off x="3033088" y="5138531"/>
            <a:ext cx="4733966" cy="523220"/>
          </a:xfrm>
          <a:prstGeom prst="rect">
            <a:avLst/>
          </a:prstGeom>
          <a:noFill/>
        </p:spPr>
        <p:txBody>
          <a:bodyPr wrap="square" rtlCol="0">
            <a:spAutoFit/>
          </a:bodyPr>
          <a:lstStyle/>
          <a:p>
            <a:r>
              <a:rPr lang="en-GB" sz="2800" b="1" dirty="0">
                <a:solidFill>
                  <a:srgbClr val="92D050"/>
                </a:solidFill>
                <a:latin typeface="+mj-lt"/>
              </a:rPr>
              <a:t>  3. </a:t>
            </a:r>
            <a:r>
              <a:rPr lang="el-GR" sz="2800" b="1" dirty="0">
                <a:solidFill>
                  <a:srgbClr val="92D050"/>
                </a:solidFill>
                <a:latin typeface="+mj-lt"/>
              </a:rPr>
              <a:t>Προσωπικό των Ιδρυμάτων  </a:t>
            </a:r>
            <a:endParaRPr lang="en-GB" sz="2800" b="1" dirty="0">
              <a:solidFill>
                <a:srgbClr val="92D050"/>
              </a:solidFill>
              <a:latin typeface="+mj-lt"/>
            </a:endParaRPr>
          </a:p>
        </p:txBody>
      </p:sp>
      <p:sp>
        <p:nvSpPr>
          <p:cNvPr id="107" name="Oval 106"/>
          <p:cNvSpPr/>
          <p:nvPr/>
        </p:nvSpPr>
        <p:spPr>
          <a:xfrm>
            <a:off x="2730183" y="3865960"/>
            <a:ext cx="278013" cy="40535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j-lt"/>
            </a:endParaRPr>
          </a:p>
        </p:txBody>
      </p:sp>
      <p:sp>
        <p:nvSpPr>
          <p:cNvPr id="111" name="Oval 110"/>
          <p:cNvSpPr/>
          <p:nvPr/>
        </p:nvSpPr>
        <p:spPr>
          <a:xfrm>
            <a:off x="2747541" y="5092107"/>
            <a:ext cx="278013" cy="405350"/>
          </a:xfrm>
          <a:prstGeom prst="ellipse">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j-lt"/>
            </a:endParaRPr>
          </a:p>
        </p:txBody>
      </p:sp>
    </p:spTree>
    <p:extLst>
      <p:ext uri="{BB962C8B-B14F-4D97-AF65-F5344CB8AC3E}">
        <p14:creationId xmlns:p14="http://schemas.microsoft.com/office/powerpoint/2010/main" val="37385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p:cTn id="19" dur="500" fill="hold"/>
                                        <p:tgtEl>
                                          <p:spTgt spid="107"/>
                                        </p:tgtEl>
                                        <p:attrNameLst>
                                          <p:attrName>ppt_w</p:attrName>
                                        </p:attrNameLst>
                                      </p:cBhvr>
                                      <p:tavLst>
                                        <p:tav tm="0">
                                          <p:val>
                                            <p:fltVal val="0"/>
                                          </p:val>
                                        </p:tav>
                                        <p:tav tm="100000">
                                          <p:val>
                                            <p:strVal val="#ppt_w"/>
                                          </p:val>
                                        </p:tav>
                                      </p:tavLst>
                                    </p:anim>
                                    <p:anim calcmode="lin" valueType="num">
                                      <p:cBhvr>
                                        <p:cTn id="20" dur="500" fill="hold"/>
                                        <p:tgtEl>
                                          <p:spTgt spid="107"/>
                                        </p:tgtEl>
                                        <p:attrNameLst>
                                          <p:attrName>ppt_h</p:attrName>
                                        </p:attrNameLst>
                                      </p:cBhvr>
                                      <p:tavLst>
                                        <p:tav tm="0">
                                          <p:val>
                                            <p:fltVal val="0"/>
                                          </p:val>
                                        </p:tav>
                                        <p:tav tm="100000">
                                          <p:val>
                                            <p:strVal val="#ppt_h"/>
                                          </p:val>
                                        </p:tav>
                                      </p:tavLst>
                                    </p:anim>
                                    <p:animEffect transition="in" filter="fade">
                                      <p:cBhvr>
                                        <p:cTn id="21" dur="500"/>
                                        <p:tgtEl>
                                          <p:spTgt spid="10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1"/>
                                        </p:tgtEl>
                                        <p:attrNameLst>
                                          <p:attrName>style.visibility</p:attrName>
                                        </p:attrNameLst>
                                      </p:cBhvr>
                                      <p:to>
                                        <p:strVal val="visible"/>
                                      </p:to>
                                    </p:set>
                                    <p:anim calcmode="lin" valueType="num">
                                      <p:cBhvr>
                                        <p:cTn id="25" dur="500" fill="hold"/>
                                        <p:tgtEl>
                                          <p:spTgt spid="111"/>
                                        </p:tgtEl>
                                        <p:attrNameLst>
                                          <p:attrName>ppt_w</p:attrName>
                                        </p:attrNameLst>
                                      </p:cBhvr>
                                      <p:tavLst>
                                        <p:tav tm="0">
                                          <p:val>
                                            <p:fltVal val="0"/>
                                          </p:val>
                                        </p:tav>
                                        <p:tav tm="100000">
                                          <p:val>
                                            <p:strVal val="#ppt_w"/>
                                          </p:val>
                                        </p:tav>
                                      </p:tavLst>
                                    </p:anim>
                                    <p:anim calcmode="lin" valueType="num">
                                      <p:cBhvr>
                                        <p:cTn id="26" dur="500" fill="hold"/>
                                        <p:tgtEl>
                                          <p:spTgt spid="111"/>
                                        </p:tgtEl>
                                        <p:attrNameLst>
                                          <p:attrName>ppt_h</p:attrName>
                                        </p:attrNameLst>
                                      </p:cBhvr>
                                      <p:tavLst>
                                        <p:tav tm="0">
                                          <p:val>
                                            <p:fltVal val="0"/>
                                          </p:val>
                                        </p:tav>
                                        <p:tav tm="100000">
                                          <p:val>
                                            <p:strVal val="#ppt_h"/>
                                          </p:val>
                                        </p:tav>
                                      </p:tavLst>
                                    </p:anim>
                                    <p:animEffect transition="in" filter="fade">
                                      <p:cBhvr>
                                        <p:cTn id="2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P spid="107" grpId="0" animBg="1"/>
      <p:bldP spid="1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Slide Master">
  <a:themeElements>
    <a:clrScheme name="01_Key">
      <a:dk1>
        <a:srgbClr val="262626"/>
      </a:dk1>
      <a:lt1>
        <a:srgbClr val="FFFFFF"/>
      </a:lt1>
      <a:dk2>
        <a:srgbClr val="262626"/>
      </a:dk2>
      <a:lt2>
        <a:srgbClr val="FFFFFF"/>
      </a:lt2>
      <a:accent1>
        <a:srgbClr val="1AAD96"/>
      </a:accent1>
      <a:accent2>
        <a:srgbClr val="A9C370"/>
      </a:accent2>
      <a:accent3>
        <a:srgbClr val="F5AE3B"/>
      </a:accent3>
      <a:accent4>
        <a:srgbClr val="CC4E3D"/>
      </a:accent4>
      <a:accent5>
        <a:srgbClr val="56687C"/>
      </a:accent5>
      <a:accent6>
        <a:srgbClr val="94A4B5"/>
      </a:accent6>
      <a:hlink>
        <a:srgbClr val="FFFFFF"/>
      </a:hlink>
      <a:folHlink>
        <a:srgbClr val="595959"/>
      </a:folHlink>
    </a:clrScheme>
    <a:fontScheme name="Custom 1">
      <a:majorFont>
        <a:latin typeface="Roboto"/>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5322</TotalTime>
  <Words>3087</Words>
  <Application>Microsoft Office PowerPoint</Application>
  <PresentationFormat>Widescreen</PresentationFormat>
  <Paragraphs>527</Paragraphs>
  <Slides>39</Slides>
  <Notes>35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39</vt:i4>
      </vt:variant>
    </vt:vector>
  </HeadingPairs>
  <TitlesOfParts>
    <vt:vector size="53" baseType="lpstr">
      <vt:lpstr>Arial</vt:lpstr>
      <vt:lpstr>Calibri</vt:lpstr>
      <vt:lpstr>Calibri Light</vt:lpstr>
      <vt:lpstr>Century Gothic</vt:lpstr>
      <vt:lpstr>Courier New</vt:lpstr>
      <vt:lpstr>Roboto</vt:lpstr>
      <vt:lpstr>Roboto Light</vt:lpstr>
      <vt:lpstr>Symbol</vt:lpstr>
      <vt:lpstr>Times New Roman</vt:lpstr>
      <vt:lpstr>Verdana</vt:lpstr>
      <vt:lpstr>Wingdings</vt:lpstr>
      <vt:lpstr>Office Theme</vt:lpstr>
      <vt:lpstr>Basic Slide Master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Stavri Antoniou</cp:lastModifiedBy>
  <cp:revision>628</cp:revision>
  <cp:lastPrinted>2022-12-07T11:40:36Z</cp:lastPrinted>
  <dcterms:created xsi:type="dcterms:W3CDTF">2021-06-29T14:21:58Z</dcterms:created>
  <dcterms:modified xsi:type="dcterms:W3CDTF">2022-12-08T06:53:30Z</dcterms:modified>
</cp:coreProperties>
</file>