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391" r:id="rId2"/>
    <p:sldId id="260" r:id="rId3"/>
    <p:sldId id="392" r:id="rId4"/>
    <p:sldId id="265" r:id="rId5"/>
    <p:sldId id="268" r:id="rId6"/>
    <p:sldId id="257" r:id="rId7"/>
    <p:sldId id="390" r:id="rId8"/>
    <p:sldId id="343" r:id="rId9"/>
    <p:sldId id="369" r:id="rId10"/>
    <p:sldId id="385" r:id="rId11"/>
    <p:sldId id="370" r:id="rId12"/>
    <p:sldId id="386" r:id="rId13"/>
    <p:sldId id="382" r:id="rId14"/>
    <p:sldId id="273" r:id="rId15"/>
    <p:sldId id="387" r:id="rId16"/>
    <p:sldId id="373" r:id="rId17"/>
    <p:sldId id="372" r:id="rId18"/>
    <p:sldId id="371" r:id="rId19"/>
    <p:sldId id="376" r:id="rId20"/>
    <p:sldId id="375" r:id="rId21"/>
    <p:sldId id="377" r:id="rId22"/>
    <p:sldId id="384" r:id="rId23"/>
    <p:sldId id="389" r:id="rId24"/>
    <p:sldId id="383" r:id="rId25"/>
    <p:sldId id="379" r:id="rId26"/>
    <p:sldId id="367" r:id="rId27"/>
    <p:sldId id="362" r:id="rId28"/>
    <p:sldId id="388" r:id="rId29"/>
  </p:sldIdLst>
  <p:sldSz cx="12192000" cy="6858000"/>
  <p:notesSz cx="6797675" cy="9926638"/>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008080"/>
    <a:srgbClr val="3B9B7B"/>
    <a:srgbClr val="FECAF0"/>
    <a:srgbClr val="BF95DF"/>
    <a:srgbClr val="D2F2ED"/>
    <a:srgbClr val="5DD1BE"/>
    <a:srgbClr val="8F45C7"/>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6" autoAdjust="0"/>
    <p:restoredTop sz="86558" autoAdjust="0"/>
  </p:normalViewPr>
  <p:slideViewPr>
    <p:cSldViewPr snapToGrid="0" snapToObjects="1">
      <p:cViewPr varScale="1">
        <p:scale>
          <a:sx n="74" d="100"/>
          <a:sy n="74" d="100"/>
        </p:scale>
        <p:origin x="133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B1FC9-DF32-4AF7-98FD-A9F1BC63051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5BE47B7F-2449-440D-81C7-D7C154E5611B}">
      <dgm:prSet phldrT="[Text]" custT="1"/>
      <dgm:spPr>
        <a:solidFill>
          <a:srgbClr val="E85348"/>
        </a:solidFill>
      </dgm:spPr>
      <dgm:t>
        <a:bodyPr/>
        <a:lstStyle/>
        <a:p>
          <a:r>
            <a:rPr lang="el-GR" sz="1800" b="1" kern="1200" dirty="0">
              <a:latin typeface="Verdana" panose="020B0604030504040204" pitchFamily="34" charset="0"/>
              <a:ea typeface="Verdana" panose="020B0604030504040204" pitchFamily="34" charset="0"/>
            </a:rPr>
            <a:t>Ένταξη </a:t>
          </a:r>
          <a:r>
            <a:rPr lang="el-GR" sz="1800" b="1" kern="1200" dirty="0">
              <a:solidFill>
                <a:prstClr val="white"/>
              </a:solidFill>
              <a:latin typeface="Verdana" panose="020B0604030504040204" pitchFamily="34" charset="0"/>
              <a:ea typeface="Verdana" panose="020B0604030504040204" pitchFamily="34" charset="0"/>
              <a:cs typeface="Arial" pitchFamily="34" charset="0"/>
            </a:rPr>
            <a:t>και</a:t>
          </a:r>
          <a:r>
            <a:rPr lang="el-GR" sz="1800" b="1" kern="1200" dirty="0">
              <a:latin typeface="Verdana" panose="020B0604030504040204" pitchFamily="34" charset="0"/>
              <a:ea typeface="Verdana" panose="020B0604030504040204" pitchFamily="34" charset="0"/>
            </a:rPr>
            <a:t> Πολυμορφία</a:t>
          </a:r>
          <a:endParaRPr lang="en-US" sz="1800" b="1" kern="1200" dirty="0">
            <a:latin typeface="Verdana" panose="020B0604030504040204" pitchFamily="34" charset="0"/>
            <a:ea typeface="Verdana" panose="020B0604030504040204" pitchFamily="34" charset="0"/>
          </a:endParaRPr>
        </a:p>
      </dgm:t>
    </dgm:pt>
    <dgm:pt modelId="{608CED0F-BDA6-4522-9004-82BBD6C5703F}" type="parTrans" cxnId="{24A5C83D-32FB-49AB-8080-B8B2F9996A05}">
      <dgm:prSet/>
      <dgm:spPr/>
      <dgm:t>
        <a:bodyPr/>
        <a:lstStyle/>
        <a:p>
          <a:endParaRPr lang="en-US" sz="1800"/>
        </a:p>
      </dgm:t>
    </dgm:pt>
    <dgm:pt modelId="{1B154CAA-7A9D-47AB-AD7A-65E6F1E751FC}" type="sibTrans" cxnId="{24A5C83D-32FB-49AB-8080-B8B2F9996A05}">
      <dgm:prSet/>
      <dgm:spPr/>
      <dgm:t>
        <a:bodyPr/>
        <a:lstStyle/>
        <a:p>
          <a:endParaRPr lang="en-US" sz="1800"/>
        </a:p>
      </dgm:t>
    </dgm:pt>
    <dgm:pt modelId="{A6186291-684B-4365-AF4B-3611BB08DCF0}">
      <dgm:prSet custT="1"/>
      <dgm:spPr>
        <a:solidFill>
          <a:srgbClr val="92D050"/>
        </a:solidFill>
      </dgm:spPr>
      <dgm:t>
        <a:bodyPr/>
        <a:lstStyle/>
        <a:p>
          <a:r>
            <a:rPr lang="el-GR" sz="1800" b="1" dirty="0">
              <a:latin typeface="Verdana" panose="020B0604030504040204" pitchFamily="34" charset="0"/>
              <a:ea typeface="Verdana" panose="020B0604030504040204" pitchFamily="34" charset="0"/>
              <a:cs typeface="Arial" pitchFamily="34" charset="0"/>
            </a:rPr>
            <a:t>Ψηφιακός Μετασχηματισμός</a:t>
          </a:r>
        </a:p>
      </dgm:t>
    </dgm:pt>
    <dgm:pt modelId="{2FA6684E-F780-400B-8F17-A2ACB1C2F157}" type="parTrans" cxnId="{54C2B928-262F-4D0E-A98C-9A0DB91A24A6}">
      <dgm:prSet/>
      <dgm:spPr/>
      <dgm:t>
        <a:bodyPr/>
        <a:lstStyle/>
        <a:p>
          <a:endParaRPr lang="en-US" sz="1800"/>
        </a:p>
      </dgm:t>
    </dgm:pt>
    <dgm:pt modelId="{68FBA14E-7897-42D9-B5F2-2B1123A5E5F1}" type="sibTrans" cxnId="{54C2B928-262F-4D0E-A98C-9A0DB91A24A6}">
      <dgm:prSet/>
      <dgm:spPr/>
      <dgm:t>
        <a:bodyPr/>
        <a:lstStyle/>
        <a:p>
          <a:endParaRPr lang="en-US" sz="1800"/>
        </a:p>
      </dgm:t>
    </dgm:pt>
    <dgm:pt modelId="{173C97C0-0631-4052-AB9E-886C984C138E}">
      <dgm:prSet custT="1"/>
      <dgm:spPr>
        <a:solidFill>
          <a:srgbClr val="9C5BCD"/>
        </a:solidFill>
      </dgm:spPr>
      <dgm:t>
        <a:bodyPr/>
        <a:lstStyle/>
        <a:p>
          <a:r>
            <a:rPr lang="el-GR" sz="1800" b="1" dirty="0">
              <a:latin typeface="Verdana" panose="020B0604030504040204" pitchFamily="34" charset="0"/>
              <a:ea typeface="Verdana" panose="020B0604030504040204" pitchFamily="34" charset="0"/>
              <a:cs typeface="Arial" pitchFamily="34" charset="0"/>
            </a:rPr>
            <a:t>Περιβάλλον και καταπολέμηση της Κλιματικής Αλλαγής</a:t>
          </a:r>
        </a:p>
      </dgm:t>
    </dgm:pt>
    <dgm:pt modelId="{DBE094BC-1363-48FB-A320-85AE8D12A11B}" type="parTrans" cxnId="{336D7BF5-2DD1-4E5E-9E96-BE6D732D5257}">
      <dgm:prSet/>
      <dgm:spPr/>
      <dgm:t>
        <a:bodyPr/>
        <a:lstStyle/>
        <a:p>
          <a:endParaRPr lang="en-US" sz="1800"/>
        </a:p>
      </dgm:t>
    </dgm:pt>
    <dgm:pt modelId="{AF2D9248-B315-453B-A40A-8A6C92282F12}" type="sibTrans" cxnId="{336D7BF5-2DD1-4E5E-9E96-BE6D732D5257}">
      <dgm:prSet/>
      <dgm:spPr/>
      <dgm:t>
        <a:bodyPr/>
        <a:lstStyle/>
        <a:p>
          <a:endParaRPr lang="en-US" sz="1800"/>
        </a:p>
      </dgm:t>
    </dgm:pt>
    <dgm:pt modelId="{511B0065-5922-49E0-B192-2FFF8DCCE65B}">
      <dgm:prSet custT="1"/>
      <dgm:spPr>
        <a:solidFill>
          <a:srgbClr val="53A194"/>
        </a:solidFill>
      </dgm:spPr>
      <dgm:t>
        <a:bodyPr/>
        <a:lstStyle/>
        <a:p>
          <a:r>
            <a:rPr lang="el-GR" sz="1800" b="1" dirty="0">
              <a:latin typeface="Verdana" panose="020B0604030504040204" pitchFamily="34" charset="0"/>
              <a:ea typeface="Verdana" panose="020B0604030504040204" pitchFamily="34" charset="0"/>
              <a:cs typeface="Arial" pitchFamily="34" charset="0"/>
            </a:rPr>
            <a:t>Συμμετοχή στο δημοκρατικό βίο, κοινές αξίες και συμμετοχή των πολιτών στα κοινά</a:t>
          </a:r>
          <a:endParaRPr lang="en-US" sz="1800" dirty="0"/>
        </a:p>
      </dgm:t>
    </dgm:pt>
    <dgm:pt modelId="{1462EF78-3C6C-41CC-9FEB-2A767BBC39F3}" type="parTrans" cxnId="{5C0780E3-751F-4D90-B7FD-CDC6AFF2AF45}">
      <dgm:prSet/>
      <dgm:spPr/>
      <dgm:t>
        <a:bodyPr/>
        <a:lstStyle/>
        <a:p>
          <a:endParaRPr lang="en-US" sz="1800"/>
        </a:p>
      </dgm:t>
    </dgm:pt>
    <dgm:pt modelId="{91FA34E3-36D1-49E1-ACFB-04E16A4239DE}" type="sibTrans" cxnId="{5C0780E3-751F-4D90-B7FD-CDC6AFF2AF45}">
      <dgm:prSet/>
      <dgm:spPr/>
      <dgm:t>
        <a:bodyPr/>
        <a:lstStyle/>
        <a:p>
          <a:endParaRPr lang="en-US" sz="1800"/>
        </a:p>
      </dgm:t>
    </dgm:pt>
    <dgm:pt modelId="{A9FEB8AA-AA9C-4684-85A6-1C2198D7B810}" type="pres">
      <dgm:prSet presAssocID="{574B1FC9-DF32-4AF7-98FD-A9F1BC630518}" presName="linear" presStyleCnt="0">
        <dgm:presLayoutVars>
          <dgm:dir/>
          <dgm:animLvl val="lvl"/>
          <dgm:resizeHandles val="exact"/>
        </dgm:presLayoutVars>
      </dgm:prSet>
      <dgm:spPr/>
    </dgm:pt>
    <dgm:pt modelId="{F33FA2D4-8AD9-4C7D-AAA8-6B5056F7C6D8}" type="pres">
      <dgm:prSet presAssocID="{5BE47B7F-2449-440D-81C7-D7C154E5611B}" presName="parentLin" presStyleCnt="0"/>
      <dgm:spPr/>
    </dgm:pt>
    <dgm:pt modelId="{8FF631FF-6D0E-4871-AFBE-D5642751B340}" type="pres">
      <dgm:prSet presAssocID="{5BE47B7F-2449-440D-81C7-D7C154E5611B}" presName="parentLeftMargin" presStyleLbl="node1" presStyleIdx="0" presStyleCnt="4"/>
      <dgm:spPr/>
    </dgm:pt>
    <dgm:pt modelId="{BB3D6BF5-5095-4117-97EA-E27AEB987679}" type="pres">
      <dgm:prSet presAssocID="{5BE47B7F-2449-440D-81C7-D7C154E5611B}" presName="parentText" presStyleLbl="node1" presStyleIdx="0" presStyleCnt="4" custScaleX="100649" custScaleY="113966">
        <dgm:presLayoutVars>
          <dgm:chMax val="0"/>
          <dgm:bulletEnabled val="1"/>
        </dgm:presLayoutVars>
      </dgm:prSet>
      <dgm:spPr/>
    </dgm:pt>
    <dgm:pt modelId="{1DB1D516-E5D8-4A46-B21F-B9E43818BB26}" type="pres">
      <dgm:prSet presAssocID="{5BE47B7F-2449-440D-81C7-D7C154E5611B}" presName="negativeSpace" presStyleCnt="0"/>
      <dgm:spPr/>
    </dgm:pt>
    <dgm:pt modelId="{C896ADA9-B71E-42A5-85E4-D0F809A0FA25}" type="pres">
      <dgm:prSet presAssocID="{5BE47B7F-2449-440D-81C7-D7C154E5611B}" presName="childText" presStyleLbl="conFgAcc1" presStyleIdx="0" presStyleCnt="4">
        <dgm:presLayoutVars>
          <dgm:bulletEnabled val="1"/>
        </dgm:presLayoutVars>
      </dgm:prSet>
      <dgm:spPr/>
    </dgm:pt>
    <dgm:pt modelId="{84DD4735-59EF-4700-A272-E5922A284CCB}" type="pres">
      <dgm:prSet presAssocID="{1B154CAA-7A9D-47AB-AD7A-65E6F1E751FC}" presName="spaceBetweenRectangles" presStyleCnt="0"/>
      <dgm:spPr/>
    </dgm:pt>
    <dgm:pt modelId="{19A82433-6365-476F-AA3D-19C2B01D2691}" type="pres">
      <dgm:prSet presAssocID="{A6186291-684B-4365-AF4B-3611BB08DCF0}" presName="parentLin" presStyleCnt="0"/>
      <dgm:spPr/>
    </dgm:pt>
    <dgm:pt modelId="{78DE2607-2811-41DC-8DFA-DC9FCD477DE3}" type="pres">
      <dgm:prSet presAssocID="{A6186291-684B-4365-AF4B-3611BB08DCF0}" presName="parentLeftMargin" presStyleLbl="node1" presStyleIdx="0" presStyleCnt="4"/>
      <dgm:spPr/>
    </dgm:pt>
    <dgm:pt modelId="{349B9609-3D08-4721-B732-B985BC4B8A7D}" type="pres">
      <dgm:prSet presAssocID="{A6186291-684B-4365-AF4B-3611BB08DCF0}" presName="parentText" presStyleLbl="node1" presStyleIdx="1" presStyleCnt="4" custScaleX="101818" custScaleY="120273">
        <dgm:presLayoutVars>
          <dgm:chMax val="0"/>
          <dgm:bulletEnabled val="1"/>
        </dgm:presLayoutVars>
      </dgm:prSet>
      <dgm:spPr/>
    </dgm:pt>
    <dgm:pt modelId="{06CB9487-7ECD-43FF-BE3D-9E68E188022B}" type="pres">
      <dgm:prSet presAssocID="{A6186291-684B-4365-AF4B-3611BB08DCF0}" presName="negativeSpace" presStyleCnt="0"/>
      <dgm:spPr/>
    </dgm:pt>
    <dgm:pt modelId="{5D6E09D1-2D7E-4DE6-9C1F-77FDAA5C2C49}" type="pres">
      <dgm:prSet presAssocID="{A6186291-684B-4365-AF4B-3611BB08DCF0}" presName="childText" presStyleLbl="conFgAcc1" presStyleIdx="1" presStyleCnt="4">
        <dgm:presLayoutVars>
          <dgm:bulletEnabled val="1"/>
        </dgm:presLayoutVars>
      </dgm:prSet>
      <dgm:spPr/>
    </dgm:pt>
    <dgm:pt modelId="{A3B37951-856B-407E-B6AE-BDA7D35EA779}" type="pres">
      <dgm:prSet presAssocID="{68FBA14E-7897-42D9-B5F2-2B1123A5E5F1}" presName="spaceBetweenRectangles" presStyleCnt="0"/>
      <dgm:spPr/>
    </dgm:pt>
    <dgm:pt modelId="{28E38481-0968-4A93-91EB-1E912BB5FA3B}" type="pres">
      <dgm:prSet presAssocID="{173C97C0-0631-4052-AB9E-886C984C138E}" presName="parentLin" presStyleCnt="0"/>
      <dgm:spPr/>
    </dgm:pt>
    <dgm:pt modelId="{C012E63D-2B37-470E-BBA1-C6D021C3601D}" type="pres">
      <dgm:prSet presAssocID="{173C97C0-0631-4052-AB9E-886C984C138E}" presName="parentLeftMargin" presStyleLbl="node1" presStyleIdx="1" presStyleCnt="4"/>
      <dgm:spPr/>
    </dgm:pt>
    <dgm:pt modelId="{61733A07-0E84-466C-9FE7-0CDA941F855A}" type="pres">
      <dgm:prSet presAssocID="{173C97C0-0631-4052-AB9E-886C984C138E}" presName="parentText" presStyleLbl="node1" presStyleIdx="2" presStyleCnt="4" custScaleX="103571" custScaleY="112202">
        <dgm:presLayoutVars>
          <dgm:chMax val="0"/>
          <dgm:bulletEnabled val="1"/>
        </dgm:presLayoutVars>
      </dgm:prSet>
      <dgm:spPr/>
    </dgm:pt>
    <dgm:pt modelId="{C5249508-8272-4B44-A12A-1C3C58C529CF}" type="pres">
      <dgm:prSet presAssocID="{173C97C0-0631-4052-AB9E-886C984C138E}" presName="negativeSpace" presStyleCnt="0"/>
      <dgm:spPr/>
    </dgm:pt>
    <dgm:pt modelId="{DF0771E4-8011-4FEA-8F2C-FF9E50EBA6B4}" type="pres">
      <dgm:prSet presAssocID="{173C97C0-0631-4052-AB9E-886C984C138E}" presName="childText" presStyleLbl="conFgAcc1" presStyleIdx="2" presStyleCnt="4">
        <dgm:presLayoutVars>
          <dgm:bulletEnabled val="1"/>
        </dgm:presLayoutVars>
      </dgm:prSet>
      <dgm:spPr/>
    </dgm:pt>
    <dgm:pt modelId="{D6FB47EF-F24C-4918-962C-ED8060C7DD3D}" type="pres">
      <dgm:prSet presAssocID="{AF2D9248-B315-453B-A40A-8A6C92282F12}" presName="spaceBetweenRectangles" presStyleCnt="0"/>
      <dgm:spPr/>
    </dgm:pt>
    <dgm:pt modelId="{3F1E4A5B-5A83-4B62-AAD8-EB6E6B9407F5}" type="pres">
      <dgm:prSet presAssocID="{511B0065-5922-49E0-B192-2FFF8DCCE65B}" presName="parentLin" presStyleCnt="0"/>
      <dgm:spPr/>
    </dgm:pt>
    <dgm:pt modelId="{C7C81DFE-C9E1-41E4-A57F-BC37F8475F3B}" type="pres">
      <dgm:prSet presAssocID="{511B0065-5922-49E0-B192-2FFF8DCCE65B}" presName="parentLeftMargin" presStyleLbl="node1" presStyleIdx="2" presStyleCnt="4"/>
      <dgm:spPr/>
    </dgm:pt>
    <dgm:pt modelId="{4EC71D1C-BA2B-4F69-B1AA-A6B228F1B94A}" type="pres">
      <dgm:prSet presAssocID="{511B0065-5922-49E0-B192-2FFF8DCCE65B}" presName="parentText" presStyleLbl="node1" presStyleIdx="3" presStyleCnt="4" custScaleX="102987" custScaleY="127986">
        <dgm:presLayoutVars>
          <dgm:chMax val="0"/>
          <dgm:bulletEnabled val="1"/>
        </dgm:presLayoutVars>
      </dgm:prSet>
      <dgm:spPr/>
    </dgm:pt>
    <dgm:pt modelId="{21C4BE07-185B-46DE-9361-01027CC12C53}" type="pres">
      <dgm:prSet presAssocID="{511B0065-5922-49E0-B192-2FFF8DCCE65B}" presName="negativeSpace" presStyleCnt="0"/>
      <dgm:spPr/>
    </dgm:pt>
    <dgm:pt modelId="{F8F184CE-A091-4777-A028-87F2A2B99B03}" type="pres">
      <dgm:prSet presAssocID="{511B0065-5922-49E0-B192-2FFF8DCCE65B}" presName="childText" presStyleLbl="conFgAcc1" presStyleIdx="3" presStyleCnt="4">
        <dgm:presLayoutVars>
          <dgm:bulletEnabled val="1"/>
        </dgm:presLayoutVars>
      </dgm:prSet>
      <dgm:spPr/>
    </dgm:pt>
  </dgm:ptLst>
  <dgm:cxnLst>
    <dgm:cxn modelId="{2D445E27-9B13-4E4B-B25A-F3665A78E48A}" type="presOf" srcId="{574B1FC9-DF32-4AF7-98FD-A9F1BC630518}" destId="{A9FEB8AA-AA9C-4684-85A6-1C2198D7B810}" srcOrd="0" destOrd="0" presId="urn:microsoft.com/office/officeart/2005/8/layout/list1"/>
    <dgm:cxn modelId="{54C2B928-262F-4D0E-A98C-9A0DB91A24A6}" srcId="{574B1FC9-DF32-4AF7-98FD-A9F1BC630518}" destId="{A6186291-684B-4365-AF4B-3611BB08DCF0}" srcOrd="1" destOrd="0" parTransId="{2FA6684E-F780-400B-8F17-A2ACB1C2F157}" sibTransId="{68FBA14E-7897-42D9-B5F2-2B1123A5E5F1}"/>
    <dgm:cxn modelId="{24A5C83D-32FB-49AB-8080-B8B2F9996A05}" srcId="{574B1FC9-DF32-4AF7-98FD-A9F1BC630518}" destId="{5BE47B7F-2449-440D-81C7-D7C154E5611B}" srcOrd="0" destOrd="0" parTransId="{608CED0F-BDA6-4522-9004-82BBD6C5703F}" sibTransId="{1B154CAA-7A9D-47AB-AD7A-65E6F1E751FC}"/>
    <dgm:cxn modelId="{FCD29F57-2CDD-4ABE-B669-C2D5D1FF6BA5}" type="presOf" srcId="{173C97C0-0631-4052-AB9E-886C984C138E}" destId="{C012E63D-2B37-470E-BBA1-C6D021C3601D}" srcOrd="0" destOrd="0" presId="urn:microsoft.com/office/officeart/2005/8/layout/list1"/>
    <dgm:cxn modelId="{0854FD85-B05B-4BD8-86CF-19112028E766}" type="presOf" srcId="{173C97C0-0631-4052-AB9E-886C984C138E}" destId="{61733A07-0E84-466C-9FE7-0CDA941F855A}" srcOrd="1" destOrd="0" presId="urn:microsoft.com/office/officeart/2005/8/layout/list1"/>
    <dgm:cxn modelId="{3BC740B7-00EF-4903-B870-138D139AD77D}" type="presOf" srcId="{5BE47B7F-2449-440D-81C7-D7C154E5611B}" destId="{BB3D6BF5-5095-4117-97EA-E27AEB987679}" srcOrd="1" destOrd="0" presId="urn:microsoft.com/office/officeart/2005/8/layout/list1"/>
    <dgm:cxn modelId="{F5F497B7-70A5-4AE5-A394-0608B6A0EC29}" type="presOf" srcId="{5BE47B7F-2449-440D-81C7-D7C154E5611B}" destId="{8FF631FF-6D0E-4871-AFBE-D5642751B340}" srcOrd="0" destOrd="0" presId="urn:microsoft.com/office/officeart/2005/8/layout/list1"/>
    <dgm:cxn modelId="{FD730FC2-7B0F-430A-813B-82CD3BA5C777}" type="presOf" srcId="{A6186291-684B-4365-AF4B-3611BB08DCF0}" destId="{349B9609-3D08-4721-B732-B985BC4B8A7D}" srcOrd="1" destOrd="0" presId="urn:microsoft.com/office/officeart/2005/8/layout/list1"/>
    <dgm:cxn modelId="{6D83EAC4-B6CA-4390-B304-66E29B429141}" type="presOf" srcId="{511B0065-5922-49E0-B192-2FFF8DCCE65B}" destId="{4EC71D1C-BA2B-4F69-B1AA-A6B228F1B94A}" srcOrd="1" destOrd="0" presId="urn:microsoft.com/office/officeart/2005/8/layout/list1"/>
    <dgm:cxn modelId="{5C0780E3-751F-4D90-B7FD-CDC6AFF2AF45}" srcId="{574B1FC9-DF32-4AF7-98FD-A9F1BC630518}" destId="{511B0065-5922-49E0-B192-2FFF8DCCE65B}" srcOrd="3" destOrd="0" parTransId="{1462EF78-3C6C-41CC-9FEB-2A767BBC39F3}" sibTransId="{91FA34E3-36D1-49E1-ACFB-04E16A4239DE}"/>
    <dgm:cxn modelId="{100CC1EC-4903-4CFF-ACED-5A3C3A484775}" type="presOf" srcId="{511B0065-5922-49E0-B192-2FFF8DCCE65B}" destId="{C7C81DFE-C9E1-41E4-A57F-BC37F8475F3B}" srcOrd="0" destOrd="0" presId="urn:microsoft.com/office/officeart/2005/8/layout/list1"/>
    <dgm:cxn modelId="{A8F4E8F0-2302-487B-803D-C1CB1ED9E717}" type="presOf" srcId="{A6186291-684B-4365-AF4B-3611BB08DCF0}" destId="{78DE2607-2811-41DC-8DFA-DC9FCD477DE3}" srcOrd="0" destOrd="0" presId="urn:microsoft.com/office/officeart/2005/8/layout/list1"/>
    <dgm:cxn modelId="{336D7BF5-2DD1-4E5E-9E96-BE6D732D5257}" srcId="{574B1FC9-DF32-4AF7-98FD-A9F1BC630518}" destId="{173C97C0-0631-4052-AB9E-886C984C138E}" srcOrd="2" destOrd="0" parTransId="{DBE094BC-1363-48FB-A320-85AE8D12A11B}" sibTransId="{AF2D9248-B315-453B-A40A-8A6C92282F12}"/>
    <dgm:cxn modelId="{6ABDA537-879A-446C-8048-ACD5D7D335E7}" type="presParOf" srcId="{A9FEB8AA-AA9C-4684-85A6-1C2198D7B810}" destId="{F33FA2D4-8AD9-4C7D-AAA8-6B5056F7C6D8}" srcOrd="0" destOrd="0" presId="urn:microsoft.com/office/officeart/2005/8/layout/list1"/>
    <dgm:cxn modelId="{3139946D-10FA-4FEA-8008-59C89D8C3C08}" type="presParOf" srcId="{F33FA2D4-8AD9-4C7D-AAA8-6B5056F7C6D8}" destId="{8FF631FF-6D0E-4871-AFBE-D5642751B340}" srcOrd="0" destOrd="0" presId="urn:microsoft.com/office/officeart/2005/8/layout/list1"/>
    <dgm:cxn modelId="{2ADA0E33-0181-4C47-85CF-7DBF16BDD7D1}" type="presParOf" srcId="{F33FA2D4-8AD9-4C7D-AAA8-6B5056F7C6D8}" destId="{BB3D6BF5-5095-4117-97EA-E27AEB987679}" srcOrd="1" destOrd="0" presId="urn:microsoft.com/office/officeart/2005/8/layout/list1"/>
    <dgm:cxn modelId="{CE161A9B-9ACE-4F61-8A69-D9E8AA6D17AA}" type="presParOf" srcId="{A9FEB8AA-AA9C-4684-85A6-1C2198D7B810}" destId="{1DB1D516-E5D8-4A46-B21F-B9E43818BB26}" srcOrd="1" destOrd="0" presId="urn:microsoft.com/office/officeart/2005/8/layout/list1"/>
    <dgm:cxn modelId="{17F2A462-4CE1-4048-B14E-507EACE8D843}" type="presParOf" srcId="{A9FEB8AA-AA9C-4684-85A6-1C2198D7B810}" destId="{C896ADA9-B71E-42A5-85E4-D0F809A0FA25}" srcOrd="2" destOrd="0" presId="urn:microsoft.com/office/officeart/2005/8/layout/list1"/>
    <dgm:cxn modelId="{7D14CCAA-E710-4D97-B74B-1A7100D3A726}" type="presParOf" srcId="{A9FEB8AA-AA9C-4684-85A6-1C2198D7B810}" destId="{84DD4735-59EF-4700-A272-E5922A284CCB}" srcOrd="3" destOrd="0" presId="urn:microsoft.com/office/officeart/2005/8/layout/list1"/>
    <dgm:cxn modelId="{35394EC2-A7F6-4C5B-AEF7-011D4C9700A0}" type="presParOf" srcId="{A9FEB8AA-AA9C-4684-85A6-1C2198D7B810}" destId="{19A82433-6365-476F-AA3D-19C2B01D2691}" srcOrd="4" destOrd="0" presId="urn:microsoft.com/office/officeart/2005/8/layout/list1"/>
    <dgm:cxn modelId="{78724996-5E87-4A3A-9AA8-30489A0B87F6}" type="presParOf" srcId="{19A82433-6365-476F-AA3D-19C2B01D2691}" destId="{78DE2607-2811-41DC-8DFA-DC9FCD477DE3}" srcOrd="0" destOrd="0" presId="urn:microsoft.com/office/officeart/2005/8/layout/list1"/>
    <dgm:cxn modelId="{C7F7326C-ED7E-4FAA-86C1-0CA02EFC2086}" type="presParOf" srcId="{19A82433-6365-476F-AA3D-19C2B01D2691}" destId="{349B9609-3D08-4721-B732-B985BC4B8A7D}" srcOrd="1" destOrd="0" presId="urn:microsoft.com/office/officeart/2005/8/layout/list1"/>
    <dgm:cxn modelId="{D8CDDBD7-CD55-480F-ACA4-56B7A3C3110B}" type="presParOf" srcId="{A9FEB8AA-AA9C-4684-85A6-1C2198D7B810}" destId="{06CB9487-7ECD-43FF-BE3D-9E68E188022B}" srcOrd="5" destOrd="0" presId="urn:microsoft.com/office/officeart/2005/8/layout/list1"/>
    <dgm:cxn modelId="{71C28081-00E0-4F3D-B15F-A99F6A60A808}" type="presParOf" srcId="{A9FEB8AA-AA9C-4684-85A6-1C2198D7B810}" destId="{5D6E09D1-2D7E-4DE6-9C1F-77FDAA5C2C49}" srcOrd="6" destOrd="0" presId="urn:microsoft.com/office/officeart/2005/8/layout/list1"/>
    <dgm:cxn modelId="{D49BF1BB-2FD7-4841-9DF6-A4B5E370DC5B}" type="presParOf" srcId="{A9FEB8AA-AA9C-4684-85A6-1C2198D7B810}" destId="{A3B37951-856B-407E-B6AE-BDA7D35EA779}" srcOrd="7" destOrd="0" presId="urn:microsoft.com/office/officeart/2005/8/layout/list1"/>
    <dgm:cxn modelId="{D6349ED3-5366-4D61-88AB-9370AFB3F0B6}" type="presParOf" srcId="{A9FEB8AA-AA9C-4684-85A6-1C2198D7B810}" destId="{28E38481-0968-4A93-91EB-1E912BB5FA3B}" srcOrd="8" destOrd="0" presId="urn:microsoft.com/office/officeart/2005/8/layout/list1"/>
    <dgm:cxn modelId="{2DDF5ED1-A95E-41DD-85CB-A49401E2F5F5}" type="presParOf" srcId="{28E38481-0968-4A93-91EB-1E912BB5FA3B}" destId="{C012E63D-2B37-470E-BBA1-C6D021C3601D}" srcOrd="0" destOrd="0" presId="urn:microsoft.com/office/officeart/2005/8/layout/list1"/>
    <dgm:cxn modelId="{4DF37359-297B-4589-B970-FE5DD126DB35}" type="presParOf" srcId="{28E38481-0968-4A93-91EB-1E912BB5FA3B}" destId="{61733A07-0E84-466C-9FE7-0CDA941F855A}" srcOrd="1" destOrd="0" presId="urn:microsoft.com/office/officeart/2005/8/layout/list1"/>
    <dgm:cxn modelId="{3493B498-E164-4FE4-9026-5EDD253BB169}" type="presParOf" srcId="{A9FEB8AA-AA9C-4684-85A6-1C2198D7B810}" destId="{C5249508-8272-4B44-A12A-1C3C58C529CF}" srcOrd="9" destOrd="0" presId="urn:microsoft.com/office/officeart/2005/8/layout/list1"/>
    <dgm:cxn modelId="{EA8CFFE1-3921-4CBD-8A21-FA5E01CA9BE6}" type="presParOf" srcId="{A9FEB8AA-AA9C-4684-85A6-1C2198D7B810}" destId="{DF0771E4-8011-4FEA-8F2C-FF9E50EBA6B4}" srcOrd="10" destOrd="0" presId="urn:microsoft.com/office/officeart/2005/8/layout/list1"/>
    <dgm:cxn modelId="{0EBC048B-727D-45BA-A1EE-21C11B14FDE8}" type="presParOf" srcId="{A9FEB8AA-AA9C-4684-85A6-1C2198D7B810}" destId="{D6FB47EF-F24C-4918-962C-ED8060C7DD3D}" srcOrd="11" destOrd="0" presId="urn:microsoft.com/office/officeart/2005/8/layout/list1"/>
    <dgm:cxn modelId="{3B67F2B3-45FA-4B40-AEC9-F56FF2CA9D20}" type="presParOf" srcId="{A9FEB8AA-AA9C-4684-85A6-1C2198D7B810}" destId="{3F1E4A5B-5A83-4B62-AAD8-EB6E6B9407F5}" srcOrd="12" destOrd="0" presId="urn:microsoft.com/office/officeart/2005/8/layout/list1"/>
    <dgm:cxn modelId="{8BBB3D15-1AEF-4B81-8465-3A3594B4D5A0}" type="presParOf" srcId="{3F1E4A5B-5A83-4B62-AAD8-EB6E6B9407F5}" destId="{C7C81DFE-C9E1-41E4-A57F-BC37F8475F3B}" srcOrd="0" destOrd="0" presId="urn:microsoft.com/office/officeart/2005/8/layout/list1"/>
    <dgm:cxn modelId="{3602C2A1-C936-4CA3-B2DE-AE212CD939C8}" type="presParOf" srcId="{3F1E4A5B-5A83-4B62-AAD8-EB6E6B9407F5}" destId="{4EC71D1C-BA2B-4F69-B1AA-A6B228F1B94A}" srcOrd="1" destOrd="0" presId="urn:microsoft.com/office/officeart/2005/8/layout/list1"/>
    <dgm:cxn modelId="{05AACC3F-E78B-4078-A619-030A80872C32}" type="presParOf" srcId="{A9FEB8AA-AA9C-4684-85A6-1C2198D7B810}" destId="{21C4BE07-185B-46DE-9361-01027CC12C53}" srcOrd="13" destOrd="0" presId="urn:microsoft.com/office/officeart/2005/8/layout/list1"/>
    <dgm:cxn modelId="{E2C88369-70AF-4E6F-9F57-9F19D42F23F1}" type="presParOf" srcId="{A9FEB8AA-AA9C-4684-85A6-1C2198D7B810}" destId="{F8F184CE-A091-4777-A028-87F2A2B99B03}"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71BA48-CF5A-44BB-999F-D8A3D779ABED}" type="doc">
      <dgm:prSet loTypeId="urn:microsoft.com/office/officeart/2005/8/layout/vList5" loCatId="list" qsTypeId="urn:microsoft.com/office/officeart/2005/8/quickstyle/simple1" qsCatId="simple" csTypeId="urn:microsoft.com/office/officeart/2005/8/colors/accent6_3" csCatId="accent6" phldr="1"/>
      <dgm:spPr/>
      <dgm:t>
        <a:bodyPr/>
        <a:lstStyle/>
        <a:p>
          <a:endParaRPr lang="en-US"/>
        </a:p>
      </dgm:t>
    </dgm:pt>
    <dgm:pt modelId="{BF6CAD02-C982-42F0-B169-3347C55DC98D}">
      <dgm:prSet phldrT="[Text]" custT="1"/>
      <dgm:spPr/>
      <dgm:t>
        <a:bodyPr/>
        <a:lstStyle/>
        <a:p>
          <a:pPr algn="l"/>
          <a:r>
            <a:rPr lang="el-GR" sz="2600" dirty="0"/>
            <a:t>Συντονιστής</a:t>
          </a:r>
          <a:endParaRPr lang="en-US" sz="2600" dirty="0"/>
        </a:p>
      </dgm:t>
    </dgm:pt>
    <dgm:pt modelId="{16EC4532-15C3-4952-ACFF-D23BF4C475DD}" type="parTrans" cxnId="{8173E43E-CF51-469B-B431-6C89699CA288}">
      <dgm:prSet/>
      <dgm:spPr/>
      <dgm:t>
        <a:bodyPr/>
        <a:lstStyle/>
        <a:p>
          <a:endParaRPr lang="en-US"/>
        </a:p>
      </dgm:t>
    </dgm:pt>
    <dgm:pt modelId="{02383466-48AE-41A3-B81B-C8DA6E5D9284}" type="sibTrans" cxnId="{8173E43E-CF51-469B-B431-6C89699CA288}">
      <dgm:prSet/>
      <dgm:spPr/>
      <dgm:t>
        <a:bodyPr/>
        <a:lstStyle/>
        <a:p>
          <a:endParaRPr lang="en-US"/>
        </a:p>
      </dgm:t>
    </dgm:pt>
    <dgm:pt modelId="{BBB770C0-DF04-4608-8FEB-20B433F1774B}">
      <dgm:prSet phldrT="[Text]" custT="1"/>
      <dgm:spPr/>
      <dgm:t>
        <a:bodyPr/>
        <a:lstStyle/>
        <a:p>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Συντονίζει την προετοιμασία της αίτησης</a:t>
          </a:r>
          <a:endParaRPr lang="en-US" sz="2200" b="1" dirty="0"/>
        </a:p>
      </dgm:t>
    </dgm:pt>
    <dgm:pt modelId="{20FB2C6F-2A31-40E9-8CAB-378DEE3A608A}" type="parTrans" cxnId="{0FD38C62-BC51-4182-BA03-4672F27AC510}">
      <dgm:prSet/>
      <dgm:spPr/>
      <dgm:t>
        <a:bodyPr/>
        <a:lstStyle/>
        <a:p>
          <a:endParaRPr lang="en-US"/>
        </a:p>
      </dgm:t>
    </dgm:pt>
    <dgm:pt modelId="{6BB8173A-F47A-45E7-9DAD-FE4114023007}" type="sibTrans" cxnId="{0FD38C62-BC51-4182-BA03-4672F27AC510}">
      <dgm:prSet/>
      <dgm:spPr/>
      <dgm:t>
        <a:bodyPr/>
        <a:lstStyle/>
        <a:p>
          <a:endParaRPr lang="en-US"/>
        </a:p>
      </dgm:t>
    </dgm:pt>
    <dgm:pt modelId="{D9629612-A9C2-4BF4-BD7E-B182CD5113B9}">
      <dgm:prSet phldrT="[Text]"/>
      <dgm:spPr/>
      <dgm:t>
        <a:bodyPr/>
        <a:lstStyle/>
        <a:p>
          <a:r>
            <a:rPr lang="el-GR" dirty="0"/>
            <a:t>Συμμετέχοντες Εταίροι</a:t>
          </a:r>
          <a:endParaRPr lang="en-US" dirty="0"/>
        </a:p>
      </dgm:t>
    </dgm:pt>
    <dgm:pt modelId="{564A826A-201E-421B-8D3B-0E7275EB6A99}" type="parTrans" cxnId="{9FF423E2-0F58-450E-91A2-959514AD814D}">
      <dgm:prSet/>
      <dgm:spPr/>
      <dgm:t>
        <a:bodyPr/>
        <a:lstStyle/>
        <a:p>
          <a:endParaRPr lang="en-US"/>
        </a:p>
      </dgm:t>
    </dgm:pt>
    <dgm:pt modelId="{AB39DC51-3290-4721-95BD-C94A96E4A46C}" type="sibTrans" cxnId="{9FF423E2-0F58-450E-91A2-959514AD814D}">
      <dgm:prSet/>
      <dgm:spPr/>
      <dgm:t>
        <a:bodyPr/>
        <a:lstStyle/>
        <a:p>
          <a:endParaRPr lang="en-US"/>
        </a:p>
      </dgm:t>
    </dgm:pt>
    <dgm:pt modelId="{EEF5D325-B29A-4638-B7DC-6025BFF0AE55}">
      <dgm:prSet phldrT="[Text]" custT="1"/>
      <dgm:spPr/>
      <dgm:t>
        <a:bodyPr/>
        <a:lstStyle/>
        <a:p>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dirty="0"/>
        </a:p>
      </dgm:t>
    </dgm:pt>
    <dgm:pt modelId="{1FDE3799-F161-4B1C-80A3-D5C60634127B}" type="parTrans" cxnId="{0311F8DC-C05A-4925-AF73-FC6B4E11A4E3}">
      <dgm:prSet/>
      <dgm:spPr/>
      <dgm:t>
        <a:bodyPr/>
        <a:lstStyle/>
        <a:p>
          <a:endParaRPr lang="en-US"/>
        </a:p>
      </dgm:t>
    </dgm:pt>
    <dgm:pt modelId="{6B99E3A4-6413-4F5B-A35F-EDA98C1A1FE3}" type="sibTrans" cxnId="{0311F8DC-C05A-4925-AF73-FC6B4E11A4E3}">
      <dgm:prSet/>
      <dgm:spPr/>
      <dgm:t>
        <a:bodyPr/>
        <a:lstStyle/>
        <a:p>
          <a:endParaRPr lang="en-US"/>
        </a:p>
      </dgm:t>
    </dgm:pt>
    <dgm:pt modelId="{D27A322F-811C-413B-A275-1D27330BE6B8}">
      <dgm:prSet custT="1"/>
      <dgm:spPr/>
      <dgm:t>
        <a:bodyPr/>
        <a:lstStyle/>
        <a:p>
          <a:pPr rtl="0"/>
          <a:r>
            <a:rPr kumimoji="0" lang="el-GR" sz="2200" b="0" i="0" u="none" strike="noStrike" cap="none" spc="0" normalizeH="0" baseline="0" noProof="0">
              <a:ln>
                <a:noFill/>
              </a:ln>
              <a:solidFill>
                <a:sysClr val="windowText" lastClr="000000"/>
              </a:solidFill>
              <a:effectLst/>
              <a:uLnTx/>
              <a:uFillTx/>
              <a:latin typeface="Calibri"/>
              <a:ea typeface="+mn-ea"/>
              <a:cs typeface="+mn-cs"/>
            </a:rPr>
            <a:t>Εμπλέκει τους εταίρους στη συγγραφή της αίτησης</a:t>
          </a:r>
          <a:endParaRPr kumimoji="0" lang="el-GR" sz="2200" b="0" i="0" u="none" strike="noStrike" cap="none" spc="0" normalizeH="0" baseline="0" noProof="0" dirty="0">
            <a:ln>
              <a:noFill/>
            </a:ln>
            <a:solidFill>
              <a:sysClr val="windowText" lastClr="000000"/>
            </a:solidFill>
            <a:effectLst/>
            <a:uLnTx/>
            <a:uFillTx/>
            <a:latin typeface="Calibri"/>
            <a:ea typeface="+mn-ea"/>
            <a:cs typeface="+mn-cs"/>
          </a:endParaRPr>
        </a:p>
      </dgm:t>
    </dgm:pt>
    <dgm:pt modelId="{5C2285C6-EFD7-4B08-96C7-C1ED41550044}" type="parTrans" cxnId="{3DC1B37B-B2A4-419D-9378-BA09492A783F}">
      <dgm:prSet/>
      <dgm:spPr/>
      <dgm:t>
        <a:bodyPr/>
        <a:lstStyle/>
        <a:p>
          <a:endParaRPr lang="en-US"/>
        </a:p>
      </dgm:t>
    </dgm:pt>
    <dgm:pt modelId="{C270C82D-485A-4FE7-91B7-4C7EC14C4607}" type="sibTrans" cxnId="{3DC1B37B-B2A4-419D-9378-BA09492A783F}">
      <dgm:prSet/>
      <dgm:spPr/>
      <dgm:t>
        <a:bodyPr/>
        <a:lstStyle/>
        <a:p>
          <a:endParaRPr lang="en-US"/>
        </a:p>
      </dgm:t>
    </dgm:pt>
    <dgm:pt modelId="{384EDE47-26F9-4A66-885B-17B161C5D326}">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Υποβάλλει την αίτηση στην Εθνική Υπηρεσία της χώρας του</a:t>
          </a:r>
        </a:p>
      </dgm:t>
    </dgm:pt>
    <dgm:pt modelId="{76B14FC5-7EB0-4964-AC8E-5CBA22AAFB7E}" type="parTrans" cxnId="{C1091C2B-C854-44E1-8731-140AD6BB3516}">
      <dgm:prSet/>
      <dgm:spPr/>
      <dgm:t>
        <a:bodyPr/>
        <a:lstStyle/>
        <a:p>
          <a:endParaRPr lang="en-US"/>
        </a:p>
      </dgm:t>
    </dgm:pt>
    <dgm:pt modelId="{73A1AD94-CD12-42AA-822E-DF4AB940595C}" type="sibTrans" cxnId="{C1091C2B-C854-44E1-8731-140AD6BB3516}">
      <dgm:prSet/>
      <dgm:spPr/>
      <dgm:t>
        <a:bodyPr/>
        <a:lstStyle/>
        <a:p>
          <a:endParaRPr lang="en-US"/>
        </a:p>
      </dgm:t>
    </dgm:pt>
    <dgm:pt modelId="{5EEAF12E-B44F-4DBA-9111-9AA45A83CD86}">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Παρακολουθεί &amp; συντονίζει την υλοποίηση του Σχεδίου</a:t>
          </a:r>
        </a:p>
      </dgm:t>
    </dgm:pt>
    <dgm:pt modelId="{48DCF2CE-6892-41C8-8152-2EEB26BC4B3A}" type="parTrans" cxnId="{A01D6376-9BE8-4419-A808-7AE0A5EE164F}">
      <dgm:prSet/>
      <dgm:spPr/>
      <dgm:t>
        <a:bodyPr/>
        <a:lstStyle/>
        <a:p>
          <a:endParaRPr lang="en-US"/>
        </a:p>
      </dgm:t>
    </dgm:pt>
    <dgm:pt modelId="{60A85B5E-A1BE-437A-960D-C64AE6AB9907}" type="sibTrans" cxnId="{A01D6376-9BE8-4419-A808-7AE0A5EE164F}">
      <dgm:prSet/>
      <dgm:spPr/>
      <dgm:t>
        <a:bodyPr/>
        <a:lstStyle/>
        <a:p>
          <a:endParaRPr lang="en-US"/>
        </a:p>
      </dgm:t>
    </dgm:pt>
    <dgm:pt modelId="{2D3D771B-68CF-4307-8E90-36A11A192CA3}">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cap="none" spc="0" normalizeH="0" baseline="0" noProof="0" dirty="0">
            <a:ln>
              <a:noFill/>
            </a:ln>
            <a:solidFill>
              <a:sysClr val="windowText" lastClr="000000"/>
            </a:solidFill>
            <a:effectLst/>
            <a:uLnTx/>
            <a:uFillTx/>
            <a:latin typeface="Calibri"/>
            <a:ea typeface="+mn-ea"/>
            <a:cs typeface="+mn-cs"/>
          </a:endParaRPr>
        </a:p>
      </dgm:t>
    </dgm:pt>
    <dgm:pt modelId="{F1CE327D-3E4B-4367-9FA7-AD29A39E7851}" type="parTrans" cxnId="{DAB6F4D9-5096-4FB1-A563-17251E611C1D}">
      <dgm:prSet/>
      <dgm:spPr/>
      <dgm:t>
        <a:bodyPr/>
        <a:lstStyle/>
        <a:p>
          <a:endParaRPr lang="en-US"/>
        </a:p>
      </dgm:t>
    </dgm:pt>
    <dgm:pt modelId="{FEEFE0C6-7ED5-4254-BAAF-3855914EFA5D}" type="sibTrans" cxnId="{DAB6F4D9-5096-4FB1-A563-17251E611C1D}">
      <dgm:prSet/>
      <dgm:spPr/>
      <dgm:t>
        <a:bodyPr/>
        <a:lstStyle/>
        <a:p>
          <a:endParaRPr lang="en-US"/>
        </a:p>
      </dgm:t>
    </dgm:pt>
    <dgm:pt modelId="{A119292C-3D5F-4147-817B-F2E058884473}">
      <dgm:prSet custT="1"/>
      <dgm:spPr/>
      <dgm:t>
        <a:bodyPr/>
        <a:lstStyle/>
        <a:p>
          <a:pPr rtl="0"/>
          <a:r>
            <a:rPr kumimoji="0" lang="el-GR" sz="2200" b="0" i="0" u="none" strike="noStrike" cap="none" spc="0" normalizeH="0" baseline="0" noProof="0">
              <a:ln>
                <a:noFill/>
              </a:ln>
              <a:effectLst/>
              <a:uLnTx/>
              <a:uFillTx/>
              <a:latin typeface="Calibri"/>
              <a:ea typeface="+mn-ea"/>
              <a:cs typeface="+mn-cs"/>
            </a:rPr>
            <a:t>Εξουσιοδοτούν τον συντονιστή να δρα εξ’ ονόματός τους</a:t>
          </a:r>
          <a:endParaRPr kumimoji="0" lang="el-GR" sz="2200" b="0" i="0" u="none" strike="noStrike" cap="none" spc="0" normalizeH="0" baseline="0" noProof="0" dirty="0">
            <a:ln>
              <a:noFill/>
            </a:ln>
            <a:effectLst/>
            <a:uLnTx/>
            <a:uFillTx/>
            <a:latin typeface="Calibri"/>
            <a:ea typeface="+mn-ea"/>
            <a:cs typeface="+mn-cs"/>
          </a:endParaRPr>
        </a:p>
      </dgm:t>
    </dgm:pt>
    <dgm:pt modelId="{CF103F9D-FAF5-4C33-8C0F-2F676EE6ABA2}" type="parTrans" cxnId="{B8268A74-8FD3-4743-A88C-113EE4FAC290}">
      <dgm:prSet/>
      <dgm:spPr/>
      <dgm:t>
        <a:bodyPr/>
        <a:lstStyle/>
        <a:p>
          <a:endParaRPr lang="en-US"/>
        </a:p>
      </dgm:t>
    </dgm:pt>
    <dgm:pt modelId="{A8CAE987-106A-49BD-8655-922E3E7B9C0C}" type="sibTrans" cxnId="{B8268A74-8FD3-4743-A88C-113EE4FAC290}">
      <dgm:prSet/>
      <dgm:spPr/>
      <dgm:t>
        <a:bodyPr/>
        <a:lstStyle/>
        <a:p>
          <a:endParaRPr lang="en-US"/>
        </a:p>
      </dgm:t>
    </dgm:pt>
    <dgm:pt modelId="{0103250B-3703-49BE-A355-BAB45425D558}">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dgm:t>
    </dgm:pt>
    <dgm:pt modelId="{656FCB64-59A7-4487-9E61-67A46BCDD8C1}" type="parTrans" cxnId="{4A858CE8-A099-4DC1-B961-776395C21325}">
      <dgm:prSet/>
      <dgm:spPr/>
      <dgm:t>
        <a:bodyPr/>
        <a:lstStyle/>
        <a:p>
          <a:endParaRPr lang="en-US"/>
        </a:p>
      </dgm:t>
    </dgm:pt>
    <dgm:pt modelId="{378E1913-278A-4AE4-9C25-A07A7626AA82}" type="sibTrans" cxnId="{4A858CE8-A099-4DC1-B961-776395C21325}">
      <dgm:prSet/>
      <dgm:spPr/>
      <dgm:t>
        <a:bodyPr/>
        <a:lstStyle/>
        <a:p>
          <a:endParaRPr lang="en-US"/>
        </a:p>
      </dgm:t>
    </dgm:pt>
    <dgm:pt modelId="{091E9C59-16BA-484A-8C89-48557A27E184}">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gm:t>
    </dgm:pt>
    <dgm:pt modelId="{AC4B8C16-44B1-4AF7-A0B6-43863EFEBCE0}" type="parTrans" cxnId="{394A790D-59B5-452F-A018-35A54A412913}">
      <dgm:prSet/>
      <dgm:spPr/>
      <dgm:t>
        <a:bodyPr/>
        <a:lstStyle/>
        <a:p>
          <a:endParaRPr lang="en-US"/>
        </a:p>
      </dgm:t>
    </dgm:pt>
    <dgm:pt modelId="{44017664-BC3F-4E86-A5DB-18B683F708CF}" type="sibTrans" cxnId="{394A790D-59B5-452F-A018-35A54A412913}">
      <dgm:prSet/>
      <dgm:spPr/>
      <dgm:t>
        <a:bodyPr/>
        <a:lstStyle/>
        <a:p>
          <a:endParaRPr lang="en-US"/>
        </a:p>
      </dgm:t>
    </dgm:pt>
    <dgm:pt modelId="{404463A1-6978-4181-8C73-E35ABBB3C07B}" type="pres">
      <dgm:prSet presAssocID="{8671BA48-CF5A-44BB-999F-D8A3D779ABED}" presName="Name0" presStyleCnt="0">
        <dgm:presLayoutVars>
          <dgm:dir/>
          <dgm:animLvl val="lvl"/>
          <dgm:resizeHandles val="exact"/>
        </dgm:presLayoutVars>
      </dgm:prSet>
      <dgm:spPr/>
    </dgm:pt>
    <dgm:pt modelId="{303E1E84-10D7-41EE-A79E-882849423896}" type="pres">
      <dgm:prSet presAssocID="{BF6CAD02-C982-42F0-B169-3347C55DC98D}" presName="linNode" presStyleCnt="0"/>
      <dgm:spPr/>
    </dgm:pt>
    <dgm:pt modelId="{968E7A27-1372-4605-BAE2-A95A2CD95E24}" type="pres">
      <dgm:prSet presAssocID="{BF6CAD02-C982-42F0-B169-3347C55DC98D}" presName="parentText" presStyleLbl="node1" presStyleIdx="0" presStyleCnt="2" custScaleX="64835" custLinFactNeighborX="-9" custLinFactNeighborY="-78">
        <dgm:presLayoutVars>
          <dgm:chMax val="1"/>
          <dgm:bulletEnabled val="1"/>
        </dgm:presLayoutVars>
      </dgm:prSet>
      <dgm:spPr/>
    </dgm:pt>
    <dgm:pt modelId="{5CC1F970-AC62-4C0B-9005-4E3412FDD022}" type="pres">
      <dgm:prSet presAssocID="{BF6CAD02-C982-42F0-B169-3347C55DC98D}" presName="descendantText" presStyleLbl="alignAccFollowNode1" presStyleIdx="0" presStyleCnt="2" custScaleX="141291" custScaleY="125195">
        <dgm:presLayoutVars>
          <dgm:bulletEnabled val="1"/>
        </dgm:presLayoutVars>
      </dgm:prSet>
      <dgm:spPr/>
    </dgm:pt>
    <dgm:pt modelId="{35EDD26A-1CA7-4BF1-97BC-D38ADBE350BE}" type="pres">
      <dgm:prSet presAssocID="{02383466-48AE-41A3-B81B-C8DA6E5D9284}" presName="sp" presStyleCnt="0"/>
      <dgm:spPr/>
    </dgm:pt>
    <dgm:pt modelId="{D07C78CD-3839-4F36-9617-9D3E70AFB8D4}" type="pres">
      <dgm:prSet presAssocID="{D9629612-A9C2-4BF4-BD7E-B182CD5113B9}" presName="linNode" presStyleCnt="0"/>
      <dgm:spPr/>
    </dgm:pt>
    <dgm:pt modelId="{01E27EA4-CDF5-447C-8B30-FDB8ED769441}" type="pres">
      <dgm:prSet presAssocID="{D9629612-A9C2-4BF4-BD7E-B182CD5113B9}" presName="parentText" presStyleLbl="node1" presStyleIdx="1" presStyleCnt="2" custScaleX="64880" custScaleY="104520">
        <dgm:presLayoutVars>
          <dgm:chMax val="1"/>
          <dgm:bulletEnabled val="1"/>
        </dgm:presLayoutVars>
      </dgm:prSet>
      <dgm:spPr/>
    </dgm:pt>
    <dgm:pt modelId="{8CB4827E-F238-42FE-B067-F4D7C6DC3C34}" type="pres">
      <dgm:prSet presAssocID="{D9629612-A9C2-4BF4-BD7E-B182CD5113B9}" presName="descendantText" presStyleLbl="alignAccFollowNode1" presStyleIdx="1" presStyleCnt="2" custScaleX="142647" custScaleY="130984">
        <dgm:presLayoutVars>
          <dgm:bulletEnabled val="1"/>
        </dgm:presLayoutVars>
      </dgm:prSet>
      <dgm:spPr/>
    </dgm:pt>
  </dgm:ptLst>
  <dgm:cxnLst>
    <dgm:cxn modelId="{20E39800-B96A-401F-8E83-59321FF9402F}" type="presOf" srcId="{EEF5D325-B29A-4638-B7DC-6025BFF0AE55}" destId="{8CB4827E-F238-42FE-B067-F4D7C6DC3C34}" srcOrd="0" destOrd="0" presId="urn:microsoft.com/office/officeart/2005/8/layout/vList5"/>
    <dgm:cxn modelId="{394A790D-59B5-452F-A018-35A54A412913}" srcId="{D9629612-A9C2-4BF4-BD7E-B182CD5113B9}" destId="{091E9C59-16BA-484A-8C89-48557A27E184}" srcOrd="3" destOrd="0" parTransId="{AC4B8C16-44B1-4AF7-A0B6-43863EFEBCE0}" sibTransId="{44017664-BC3F-4E86-A5DB-18B683F708CF}"/>
    <dgm:cxn modelId="{C1091C2B-C854-44E1-8731-140AD6BB3516}" srcId="{BF6CAD02-C982-42F0-B169-3347C55DC98D}" destId="{384EDE47-26F9-4A66-885B-17B161C5D326}" srcOrd="2" destOrd="0" parTransId="{76B14FC5-7EB0-4964-AC8E-5CBA22AAFB7E}" sibTransId="{73A1AD94-CD12-42AA-822E-DF4AB940595C}"/>
    <dgm:cxn modelId="{C05F2C34-37D0-4663-B20F-FF731CFD7D42}" type="presOf" srcId="{8671BA48-CF5A-44BB-999F-D8A3D779ABED}" destId="{404463A1-6978-4181-8C73-E35ABBB3C07B}" srcOrd="0" destOrd="0" presId="urn:microsoft.com/office/officeart/2005/8/layout/vList5"/>
    <dgm:cxn modelId="{A46D2A38-1A14-43D2-AD96-C4F9B21CE9E7}" type="presOf" srcId="{D9629612-A9C2-4BF4-BD7E-B182CD5113B9}" destId="{01E27EA4-CDF5-447C-8B30-FDB8ED769441}" srcOrd="0" destOrd="0" presId="urn:microsoft.com/office/officeart/2005/8/layout/vList5"/>
    <dgm:cxn modelId="{8173E43E-CF51-469B-B431-6C89699CA288}" srcId="{8671BA48-CF5A-44BB-999F-D8A3D779ABED}" destId="{BF6CAD02-C982-42F0-B169-3347C55DC98D}" srcOrd="0" destOrd="0" parTransId="{16EC4532-15C3-4952-ACFF-D23BF4C475DD}" sibTransId="{02383466-48AE-41A3-B81B-C8DA6E5D9284}"/>
    <dgm:cxn modelId="{B89C6B62-6FE6-4731-85CB-A393BD20D113}" type="presOf" srcId="{384EDE47-26F9-4A66-885B-17B161C5D326}" destId="{5CC1F970-AC62-4C0B-9005-4E3412FDD022}" srcOrd="0" destOrd="2" presId="urn:microsoft.com/office/officeart/2005/8/layout/vList5"/>
    <dgm:cxn modelId="{0FD38C62-BC51-4182-BA03-4672F27AC510}" srcId="{BF6CAD02-C982-42F0-B169-3347C55DC98D}" destId="{BBB770C0-DF04-4608-8FEB-20B433F1774B}" srcOrd="0" destOrd="0" parTransId="{20FB2C6F-2A31-40E9-8CAB-378DEE3A608A}" sibTransId="{6BB8173A-F47A-45E7-9DAD-FE4114023007}"/>
    <dgm:cxn modelId="{B1A87669-774B-4014-82C0-AE41C03390F8}" type="presOf" srcId="{BBB770C0-DF04-4608-8FEB-20B433F1774B}" destId="{5CC1F970-AC62-4C0B-9005-4E3412FDD022}" srcOrd="0" destOrd="0" presId="urn:microsoft.com/office/officeart/2005/8/layout/vList5"/>
    <dgm:cxn modelId="{B8268A74-8FD3-4743-A88C-113EE4FAC290}" srcId="{D9629612-A9C2-4BF4-BD7E-B182CD5113B9}" destId="{A119292C-3D5F-4147-817B-F2E058884473}" srcOrd="1" destOrd="0" parTransId="{CF103F9D-FAF5-4C33-8C0F-2F676EE6ABA2}" sibTransId="{A8CAE987-106A-49BD-8655-922E3E7B9C0C}"/>
    <dgm:cxn modelId="{A01D6376-9BE8-4419-A808-7AE0A5EE164F}" srcId="{BF6CAD02-C982-42F0-B169-3347C55DC98D}" destId="{5EEAF12E-B44F-4DBA-9111-9AA45A83CD86}" srcOrd="3" destOrd="0" parTransId="{48DCF2CE-6892-41C8-8152-2EEB26BC4B3A}" sibTransId="{60A85B5E-A1BE-437A-960D-C64AE6AB9907}"/>
    <dgm:cxn modelId="{12C5CB56-B579-4197-AECB-D7153A2578E0}" type="presOf" srcId="{0103250B-3703-49BE-A355-BAB45425D558}" destId="{8CB4827E-F238-42FE-B067-F4D7C6DC3C34}" srcOrd="0" destOrd="2" presId="urn:microsoft.com/office/officeart/2005/8/layout/vList5"/>
    <dgm:cxn modelId="{387D1A78-B76F-4528-83B2-5FC013DDA113}" type="presOf" srcId="{2D3D771B-68CF-4307-8E90-36A11A192CA3}" destId="{5CC1F970-AC62-4C0B-9005-4E3412FDD022}" srcOrd="0" destOrd="4" presId="urn:microsoft.com/office/officeart/2005/8/layout/vList5"/>
    <dgm:cxn modelId="{3DC1B37B-B2A4-419D-9378-BA09492A783F}" srcId="{BF6CAD02-C982-42F0-B169-3347C55DC98D}" destId="{D27A322F-811C-413B-A275-1D27330BE6B8}" srcOrd="1" destOrd="0" parTransId="{5C2285C6-EFD7-4B08-96C7-C1ED41550044}" sibTransId="{C270C82D-485A-4FE7-91B7-4C7EC14C4607}"/>
    <dgm:cxn modelId="{40A0A886-F858-4CB5-9F52-BE907E2AA946}" type="presOf" srcId="{BF6CAD02-C982-42F0-B169-3347C55DC98D}" destId="{968E7A27-1372-4605-BAE2-A95A2CD95E24}" srcOrd="0" destOrd="0" presId="urn:microsoft.com/office/officeart/2005/8/layout/vList5"/>
    <dgm:cxn modelId="{D07FCDA3-9319-42B5-8650-68BB246C019E}" type="presOf" srcId="{091E9C59-16BA-484A-8C89-48557A27E184}" destId="{8CB4827E-F238-42FE-B067-F4D7C6DC3C34}" srcOrd="0" destOrd="3" presId="urn:microsoft.com/office/officeart/2005/8/layout/vList5"/>
    <dgm:cxn modelId="{DAB6F4D9-5096-4FB1-A563-17251E611C1D}" srcId="{BF6CAD02-C982-42F0-B169-3347C55DC98D}" destId="{2D3D771B-68CF-4307-8E90-36A11A192CA3}" srcOrd="4" destOrd="0" parTransId="{F1CE327D-3E4B-4367-9FA7-AD29A39E7851}" sibTransId="{FEEFE0C6-7ED5-4254-BAAF-3855914EFA5D}"/>
    <dgm:cxn modelId="{5F0595DA-45A3-4E9C-81FB-E5071F9DE5C1}" type="presOf" srcId="{D27A322F-811C-413B-A275-1D27330BE6B8}" destId="{5CC1F970-AC62-4C0B-9005-4E3412FDD022}" srcOrd="0" destOrd="1" presId="urn:microsoft.com/office/officeart/2005/8/layout/vList5"/>
    <dgm:cxn modelId="{0311F8DC-C05A-4925-AF73-FC6B4E11A4E3}" srcId="{D9629612-A9C2-4BF4-BD7E-B182CD5113B9}" destId="{EEF5D325-B29A-4638-B7DC-6025BFF0AE55}" srcOrd="0" destOrd="0" parTransId="{1FDE3799-F161-4B1C-80A3-D5C60634127B}" sibTransId="{6B99E3A4-6413-4F5B-A35F-EDA98C1A1FE3}"/>
    <dgm:cxn modelId="{4FF7D7E0-4466-4FEB-B217-4B9D31485EF4}" type="presOf" srcId="{A119292C-3D5F-4147-817B-F2E058884473}" destId="{8CB4827E-F238-42FE-B067-F4D7C6DC3C34}" srcOrd="0" destOrd="1" presId="urn:microsoft.com/office/officeart/2005/8/layout/vList5"/>
    <dgm:cxn modelId="{9FF423E2-0F58-450E-91A2-959514AD814D}" srcId="{8671BA48-CF5A-44BB-999F-D8A3D779ABED}" destId="{D9629612-A9C2-4BF4-BD7E-B182CD5113B9}" srcOrd="1" destOrd="0" parTransId="{564A826A-201E-421B-8D3B-0E7275EB6A99}" sibTransId="{AB39DC51-3290-4721-95BD-C94A96E4A46C}"/>
    <dgm:cxn modelId="{4A858CE8-A099-4DC1-B961-776395C21325}" srcId="{D9629612-A9C2-4BF4-BD7E-B182CD5113B9}" destId="{0103250B-3703-49BE-A355-BAB45425D558}" srcOrd="2" destOrd="0" parTransId="{656FCB64-59A7-4487-9E61-67A46BCDD8C1}" sibTransId="{378E1913-278A-4AE4-9C25-A07A7626AA82}"/>
    <dgm:cxn modelId="{7CF97EE9-FB75-4012-866A-09BBE127EDB2}" type="presOf" srcId="{5EEAF12E-B44F-4DBA-9111-9AA45A83CD86}" destId="{5CC1F970-AC62-4C0B-9005-4E3412FDD022}" srcOrd="0" destOrd="3" presId="urn:microsoft.com/office/officeart/2005/8/layout/vList5"/>
    <dgm:cxn modelId="{582A76EC-6269-4AD3-A974-749EBA9B0243}" type="presParOf" srcId="{404463A1-6978-4181-8C73-E35ABBB3C07B}" destId="{303E1E84-10D7-41EE-A79E-882849423896}" srcOrd="0" destOrd="0" presId="urn:microsoft.com/office/officeart/2005/8/layout/vList5"/>
    <dgm:cxn modelId="{8CBC1FA9-5E54-4C6C-ACDA-899D7C0EFB2F}" type="presParOf" srcId="{303E1E84-10D7-41EE-A79E-882849423896}" destId="{968E7A27-1372-4605-BAE2-A95A2CD95E24}" srcOrd="0" destOrd="0" presId="urn:microsoft.com/office/officeart/2005/8/layout/vList5"/>
    <dgm:cxn modelId="{A27CA33D-080E-4F5F-ADB5-5032C48843D0}" type="presParOf" srcId="{303E1E84-10D7-41EE-A79E-882849423896}" destId="{5CC1F970-AC62-4C0B-9005-4E3412FDD022}" srcOrd="1" destOrd="0" presId="urn:microsoft.com/office/officeart/2005/8/layout/vList5"/>
    <dgm:cxn modelId="{CAAB1F04-DC5B-4D58-BCF3-61912D3909DE}" type="presParOf" srcId="{404463A1-6978-4181-8C73-E35ABBB3C07B}" destId="{35EDD26A-1CA7-4BF1-97BC-D38ADBE350BE}" srcOrd="1" destOrd="0" presId="urn:microsoft.com/office/officeart/2005/8/layout/vList5"/>
    <dgm:cxn modelId="{63B77FDD-5DD3-4785-AEA2-88CB747CF458}" type="presParOf" srcId="{404463A1-6978-4181-8C73-E35ABBB3C07B}" destId="{D07C78CD-3839-4F36-9617-9D3E70AFB8D4}" srcOrd="2" destOrd="0" presId="urn:microsoft.com/office/officeart/2005/8/layout/vList5"/>
    <dgm:cxn modelId="{8300E705-F369-462E-ADA3-D4894B6D3E73}" type="presParOf" srcId="{D07C78CD-3839-4F36-9617-9D3E70AFB8D4}" destId="{01E27EA4-CDF5-447C-8B30-FDB8ED769441}" srcOrd="0" destOrd="0" presId="urn:microsoft.com/office/officeart/2005/8/layout/vList5"/>
    <dgm:cxn modelId="{43686ADD-7CEF-4F27-938E-B0B6F710B208}" type="presParOf" srcId="{D07C78CD-3839-4F36-9617-9D3E70AFB8D4}" destId="{8CB4827E-F238-42FE-B067-F4D7C6DC3C3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accent6_2" csCatId="accent6" phldr="1"/>
      <dgm:spPr/>
    </dgm:pt>
    <dgm:pt modelId="{7BFDF3A1-03CB-48FF-B4A1-0164E2B889EA}">
      <dgm:prSet phldrT="[Text]"/>
      <dgm:spPr>
        <a:solidFill>
          <a:schemeClr val="accent4">
            <a:lumMod val="20000"/>
            <a:lumOff val="80000"/>
          </a:schemeClr>
        </a:solidFill>
      </dgm:spPr>
      <dgm:t>
        <a:bodyPr/>
        <a:lstStyle/>
        <a:p>
          <a:r>
            <a:rPr lang="el-GR" dirty="0">
              <a:solidFill>
                <a:srgbClr val="3B9B7B"/>
              </a:solidFill>
            </a:rPr>
            <a:t>Ένταξη και Πολυμορφία</a:t>
          </a:r>
          <a:endParaRPr lang="en-US" dirty="0">
            <a:solidFill>
              <a:srgbClr val="3B9B7B"/>
            </a:solidFill>
          </a:endParaRPr>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dgm:spPr>
        <a:solidFill>
          <a:schemeClr val="accent5">
            <a:lumMod val="60000"/>
            <a:lumOff val="40000"/>
          </a:schemeClr>
        </a:solidFill>
      </dgm:spPr>
      <dgm:t>
        <a:bodyPr/>
        <a:lstStyle/>
        <a:p>
          <a:r>
            <a:rPr lang="el-GR" dirty="0">
              <a:solidFill>
                <a:srgbClr val="3B9B7B"/>
              </a:solidFill>
            </a:rPr>
            <a:t>Ψηφιακή Διάσταση</a:t>
          </a:r>
          <a:endParaRPr lang="en-US" dirty="0">
            <a:solidFill>
              <a:srgbClr val="3B9B7B"/>
            </a:solidFill>
          </a:endParaRPr>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dgm:spPr>
        <a:solidFill>
          <a:schemeClr val="accent6">
            <a:lumMod val="60000"/>
            <a:lumOff val="40000"/>
          </a:schemeClr>
        </a:solidFill>
      </dgm:spPr>
      <dgm:t>
        <a:bodyPr/>
        <a:lstStyle/>
        <a:p>
          <a:r>
            <a:rPr lang="el-GR" dirty="0">
              <a:solidFill>
                <a:srgbClr val="3B9B7B"/>
              </a:solidFill>
            </a:rPr>
            <a:t>Περιβαλλοντική βιωσιμότητα</a:t>
          </a:r>
          <a:endParaRPr lang="en-US" dirty="0">
            <a:solidFill>
              <a:srgbClr val="3B9B7B"/>
            </a:solidFill>
          </a:endParaRPr>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custLinFactNeighborX="-1832" custLinFactNeighborY="13078"/>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3" custLinFactX="-2733" custLinFactNeighborX="-100000" custLinFactNeighborY="-5656">
        <dgm:presLayoutVars>
          <dgm:bulletEnabled val="1"/>
        </dgm:presLayoutVars>
      </dgm:prSet>
      <dgm:spPr/>
    </dgm:pt>
    <dgm:pt modelId="{986A9D52-6A59-4F9F-BB1A-37073B9216E5}" type="pres">
      <dgm:prSet presAssocID="{38114BA9-0FFE-49EE-BA87-7EB15661E379}" presName="sibTrans" presStyleCnt="0"/>
      <dgm:spPr/>
    </dgm:pt>
    <dgm:pt modelId="{34191EDC-20F0-4841-AD6C-860A260C46A2}" type="pres">
      <dgm:prSet presAssocID="{7BFDF3A1-03CB-48FF-B4A1-0164E2B889EA}" presName="textNode" presStyleLbl="node1" presStyleIdx="1" presStyleCnt="3" custLinFactX="-4068" custLinFactNeighborX="-100000" custLinFactNeighborY="-5656">
        <dgm:presLayoutVars>
          <dgm:bulletEnabled val="1"/>
        </dgm:presLayoutVars>
      </dgm:prSet>
      <dgm:spPr/>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2" presStyleCnt="3" custLinFactX="-5232" custLinFactNeighborX="-100000" custLinFactNeighborY="-5656">
        <dgm:presLayoutVars>
          <dgm:bulletEnabled val="1"/>
        </dgm:presLayoutVars>
      </dgm:prSet>
      <dgm:spPr/>
    </dgm:pt>
  </dgm:ptLst>
  <dgm:cxnLst>
    <dgm:cxn modelId="{45CDC70D-93DD-495D-8FAB-FFECEC3D8076}" srcId="{9A69D3D1-95F7-4D04-934E-9810FB545265}" destId="{7BFDF3A1-03CB-48FF-B4A1-0164E2B889EA}" srcOrd="1" destOrd="0" parTransId="{32273023-5FC8-4F3D-A224-ED8A56F1EDAD}" sibTransId="{2C320B25-C6E7-40F5-957A-CB08DDF4D183}"/>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F0F6A072-26EC-4BF5-B731-264A2846C2BE}" type="presOf" srcId="{9A69D3D1-95F7-4D04-934E-9810FB545265}" destId="{4C43ED7B-F8B7-47E1-B18D-162B955954DA}"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7288B686-9F90-4FBC-BF88-B9498C7D3C90}" srcId="{9A69D3D1-95F7-4D04-934E-9810FB545265}" destId="{44425600-3B84-4CE6-B252-49E03C7A1023}" srcOrd="2"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8120FE79-6D25-41C8-8DAF-4A5AED8EB338}" type="presParOf" srcId="{93F3AEBE-06C4-4A9A-A748-31807C793C21}" destId="{34191EDC-20F0-4841-AD6C-860A260C46A2}" srcOrd="2" destOrd="0" presId="urn:microsoft.com/office/officeart/2005/8/layout/hProcess9"/>
    <dgm:cxn modelId="{99D8B6AB-114F-44C2-9D76-0203EDA6F3A8}" type="presParOf" srcId="{93F3AEBE-06C4-4A9A-A748-31807C793C21}" destId="{DB13E7DE-0E9F-4FD2-8DC6-BC03E80F91C3}" srcOrd="3" destOrd="0" presId="urn:microsoft.com/office/officeart/2005/8/layout/hProcess9"/>
    <dgm:cxn modelId="{81F1BBB1-6A76-408C-810D-28083824F802}" type="presParOf" srcId="{93F3AEBE-06C4-4A9A-A748-31807C793C21}" destId="{BDF8D7C9-4779-4D9E-AEFD-FB305258A604}"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colorful5" csCatId="colorful" phldr="1"/>
      <dgm:spPr/>
    </dgm:pt>
    <dgm:pt modelId="{7BFDF3A1-03CB-48FF-B4A1-0164E2B889EA}">
      <dgm:prSet phldrT="[Text]" custT="1"/>
      <dgm:spPr/>
      <dgm:t>
        <a:bodyPr/>
        <a:lstStyle/>
        <a:p>
          <a:pPr algn="ctr"/>
          <a:r>
            <a:rPr kumimoji="0" lang="el-GR" sz="1800" b="1" i="0" u="none" strike="noStrike" cap="none" spc="0" normalizeH="0" baseline="0" noProof="0" dirty="0">
              <a:ln/>
              <a:effectLst/>
              <a:uLnTx/>
              <a:uFillTx/>
            </a:rPr>
            <a:t>Περιβάλλον και καταπολέμηση της κλιματικής αλλαγής</a:t>
          </a:r>
          <a:endParaRPr lang="en-US" sz="1800" b="1" dirty="0"/>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custT="1"/>
      <dgm:spPr/>
      <dgm:t>
        <a:bodyPr/>
        <a:lstStyle/>
        <a:p>
          <a:r>
            <a:rPr kumimoji="0" lang="el-GR" sz="1700" b="0" i="0" u="none" strike="noStrike" cap="none" spc="0" normalizeH="0" baseline="0" noProof="0" dirty="0">
              <a:ln/>
              <a:effectLst/>
              <a:uLnTx/>
              <a:uFillTx/>
            </a:rPr>
            <a:t>Συμμετοχή στον δημοκρατικό βίο, κοινές αξίες και συμμετοχή των πολιτών στα κοινά</a:t>
          </a:r>
          <a:endParaRPr lang="en-US" sz="1700" dirty="0"/>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custT="1"/>
      <dgm:spPr/>
      <dgm:t>
        <a:bodyPr/>
        <a:lstStyle/>
        <a:p>
          <a:r>
            <a:rPr kumimoji="0" lang="el-GR" sz="1800" b="1" i="0" u="none" strike="noStrike" cap="none" spc="0" normalizeH="0" baseline="0" noProof="0" dirty="0">
              <a:ln/>
              <a:effectLst/>
              <a:uLnTx/>
              <a:uFillTx/>
            </a:rPr>
            <a:t>Ένταξη και Πολυμορφία</a:t>
          </a:r>
          <a:endParaRPr lang="en-US" sz="1800" b="1" dirty="0"/>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D12AC8E7-5EC8-4A26-AC41-91508C721A5C}">
      <dgm:prSet custT="1"/>
      <dgm:spPr/>
      <dgm:t>
        <a:bodyPr/>
        <a:lstStyle/>
        <a:p>
          <a:r>
            <a:rPr kumimoji="0" lang="el-GR" sz="1700" b="1" i="0" u="none" strike="noStrike" cap="none" spc="0" normalizeH="0" baseline="0" noProof="0" dirty="0">
              <a:ln/>
              <a:effectLst/>
              <a:uLnTx/>
              <a:uFillTx/>
            </a:rPr>
            <a:t>Ψηφιακός Μετασχηματισμός</a:t>
          </a:r>
          <a:endParaRPr lang="en-US" sz="1700" b="1" dirty="0"/>
        </a:p>
      </dgm:t>
    </dgm:pt>
    <dgm:pt modelId="{9BF86D6F-AC1D-4979-A4E5-736C98836A4B}" type="parTrans" cxnId="{E53FEF68-C97B-4BC1-A3C5-0767E5A3FE55}">
      <dgm:prSet/>
      <dgm:spPr/>
      <dgm:t>
        <a:bodyPr/>
        <a:lstStyle/>
        <a:p>
          <a:endParaRPr lang="en-US"/>
        </a:p>
      </dgm:t>
    </dgm:pt>
    <dgm:pt modelId="{6DE157F2-7A6C-46E5-9CDA-6611735055B5}" type="sibTrans" cxnId="{E53FEF68-C97B-4BC1-A3C5-0767E5A3FE55}">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4" custScaleX="121855" custScaleY="179133">
        <dgm:presLayoutVars>
          <dgm:bulletEnabled val="1"/>
        </dgm:presLayoutVars>
      </dgm:prSet>
      <dgm:spPr/>
    </dgm:pt>
    <dgm:pt modelId="{986A9D52-6A59-4F9F-BB1A-37073B9216E5}" type="pres">
      <dgm:prSet presAssocID="{38114BA9-0FFE-49EE-BA87-7EB15661E379}" presName="sibTrans" presStyleCnt="0"/>
      <dgm:spPr/>
    </dgm:pt>
    <dgm:pt modelId="{70A90D3A-D09F-493D-9D40-AB720E740DFC}" type="pres">
      <dgm:prSet presAssocID="{D12AC8E7-5EC8-4A26-AC41-91508C721A5C}" presName="textNode" presStyleLbl="node1" presStyleIdx="1" presStyleCnt="4" custScaleX="122478" custScaleY="189681">
        <dgm:presLayoutVars>
          <dgm:bulletEnabled val="1"/>
        </dgm:presLayoutVars>
      </dgm:prSet>
      <dgm:spPr/>
    </dgm:pt>
    <dgm:pt modelId="{216FB22D-90C3-4A33-847D-FEFB77B05305}" type="pres">
      <dgm:prSet presAssocID="{6DE157F2-7A6C-46E5-9CDA-6611735055B5}" presName="sibTrans" presStyleCnt="0"/>
      <dgm:spPr/>
    </dgm:pt>
    <dgm:pt modelId="{34191EDC-20F0-4841-AD6C-860A260C46A2}" type="pres">
      <dgm:prSet presAssocID="{7BFDF3A1-03CB-48FF-B4A1-0164E2B889EA}" presName="textNode" presStyleLbl="node1" presStyleIdx="2" presStyleCnt="4" custScaleX="113569" custScaleY="168025" custLinFactNeighborY="-3676">
        <dgm:presLayoutVars>
          <dgm:bulletEnabled val="1"/>
        </dgm:presLayoutVars>
      </dgm:prSet>
      <dgm:spPr/>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3" presStyleCnt="4" custScaleX="123719" custScaleY="171222">
        <dgm:presLayoutVars>
          <dgm:bulletEnabled val="1"/>
        </dgm:presLayoutVars>
      </dgm:prSet>
      <dgm:spPr/>
    </dgm:pt>
  </dgm:ptLst>
  <dgm:cxnLst>
    <dgm:cxn modelId="{45CDC70D-93DD-495D-8FAB-FFECEC3D8076}" srcId="{9A69D3D1-95F7-4D04-934E-9810FB545265}" destId="{7BFDF3A1-03CB-48FF-B4A1-0164E2B889EA}" srcOrd="2" destOrd="0" parTransId="{32273023-5FC8-4F3D-A224-ED8A56F1EDAD}" sibTransId="{2C320B25-C6E7-40F5-957A-CB08DDF4D183}"/>
    <dgm:cxn modelId="{07155B13-35AF-44A1-9A46-0D49E9FB9072}" type="presOf" srcId="{D12AC8E7-5EC8-4A26-AC41-91508C721A5C}" destId="{70A90D3A-D09F-493D-9D40-AB720E740DFC}" srcOrd="0" destOrd="0" presId="urn:microsoft.com/office/officeart/2005/8/layout/hProcess9"/>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E53FEF68-C97B-4BC1-A3C5-0767E5A3FE55}" srcId="{9A69D3D1-95F7-4D04-934E-9810FB545265}" destId="{D12AC8E7-5EC8-4A26-AC41-91508C721A5C}" srcOrd="1" destOrd="0" parTransId="{9BF86D6F-AC1D-4979-A4E5-736C98836A4B}" sibTransId="{6DE157F2-7A6C-46E5-9CDA-6611735055B5}"/>
    <dgm:cxn modelId="{F0F6A072-26EC-4BF5-B731-264A2846C2BE}" type="presOf" srcId="{9A69D3D1-95F7-4D04-934E-9810FB545265}" destId="{4C43ED7B-F8B7-47E1-B18D-162B955954DA}"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7288B686-9F90-4FBC-BF88-B9498C7D3C90}" srcId="{9A69D3D1-95F7-4D04-934E-9810FB545265}" destId="{44425600-3B84-4CE6-B252-49E03C7A1023}" srcOrd="3"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CBE34B1E-4F20-464D-A83A-D3CE6598FD1C}" type="presParOf" srcId="{93F3AEBE-06C4-4A9A-A748-31807C793C21}" destId="{70A90D3A-D09F-493D-9D40-AB720E740DFC}" srcOrd="2" destOrd="0" presId="urn:microsoft.com/office/officeart/2005/8/layout/hProcess9"/>
    <dgm:cxn modelId="{CC1428F9-D46D-4DAB-849D-FF25107A50C3}" type="presParOf" srcId="{93F3AEBE-06C4-4A9A-A748-31807C793C21}" destId="{216FB22D-90C3-4A33-847D-FEFB77B05305}" srcOrd="3" destOrd="0" presId="urn:microsoft.com/office/officeart/2005/8/layout/hProcess9"/>
    <dgm:cxn modelId="{8120FE79-6D25-41C8-8DAF-4A5AED8EB338}" type="presParOf" srcId="{93F3AEBE-06C4-4A9A-A748-31807C793C21}" destId="{34191EDC-20F0-4841-AD6C-860A260C46A2}" srcOrd="4" destOrd="0" presId="urn:microsoft.com/office/officeart/2005/8/layout/hProcess9"/>
    <dgm:cxn modelId="{99D8B6AB-114F-44C2-9D76-0203EDA6F3A8}" type="presParOf" srcId="{93F3AEBE-06C4-4A9A-A748-31807C793C21}" destId="{DB13E7DE-0E9F-4FD2-8DC6-BC03E80F91C3}" srcOrd="5" destOrd="0" presId="urn:microsoft.com/office/officeart/2005/8/layout/hProcess9"/>
    <dgm:cxn modelId="{81F1BBB1-6A76-408C-810D-28083824F802}" type="presParOf" srcId="{93F3AEBE-06C4-4A9A-A748-31807C793C21}" destId="{BDF8D7C9-4779-4D9E-AEFD-FB305258A604}"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CEC168-4585-4FD8-BFA1-BFD067F7BA55}"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0BB81F50-3610-47A7-AE16-F0AE5EB7B36A}">
      <dgm:prSet phldrT="[Text]"/>
      <dgm:spPr/>
      <dgm:t>
        <a:bodyPr/>
        <a:lstStyle/>
        <a:p>
          <a:r>
            <a:rPr lang="en-US" dirty="0"/>
            <a:t>Relevance </a:t>
          </a:r>
          <a:r>
            <a:rPr lang="el-GR" dirty="0"/>
            <a:t>/Συνάφεια του σχεδίου</a:t>
          </a:r>
          <a:endParaRPr lang="en-US" dirty="0"/>
        </a:p>
      </dgm:t>
    </dgm:pt>
    <dgm:pt modelId="{4969D120-331F-4169-ABC2-2CDD57126D98}" type="parTrans" cxnId="{BEE56441-9803-4327-B489-513F777DE0B9}">
      <dgm:prSet/>
      <dgm:spPr/>
      <dgm:t>
        <a:bodyPr/>
        <a:lstStyle/>
        <a:p>
          <a:endParaRPr lang="en-US"/>
        </a:p>
      </dgm:t>
    </dgm:pt>
    <dgm:pt modelId="{E0A3094F-FFD5-4B49-8514-8102FC54C38C}" type="sibTrans" cxnId="{BEE56441-9803-4327-B489-513F777DE0B9}">
      <dgm:prSet/>
      <dgm:spPr/>
      <dgm:t>
        <a:bodyPr/>
        <a:lstStyle/>
        <a:p>
          <a:endParaRPr lang="en-US"/>
        </a:p>
      </dgm:t>
    </dgm:pt>
    <dgm:pt modelId="{E832705C-A8E8-4F36-B402-80CCDA61F13F}">
      <dgm:prSet phldrT="[Text]"/>
      <dgm:spPr/>
      <dgm:t>
        <a:bodyPr/>
        <a:lstStyle/>
        <a:p>
          <a:r>
            <a:rPr lang="en-US" dirty="0"/>
            <a:t>Project Impact/ </a:t>
          </a:r>
          <a:r>
            <a:rPr lang="el-GR" dirty="0"/>
            <a:t>Αντίκτυπος</a:t>
          </a:r>
          <a:r>
            <a:rPr lang="en-US" dirty="0"/>
            <a:t> </a:t>
          </a:r>
          <a:r>
            <a:rPr lang="el-GR" dirty="0"/>
            <a:t>του σχεδίου</a:t>
          </a:r>
          <a:endParaRPr lang="en-US" dirty="0"/>
        </a:p>
      </dgm:t>
    </dgm:pt>
    <dgm:pt modelId="{C3A8FBEE-13AB-420E-97D9-5EECD01F2768}" type="parTrans" cxnId="{527E3F38-9E78-4DD3-9B68-18677B3E84FF}">
      <dgm:prSet/>
      <dgm:spPr/>
      <dgm:t>
        <a:bodyPr/>
        <a:lstStyle/>
        <a:p>
          <a:endParaRPr lang="en-US"/>
        </a:p>
      </dgm:t>
    </dgm:pt>
    <dgm:pt modelId="{37D3523A-4266-4BFA-8AFB-AE9A60D3ACEB}" type="sibTrans" cxnId="{527E3F38-9E78-4DD3-9B68-18677B3E84FF}">
      <dgm:prSet/>
      <dgm:spPr/>
      <dgm:t>
        <a:bodyPr/>
        <a:lstStyle/>
        <a:p>
          <a:endParaRPr lang="en-US"/>
        </a:p>
      </dgm:t>
    </dgm:pt>
    <dgm:pt modelId="{6E7BB588-D098-44C0-9D6B-4E658230FDCA}">
      <dgm:prSet/>
      <dgm:spPr/>
      <dgm:t>
        <a:bodyPr/>
        <a:lstStyle/>
        <a:p>
          <a:r>
            <a:rPr lang="en-US" dirty="0"/>
            <a:t>Quality of the project design and implementation</a:t>
          </a:r>
          <a:r>
            <a:rPr lang="el-GR" dirty="0"/>
            <a:t>/</a:t>
          </a:r>
          <a:endParaRPr lang="en-US" dirty="0"/>
        </a:p>
        <a:p>
          <a:r>
            <a:rPr lang="el-GR" dirty="0"/>
            <a:t>Ποιότητα στο σχεδιασμό και την υλοποίηση του σχεδίου</a:t>
          </a:r>
          <a:endParaRPr lang="en-US" dirty="0"/>
        </a:p>
      </dgm:t>
    </dgm:pt>
    <dgm:pt modelId="{4C1FAB8A-2C25-4D6F-94A3-E808932C39D1}" type="parTrans" cxnId="{2CBDA2D1-F64E-4FBB-AA9E-C3708A7CACD3}">
      <dgm:prSet/>
      <dgm:spPr/>
      <dgm:t>
        <a:bodyPr/>
        <a:lstStyle/>
        <a:p>
          <a:endParaRPr lang="en-US"/>
        </a:p>
      </dgm:t>
    </dgm:pt>
    <dgm:pt modelId="{D3AAC8B8-2195-4328-B5FC-8A694E67769D}" type="sibTrans" cxnId="{2CBDA2D1-F64E-4FBB-AA9E-C3708A7CACD3}">
      <dgm:prSet/>
      <dgm:spPr/>
      <dgm:t>
        <a:bodyPr/>
        <a:lstStyle/>
        <a:p>
          <a:endParaRPr lang="en-US"/>
        </a:p>
      </dgm:t>
    </dgm:pt>
    <dgm:pt modelId="{41279F3F-EBEF-4972-A772-340977ECF741}">
      <dgm:prSet/>
      <dgm:spPr/>
      <dgm:t>
        <a:bodyPr/>
        <a:lstStyle/>
        <a:p>
          <a:r>
            <a:rPr lang="en-US" dirty="0"/>
            <a:t>Quality of the</a:t>
          </a:r>
          <a:r>
            <a:rPr lang="el-GR" dirty="0"/>
            <a:t> </a:t>
          </a:r>
          <a:r>
            <a:rPr lang="en-US" dirty="0"/>
            <a:t>partnership and the</a:t>
          </a:r>
          <a:r>
            <a:rPr lang="el-GR" dirty="0"/>
            <a:t> </a:t>
          </a:r>
          <a:r>
            <a:rPr lang="en-US" dirty="0"/>
            <a:t>cooperation</a:t>
          </a:r>
          <a:r>
            <a:rPr lang="el-GR" dirty="0"/>
            <a:t> </a:t>
          </a:r>
          <a:r>
            <a:rPr lang="en-US" dirty="0"/>
            <a:t>arrangements</a:t>
          </a:r>
          <a:r>
            <a:rPr lang="el-GR" dirty="0"/>
            <a:t>/ </a:t>
          </a:r>
        </a:p>
        <a:p>
          <a:r>
            <a:rPr lang="el-GR" dirty="0"/>
            <a:t>Ποιότητα κοινοπραξίας και της μεταξύ τους συνεργασίας</a:t>
          </a:r>
          <a:endParaRPr lang="en-US" dirty="0"/>
        </a:p>
      </dgm:t>
    </dgm:pt>
    <dgm:pt modelId="{12D5E30A-0CC7-4B86-8DCC-F9C3E0AA7B84}" type="parTrans" cxnId="{7C8873B8-55AD-49EB-B96A-0991F1E88A7F}">
      <dgm:prSet/>
      <dgm:spPr/>
      <dgm:t>
        <a:bodyPr/>
        <a:lstStyle/>
        <a:p>
          <a:endParaRPr lang="en-US"/>
        </a:p>
      </dgm:t>
    </dgm:pt>
    <dgm:pt modelId="{48FCCE7B-CE92-4348-844E-93B7AEC256E2}" type="sibTrans" cxnId="{7C8873B8-55AD-49EB-B96A-0991F1E88A7F}">
      <dgm:prSet/>
      <dgm:spPr/>
      <dgm:t>
        <a:bodyPr/>
        <a:lstStyle/>
        <a:p>
          <a:endParaRPr lang="en-US"/>
        </a:p>
      </dgm:t>
    </dgm:pt>
    <dgm:pt modelId="{014F8D04-C4DC-425A-8D44-DF8127947BD5}" type="pres">
      <dgm:prSet presAssocID="{96CEC168-4585-4FD8-BFA1-BFD067F7BA55}" presName="Name0" presStyleCnt="0">
        <dgm:presLayoutVars>
          <dgm:chMax val="7"/>
          <dgm:chPref val="7"/>
          <dgm:dir/>
        </dgm:presLayoutVars>
      </dgm:prSet>
      <dgm:spPr/>
    </dgm:pt>
    <dgm:pt modelId="{CEC72678-0FD0-4D75-BCE4-50CA07D4F69D}" type="pres">
      <dgm:prSet presAssocID="{96CEC168-4585-4FD8-BFA1-BFD067F7BA55}" presName="Name1" presStyleCnt="0"/>
      <dgm:spPr/>
    </dgm:pt>
    <dgm:pt modelId="{534F457D-4FA1-4AD2-B86B-DD66DB3C0F5F}" type="pres">
      <dgm:prSet presAssocID="{96CEC168-4585-4FD8-BFA1-BFD067F7BA55}" presName="cycle" presStyleCnt="0"/>
      <dgm:spPr/>
    </dgm:pt>
    <dgm:pt modelId="{2357E579-CD0A-4D35-ACE2-2A81248D0BE2}" type="pres">
      <dgm:prSet presAssocID="{96CEC168-4585-4FD8-BFA1-BFD067F7BA55}" presName="srcNode" presStyleLbl="node1" presStyleIdx="0" presStyleCnt="4"/>
      <dgm:spPr/>
    </dgm:pt>
    <dgm:pt modelId="{27745CC3-0363-44F8-A8E8-8D1FAD8AB0DC}" type="pres">
      <dgm:prSet presAssocID="{96CEC168-4585-4FD8-BFA1-BFD067F7BA55}" presName="conn" presStyleLbl="parChTrans1D2" presStyleIdx="0" presStyleCnt="1"/>
      <dgm:spPr/>
    </dgm:pt>
    <dgm:pt modelId="{432BC86C-8F35-4ABC-87A6-EAA6905D5C93}" type="pres">
      <dgm:prSet presAssocID="{96CEC168-4585-4FD8-BFA1-BFD067F7BA55}" presName="extraNode" presStyleLbl="node1" presStyleIdx="0" presStyleCnt="4"/>
      <dgm:spPr/>
    </dgm:pt>
    <dgm:pt modelId="{FDC5D9CD-B9A3-401B-85A8-0CD1C42EC6F6}" type="pres">
      <dgm:prSet presAssocID="{96CEC168-4585-4FD8-BFA1-BFD067F7BA55}" presName="dstNode" presStyleLbl="node1" presStyleIdx="0" presStyleCnt="4"/>
      <dgm:spPr/>
    </dgm:pt>
    <dgm:pt modelId="{CE092315-3D61-4A88-8938-6E9DD3A466E5}" type="pres">
      <dgm:prSet presAssocID="{0BB81F50-3610-47A7-AE16-F0AE5EB7B36A}" presName="text_1" presStyleLbl="node1" presStyleIdx="0" presStyleCnt="4">
        <dgm:presLayoutVars>
          <dgm:bulletEnabled val="1"/>
        </dgm:presLayoutVars>
      </dgm:prSet>
      <dgm:spPr/>
    </dgm:pt>
    <dgm:pt modelId="{33BCD69A-D301-4C85-B6FD-019FD1F3CBF8}" type="pres">
      <dgm:prSet presAssocID="{0BB81F50-3610-47A7-AE16-F0AE5EB7B36A}" presName="accent_1" presStyleCnt="0"/>
      <dgm:spPr/>
    </dgm:pt>
    <dgm:pt modelId="{00B9B745-D80E-462C-9480-71949B12E6CC}" type="pres">
      <dgm:prSet presAssocID="{0BB81F50-3610-47A7-AE16-F0AE5EB7B36A}" presName="accentRepeatNode" presStyleLbl="solidFgAcc1" presStyleIdx="0" presStyleCnt="4"/>
      <dgm:spPr/>
    </dgm:pt>
    <dgm:pt modelId="{B9344CAC-9D92-40DB-8525-0482014A6FDD}" type="pres">
      <dgm:prSet presAssocID="{6E7BB588-D098-44C0-9D6B-4E658230FDCA}" presName="text_2" presStyleLbl="node1" presStyleIdx="1" presStyleCnt="4">
        <dgm:presLayoutVars>
          <dgm:bulletEnabled val="1"/>
        </dgm:presLayoutVars>
      </dgm:prSet>
      <dgm:spPr/>
    </dgm:pt>
    <dgm:pt modelId="{8DB537DA-442A-42BC-AA86-CBD00EECF747}" type="pres">
      <dgm:prSet presAssocID="{6E7BB588-D098-44C0-9D6B-4E658230FDCA}" presName="accent_2" presStyleCnt="0"/>
      <dgm:spPr/>
    </dgm:pt>
    <dgm:pt modelId="{2DF96633-A2D2-4F6C-A97F-9E4A9D99334D}" type="pres">
      <dgm:prSet presAssocID="{6E7BB588-D098-44C0-9D6B-4E658230FDCA}" presName="accentRepeatNode" presStyleLbl="solidFgAcc1" presStyleIdx="1" presStyleCnt="4"/>
      <dgm:spPr/>
    </dgm:pt>
    <dgm:pt modelId="{60AA533F-222B-4EA1-9EB9-0F0178B8FF1D}" type="pres">
      <dgm:prSet presAssocID="{41279F3F-EBEF-4972-A772-340977ECF741}" presName="text_3" presStyleLbl="node1" presStyleIdx="2" presStyleCnt="4">
        <dgm:presLayoutVars>
          <dgm:bulletEnabled val="1"/>
        </dgm:presLayoutVars>
      </dgm:prSet>
      <dgm:spPr/>
    </dgm:pt>
    <dgm:pt modelId="{636CB6EC-700F-4601-B693-761E1C1FF4AF}" type="pres">
      <dgm:prSet presAssocID="{41279F3F-EBEF-4972-A772-340977ECF741}" presName="accent_3" presStyleCnt="0"/>
      <dgm:spPr/>
    </dgm:pt>
    <dgm:pt modelId="{5DBD8ED4-CA3E-4E58-89E8-58727BF44500}" type="pres">
      <dgm:prSet presAssocID="{41279F3F-EBEF-4972-A772-340977ECF741}" presName="accentRepeatNode" presStyleLbl="solidFgAcc1" presStyleIdx="2" presStyleCnt="4"/>
      <dgm:spPr/>
    </dgm:pt>
    <dgm:pt modelId="{A3C9B924-78FB-4C2B-A079-5FA02568551C}" type="pres">
      <dgm:prSet presAssocID="{E832705C-A8E8-4F36-B402-80CCDA61F13F}" presName="text_4" presStyleLbl="node1" presStyleIdx="3" presStyleCnt="4">
        <dgm:presLayoutVars>
          <dgm:bulletEnabled val="1"/>
        </dgm:presLayoutVars>
      </dgm:prSet>
      <dgm:spPr/>
    </dgm:pt>
    <dgm:pt modelId="{4ED04C63-CC3B-4545-95B8-F1E36F44237C}" type="pres">
      <dgm:prSet presAssocID="{E832705C-A8E8-4F36-B402-80CCDA61F13F}" presName="accent_4" presStyleCnt="0"/>
      <dgm:spPr/>
    </dgm:pt>
    <dgm:pt modelId="{36CCE2C1-87BA-4BF6-9E6A-6FE1A5D969B4}" type="pres">
      <dgm:prSet presAssocID="{E832705C-A8E8-4F36-B402-80CCDA61F13F}" presName="accentRepeatNode" presStyleLbl="solidFgAcc1" presStyleIdx="3" presStyleCnt="4"/>
      <dgm:spPr/>
    </dgm:pt>
  </dgm:ptLst>
  <dgm:cxnLst>
    <dgm:cxn modelId="{871D8A2C-22B0-4029-A23C-0668BF4BD67D}" type="presOf" srcId="{E0A3094F-FFD5-4B49-8514-8102FC54C38C}" destId="{27745CC3-0363-44F8-A8E8-8D1FAD8AB0DC}" srcOrd="0" destOrd="0" presId="urn:microsoft.com/office/officeart/2008/layout/VerticalCurvedList"/>
    <dgm:cxn modelId="{527E3F38-9E78-4DD3-9B68-18677B3E84FF}" srcId="{96CEC168-4585-4FD8-BFA1-BFD067F7BA55}" destId="{E832705C-A8E8-4F36-B402-80CCDA61F13F}" srcOrd="3" destOrd="0" parTransId="{C3A8FBEE-13AB-420E-97D9-5EECD01F2768}" sibTransId="{37D3523A-4266-4BFA-8AFB-AE9A60D3ACEB}"/>
    <dgm:cxn modelId="{BEE56441-9803-4327-B489-513F777DE0B9}" srcId="{96CEC168-4585-4FD8-BFA1-BFD067F7BA55}" destId="{0BB81F50-3610-47A7-AE16-F0AE5EB7B36A}" srcOrd="0" destOrd="0" parTransId="{4969D120-331F-4169-ABC2-2CDD57126D98}" sibTransId="{E0A3094F-FFD5-4B49-8514-8102FC54C38C}"/>
    <dgm:cxn modelId="{F2478247-0559-4D78-811F-BF4B3DEB7D78}" type="presOf" srcId="{E832705C-A8E8-4F36-B402-80CCDA61F13F}" destId="{A3C9B924-78FB-4C2B-A079-5FA02568551C}" srcOrd="0" destOrd="0" presId="urn:microsoft.com/office/officeart/2008/layout/VerticalCurvedList"/>
    <dgm:cxn modelId="{058C076F-1DD4-4C64-A137-0D55644BB929}" type="presOf" srcId="{6E7BB588-D098-44C0-9D6B-4E658230FDCA}" destId="{B9344CAC-9D92-40DB-8525-0482014A6FDD}" srcOrd="0" destOrd="0" presId="urn:microsoft.com/office/officeart/2008/layout/VerticalCurvedList"/>
    <dgm:cxn modelId="{99A41D98-79FF-4170-8A9F-5DE2323ED2D7}" type="presOf" srcId="{41279F3F-EBEF-4972-A772-340977ECF741}" destId="{60AA533F-222B-4EA1-9EB9-0F0178B8FF1D}" srcOrd="0" destOrd="0" presId="urn:microsoft.com/office/officeart/2008/layout/VerticalCurvedList"/>
    <dgm:cxn modelId="{7C8873B8-55AD-49EB-B96A-0991F1E88A7F}" srcId="{96CEC168-4585-4FD8-BFA1-BFD067F7BA55}" destId="{41279F3F-EBEF-4972-A772-340977ECF741}" srcOrd="2" destOrd="0" parTransId="{12D5E30A-0CC7-4B86-8DCC-F9C3E0AA7B84}" sibTransId="{48FCCE7B-CE92-4348-844E-93B7AEC256E2}"/>
    <dgm:cxn modelId="{4A98A3B8-6C07-4367-AE47-DBDEFC3B925C}" type="presOf" srcId="{96CEC168-4585-4FD8-BFA1-BFD067F7BA55}" destId="{014F8D04-C4DC-425A-8D44-DF8127947BD5}" srcOrd="0" destOrd="0" presId="urn:microsoft.com/office/officeart/2008/layout/VerticalCurvedList"/>
    <dgm:cxn modelId="{2CBDA2D1-F64E-4FBB-AA9E-C3708A7CACD3}" srcId="{96CEC168-4585-4FD8-BFA1-BFD067F7BA55}" destId="{6E7BB588-D098-44C0-9D6B-4E658230FDCA}" srcOrd="1" destOrd="0" parTransId="{4C1FAB8A-2C25-4D6F-94A3-E808932C39D1}" sibTransId="{D3AAC8B8-2195-4328-B5FC-8A694E67769D}"/>
    <dgm:cxn modelId="{C7F2D0F2-C31D-4614-A191-48571F7F912D}" type="presOf" srcId="{0BB81F50-3610-47A7-AE16-F0AE5EB7B36A}" destId="{CE092315-3D61-4A88-8938-6E9DD3A466E5}" srcOrd="0" destOrd="0" presId="urn:microsoft.com/office/officeart/2008/layout/VerticalCurvedList"/>
    <dgm:cxn modelId="{4BE9A34F-515E-4F38-BD66-5C120E4FDE2F}" type="presParOf" srcId="{014F8D04-C4DC-425A-8D44-DF8127947BD5}" destId="{CEC72678-0FD0-4D75-BCE4-50CA07D4F69D}" srcOrd="0" destOrd="0" presId="urn:microsoft.com/office/officeart/2008/layout/VerticalCurvedList"/>
    <dgm:cxn modelId="{0D82E1EA-6AD0-4EC9-AE6D-FC5390431861}" type="presParOf" srcId="{CEC72678-0FD0-4D75-BCE4-50CA07D4F69D}" destId="{534F457D-4FA1-4AD2-B86B-DD66DB3C0F5F}" srcOrd="0" destOrd="0" presId="urn:microsoft.com/office/officeart/2008/layout/VerticalCurvedList"/>
    <dgm:cxn modelId="{0C815F89-81EB-49E6-A35D-A0CCBF7D59BD}" type="presParOf" srcId="{534F457D-4FA1-4AD2-B86B-DD66DB3C0F5F}" destId="{2357E579-CD0A-4D35-ACE2-2A81248D0BE2}" srcOrd="0" destOrd="0" presId="urn:microsoft.com/office/officeart/2008/layout/VerticalCurvedList"/>
    <dgm:cxn modelId="{35F88F90-5464-473E-B3E2-BAEFC2634F54}" type="presParOf" srcId="{534F457D-4FA1-4AD2-B86B-DD66DB3C0F5F}" destId="{27745CC3-0363-44F8-A8E8-8D1FAD8AB0DC}" srcOrd="1" destOrd="0" presId="urn:microsoft.com/office/officeart/2008/layout/VerticalCurvedList"/>
    <dgm:cxn modelId="{B92EC9BA-6D09-4B23-B954-7E65B2AB7CEA}" type="presParOf" srcId="{534F457D-4FA1-4AD2-B86B-DD66DB3C0F5F}" destId="{432BC86C-8F35-4ABC-87A6-EAA6905D5C93}" srcOrd="2" destOrd="0" presId="urn:microsoft.com/office/officeart/2008/layout/VerticalCurvedList"/>
    <dgm:cxn modelId="{AD0B5194-B426-490D-858B-F1015971B63B}" type="presParOf" srcId="{534F457D-4FA1-4AD2-B86B-DD66DB3C0F5F}" destId="{FDC5D9CD-B9A3-401B-85A8-0CD1C42EC6F6}" srcOrd="3" destOrd="0" presId="urn:microsoft.com/office/officeart/2008/layout/VerticalCurvedList"/>
    <dgm:cxn modelId="{44FE47F0-DD3B-42B3-9E6D-89EB855F42AF}" type="presParOf" srcId="{CEC72678-0FD0-4D75-BCE4-50CA07D4F69D}" destId="{CE092315-3D61-4A88-8938-6E9DD3A466E5}" srcOrd="1" destOrd="0" presId="urn:microsoft.com/office/officeart/2008/layout/VerticalCurvedList"/>
    <dgm:cxn modelId="{D7F1639B-8D2F-41C6-A5B0-1883BC8A8BA0}" type="presParOf" srcId="{CEC72678-0FD0-4D75-BCE4-50CA07D4F69D}" destId="{33BCD69A-D301-4C85-B6FD-019FD1F3CBF8}" srcOrd="2" destOrd="0" presId="urn:microsoft.com/office/officeart/2008/layout/VerticalCurvedList"/>
    <dgm:cxn modelId="{337B02F9-5E4A-4C9B-8F63-681E22BDB6BE}" type="presParOf" srcId="{33BCD69A-D301-4C85-B6FD-019FD1F3CBF8}" destId="{00B9B745-D80E-462C-9480-71949B12E6CC}" srcOrd="0" destOrd="0" presId="urn:microsoft.com/office/officeart/2008/layout/VerticalCurvedList"/>
    <dgm:cxn modelId="{A1FB5726-5AD7-4A40-8F4F-52B0E3DC88D2}" type="presParOf" srcId="{CEC72678-0FD0-4D75-BCE4-50CA07D4F69D}" destId="{B9344CAC-9D92-40DB-8525-0482014A6FDD}" srcOrd="3" destOrd="0" presId="urn:microsoft.com/office/officeart/2008/layout/VerticalCurvedList"/>
    <dgm:cxn modelId="{23B834AB-E9FB-4FF4-8522-AE0338E9B1D3}" type="presParOf" srcId="{CEC72678-0FD0-4D75-BCE4-50CA07D4F69D}" destId="{8DB537DA-442A-42BC-AA86-CBD00EECF747}" srcOrd="4" destOrd="0" presId="urn:microsoft.com/office/officeart/2008/layout/VerticalCurvedList"/>
    <dgm:cxn modelId="{5CBADA84-3285-4975-B8CF-DB3C40C8DF93}" type="presParOf" srcId="{8DB537DA-442A-42BC-AA86-CBD00EECF747}" destId="{2DF96633-A2D2-4F6C-A97F-9E4A9D99334D}" srcOrd="0" destOrd="0" presId="urn:microsoft.com/office/officeart/2008/layout/VerticalCurvedList"/>
    <dgm:cxn modelId="{E2C6D6B2-E4F1-40D5-9C72-E29C6E0C8141}" type="presParOf" srcId="{CEC72678-0FD0-4D75-BCE4-50CA07D4F69D}" destId="{60AA533F-222B-4EA1-9EB9-0F0178B8FF1D}" srcOrd="5" destOrd="0" presId="urn:microsoft.com/office/officeart/2008/layout/VerticalCurvedList"/>
    <dgm:cxn modelId="{C17FA2D5-EBB4-4A9C-966D-4865691DC3E4}" type="presParOf" srcId="{CEC72678-0FD0-4D75-BCE4-50CA07D4F69D}" destId="{636CB6EC-700F-4601-B693-761E1C1FF4AF}" srcOrd="6" destOrd="0" presId="urn:microsoft.com/office/officeart/2008/layout/VerticalCurvedList"/>
    <dgm:cxn modelId="{8BF71C73-E4A6-4FB1-A121-71B4DC19A8E8}" type="presParOf" srcId="{636CB6EC-700F-4601-B693-761E1C1FF4AF}" destId="{5DBD8ED4-CA3E-4E58-89E8-58727BF44500}" srcOrd="0" destOrd="0" presId="urn:microsoft.com/office/officeart/2008/layout/VerticalCurvedList"/>
    <dgm:cxn modelId="{1DE56178-5326-4FBE-9AEA-31ED73E85938}" type="presParOf" srcId="{CEC72678-0FD0-4D75-BCE4-50CA07D4F69D}" destId="{A3C9B924-78FB-4C2B-A079-5FA02568551C}" srcOrd="7" destOrd="0" presId="urn:microsoft.com/office/officeart/2008/layout/VerticalCurvedList"/>
    <dgm:cxn modelId="{1C1D2F9F-FA47-43C2-B7ED-456A669767AA}" type="presParOf" srcId="{CEC72678-0FD0-4D75-BCE4-50CA07D4F69D}" destId="{4ED04C63-CC3B-4545-95B8-F1E36F44237C}" srcOrd="8" destOrd="0" presId="urn:microsoft.com/office/officeart/2008/layout/VerticalCurvedList"/>
    <dgm:cxn modelId="{3BA44F55-F49B-4D26-B0A3-A42B937F05A2}" type="presParOf" srcId="{4ED04C63-CC3B-4545-95B8-F1E36F44237C}" destId="{36CCE2C1-87BA-4BF6-9E6A-6FE1A5D969B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6ADA9-B71E-42A5-85E4-D0F809A0FA25}">
      <dsp:nvSpPr>
        <dsp:cNvPr id="0" name=""/>
        <dsp:cNvSpPr/>
      </dsp:nvSpPr>
      <dsp:spPr>
        <a:xfrm>
          <a:off x="0" y="546021"/>
          <a:ext cx="8128000" cy="680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3D6BF5-5095-4117-97EA-E27AEB987679}">
      <dsp:nvSpPr>
        <dsp:cNvPr id="0" name=""/>
        <dsp:cNvSpPr/>
      </dsp:nvSpPr>
      <dsp:spPr>
        <a:xfrm>
          <a:off x="406400" y="36187"/>
          <a:ext cx="5726525" cy="908354"/>
        </a:xfrm>
        <a:prstGeom prst="roundRect">
          <a:avLst/>
        </a:prstGeom>
        <a:solidFill>
          <a:srgbClr val="E853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rPr>
            <a:t>Ένταξη </a:t>
          </a:r>
          <a:r>
            <a:rPr lang="el-GR" sz="1800" b="1" kern="1200" dirty="0">
              <a:solidFill>
                <a:prstClr val="white"/>
              </a:solidFill>
              <a:latin typeface="Verdana" panose="020B0604030504040204" pitchFamily="34" charset="0"/>
              <a:ea typeface="Verdana" panose="020B0604030504040204" pitchFamily="34" charset="0"/>
              <a:cs typeface="Arial" pitchFamily="34" charset="0"/>
            </a:rPr>
            <a:t>και</a:t>
          </a:r>
          <a:r>
            <a:rPr lang="el-GR" sz="1800" b="1" kern="1200" dirty="0">
              <a:latin typeface="Verdana" panose="020B0604030504040204" pitchFamily="34" charset="0"/>
              <a:ea typeface="Verdana" panose="020B0604030504040204" pitchFamily="34" charset="0"/>
            </a:rPr>
            <a:t> Πολυμορφία</a:t>
          </a:r>
          <a:endParaRPr lang="en-US" sz="1800" b="1" kern="1200" dirty="0">
            <a:latin typeface="Verdana" panose="020B0604030504040204" pitchFamily="34" charset="0"/>
            <a:ea typeface="Verdana" panose="020B0604030504040204" pitchFamily="34" charset="0"/>
          </a:endParaRPr>
        </a:p>
      </dsp:txBody>
      <dsp:txXfrm>
        <a:off x="450742" y="80529"/>
        <a:ext cx="5637841" cy="819670"/>
      </dsp:txXfrm>
    </dsp:sp>
    <dsp:sp modelId="{5D6E09D1-2D7E-4DE6-9C1F-77FDAA5C2C49}">
      <dsp:nvSpPr>
        <dsp:cNvPr id="0" name=""/>
        <dsp:cNvSpPr/>
      </dsp:nvSpPr>
      <dsp:spPr>
        <a:xfrm>
          <a:off x="0" y="1932325"/>
          <a:ext cx="8128000" cy="680400"/>
        </a:xfrm>
        <a:prstGeom prst="rect">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9B9609-3D08-4721-B732-B985BC4B8A7D}">
      <dsp:nvSpPr>
        <dsp:cNvPr id="0" name=""/>
        <dsp:cNvSpPr/>
      </dsp:nvSpPr>
      <dsp:spPr>
        <a:xfrm>
          <a:off x="406400" y="1372221"/>
          <a:ext cx="5793036" cy="958623"/>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Ψηφιακός Μετασχηματισμός</a:t>
          </a:r>
        </a:p>
      </dsp:txBody>
      <dsp:txXfrm>
        <a:off x="453196" y="1419017"/>
        <a:ext cx="5699444" cy="865031"/>
      </dsp:txXfrm>
    </dsp:sp>
    <dsp:sp modelId="{DF0771E4-8011-4FEA-8F2C-FF9E50EBA6B4}">
      <dsp:nvSpPr>
        <dsp:cNvPr id="0" name=""/>
        <dsp:cNvSpPr/>
      </dsp:nvSpPr>
      <dsp:spPr>
        <a:xfrm>
          <a:off x="0" y="3254300"/>
          <a:ext cx="8128000" cy="680400"/>
        </a:xfrm>
        <a:prstGeom prst="rect">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733A07-0E84-466C-9FE7-0CDA941F855A}">
      <dsp:nvSpPr>
        <dsp:cNvPr id="0" name=""/>
        <dsp:cNvSpPr/>
      </dsp:nvSpPr>
      <dsp:spPr>
        <a:xfrm>
          <a:off x="406400" y="2758525"/>
          <a:ext cx="5892775" cy="894294"/>
        </a:xfrm>
        <a:prstGeom prst="roundRect">
          <a:avLst/>
        </a:prstGeom>
        <a:solidFill>
          <a:srgbClr val="9C5BC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Περιβάλλον και καταπολέμηση της Κλιματικής Αλλαγής</a:t>
          </a:r>
        </a:p>
      </dsp:txBody>
      <dsp:txXfrm>
        <a:off x="450056" y="2802181"/>
        <a:ext cx="5805463" cy="806982"/>
      </dsp:txXfrm>
    </dsp:sp>
    <dsp:sp modelId="{F8F184CE-A091-4777-A028-87F2A2B99B03}">
      <dsp:nvSpPr>
        <dsp:cNvPr id="0" name=""/>
        <dsp:cNvSpPr/>
      </dsp:nvSpPr>
      <dsp:spPr>
        <a:xfrm>
          <a:off x="0" y="4702079"/>
          <a:ext cx="8128000" cy="6804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C71D1C-BA2B-4F69-B1AA-A6B228F1B94A}">
      <dsp:nvSpPr>
        <dsp:cNvPr id="0" name=""/>
        <dsp:cNvSpPr/>
      </dsp:nvSpPr>
      <dsp:spPr>
        <a:xfrm>
          <a:off x="406400" y="4080500"/>
          <a:ext cx="5859548" cy="1020099"/>
        </a:xfrm>
        <a:prstGeom prst="roundRect">
          <a:avLst/>
        </a:prstGeom>
        <a:solidFill>
          <a:srgbClr val="53A19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Συμμετοχή στο δημοκρατικό βίο, κοινές αξίες και συμμετοχή των πολιτών στα κοινά</a:t>
          </a:r>
          <a:endParaRPr lang="en-US" sz="1800" kern="1200" dirty="0"/>
        </a:p>
      </dsp:txBody>
      <dsp:txXfrm>
        <a:off x="456197" y="4130297"/>
        <a:ext cx="5759954" cy="9205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1F970-AC62-4C0B-9005-4E3412FDD022}">
      <dsp:nvSpPr>
        <dsp:cNvPr id="0" name=""/>
        <dsp:cNvSpPr/>
      </dsp:nvSpPr>
      <dsp:spPr>
        <a:xfrm rot="5400000">
          <a:off x="4813215" y="-2740746"/>
          <a:ext cx="2537751" cy="8021983"/>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Συντονίζει την 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a:ln>
                <a:noFill/>
              </a:ln>
              <a:solidFill>
                <a:sysClr val="windowText" lastClr="000000"/>
              </a:solidFill>
              <a:effectLst/>
              <a:uLnTx/>
              <a:uFillTx/>
              <a:latin typeface="Calibri"/>
              <a:ea typeface="+mn-ea"/>
              <a:cs typeface="+mn-cs"/>
            </a:rPr>
            <a:t>Εμπλέκει τους εταίρους στη συγγραφή της αίτησης</a:t>
          </a:r>
          <a:endParaRPr kumimoji="0" lang="el-GR" sz="22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Υποβάλλει την αίτηση στην Εθνική Υπηρεσία της χώρας του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Παρακολουθεί &amp; συντονίζει την υλοποίηση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kern="1200" cap="none" spc="0" normalizeH="0" baseline="0" noProof="0" dirty="0">
            <a:ln>
              <a:noFill/>
            </a:ln>
            <a:solidFill>
              <a:sysClr val="windowText" lastClr="000000"/>
            </a:solidFill>
            <a:effectLst/>
            <a:uLnTx/>
            <a:uFillTx/>
            <a:latin typeface="Calibri"/>
            <a:ea typeface="+mn-ea"/>
            <a:cs typeface="+mn-cs"/>
          </a:endParaRPr>
        </a:p>
      </dsp:txBody>
      <dsp:txXfrm rot="-5400000">
        <a:off x="2071100" y="125252"/>
        <a:ext cx="7898100" cy="2289985"/>
      </dsp:txXfrm>
    </dsp:sp>
    <dsp:sp modelId="{968E7A27-1372-4605-BAE2-A95A2CD95E24}">
      <dsp:nvSpPr>
        <dsp:cNvPr id="0" name=""/>
        <dsp:cNvSpPr/>
      </dsp:nvSpPr>
      <dsp:spPr>
        <a:xfrm>
          <a:off x="0" y="1369"/>
          <a:ext cx="2070614" cy="2533798"/>
        </a:xfrm>
        <a:prstGeom prst="round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l" defTabSz="1155700">
            <a:lnSpc>
              <a:spcPct val="90000"/>
            </a:lnSpc>
            <a:spcBef>
              <a:spcPct val="0"/>
            </a:spcBef>
            <a:spcAft>
              <a:spcPct val="35000"/>
            </a:spcAft>
            <a:buNone/>
          </a:pPr>
          <a:r>
            <a:rPr lang="el-GR" sz="2600" kern="1200" dirty="0"/>
            <a:t>Συντονιστής</a:t>
          </a:r>
          <a:endParaRPr lang="en-US" sz="2600" kern="1200" dirty="0"/>
        </a:p>
      </dsp:txBody>
      <dsp:txXfrm>
        <a:off x="101079" y="102448"/>
        <a:ext cx="1868456" cy="2331640"/>
      </dsp:txXfrm>
    </dsp:sp>
    <dsp:sp modelId="{8CB4827E-F238-42FE-B067-F4D7C6DC3C34}">
      <dsp:nvSpPr>
        <dsp:cNvPr id="0" name=""/>
        <dsp:cNvSpPr/>
      </dsp:nvSpPr>
      <dsp:spPr>
        <a:xfrm rot="5400000">
          <a:off x="4746862" y="-24630"/>
          <a:ext cx="2655096" cy="8035979"/>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a:ln>
                <a:noFill/>
              </a:ln>
              <a:effectLst/>
              <a:uLnTx/>
              <a:uFillTx/>
              <a:latin typeface="Calibri"/>
              <a:ea typeface="+mn-ea"/>
              <a:cs typeface="+mn-cs"/>
            </a:rPr>
            <a:t>Εξουσιοδοτούν τον συντονιστή να δρα εξ’ ονόματός τους</a:t>
          </a:r>
          <a:endParaRPr kumimoji="0" lang="el-GR" sz="2200" b="0" i="0" u="none" strike="noStrike" kern="1200" cap="none" spc="0" normalizeH="0" baseline="0" noProof="0" dirty="0">
            <a:ln>
              <a:noFill/>
            </a:ln>
            <a:effectLst/>
            <a:uLnTx/>
            <a:uFillTx/>
            <a:latin typeface="Calibri"/>
            <a:ea typeface="+mn-ea"/>
            <a:cs typeface="+mn-cs"/>
          </a:endParaRP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sp:txBody>
      <dsp:txXfrm rot="-5400000">
        <a:off x="2056421" y="2795423"/>
        <a:ext cx="7906368" cy="2395874"/>
      </dsp:txXfrm>
    </dsp:sp>
    <dsp:sp modelId="{01E27EA4-CDF5-447C-8B30-FDB8ED769441}">
      <dsp:nvSpPr>
        <dsp:cNvPr id="0" name=""/>
        <dsp:cNvSpPr/>
      </dsp:nvSpPr>
      <dsp:spPr>
        <a:xfrm>
          <a:off x="485" y="2669195"/>
          <a:ext cx="2055935" cy="2648326"/>
        </a:xfrm>
        <a:prstGeom prst="round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l-GR" sz="2100" kern="1200" dirty="0"/>
            <a:t>Συμμετέχοντες Εταίροι</a:t>
          </a:r>
          <a:endParaRPr lang="en-US" sz="2100" kern="1200" dirty="0"/>
        </a:p>
      </dsp:txBody>
      <dsp:txXfrm>
        <a:off x="100847" y="2769557"/>
        <a:ext cx="1855211" cy="2447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0" y="0"/>
          <a:ext cx="7939664" cy="2479769"/>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76017" y="687828"/>
          <a:ext cx="2381900" cy="991907"/>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Περιβαλλοντική βιωσιμότητα</a:t>
          </a:r>
          <a:endParaRPr lang="en-US" sz="2500" kern="1200" dirty="0">
            <a:solidFill>
              <a:srgbClr val="3B9B7B"/>
            </a:solidFill>
          </a:endParaRPr>
        </a:p>
      </dsp:txBody>
      <dsp:txXfrm>
        <a:off x="124438" y="736249"/>
        <a:ext cx="2285058" cy="895065"/>
      </dsp:txXfrm>
    </dsp:sp>
    <dsp:sp modelId="{34191EDC-20F0-4841-AD6C-860A260C46A2}">
      <dsp:nvSpPr>
        <dsp:cNvPr id="0" name=""/>
        <dsp:cNvSpPr/>
      </dsp:nvSpPr>
      <dsp:spPr>
        <a:xfrm>
          <a:off x="2554053" y="687828"/>
          <a:ext cx="2381900" cy="991907"/>
        </a:xfrm>
        <a:prstGeom prst="roundRect">
          <a:avLst/>
        </a:prstGeom>
        <a:solidFill>
          <a:schemeClr val="accent4">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Ένταξη και Πολυμορφία</a:t>
          </a:r>
          <a:endParaRPr lang="en-US" sz="2500" kern="1200" dirty="0">
            <a:solidFill>
              <a:srgbClr val="3B9B7B"/>
            </a:solidFill>
          </a:endParaRPr>
        </a:p>
      </dsp:txBody>
      <dsp:txXfrm>
        <a:off x="2602474" y="736249"/>
        <a:ext cx="2285058" cy="895065"/>
      </dsp:txXfrm>
    </dsp:sp>
    <dsp:sp modelId="{BDF8D7C9-4779-4D9E-AEFD-FB305258A604}">
      <dsp:nvSpPr>
        <dsp:cNvPr id="0" name=""/>
        <dsp:cNvSpPr/>
      </dsp:nvSpPr>
      <dsp:spPr>
        <a:xfrm>
          <a:off x="5036163" y="687828"/>
          <a:ext cx="2381900" cy="991907"/>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Ψηφιακή Διάσταση</a:t>
          </a:r>
          <a:endParaRPr lang="en-US" sz="2500" kern="1200" dirty="0">
            <a:solidFill>
              <a:srgbClr val="3B9B7B"/>
            </a:solidFill>
          </a:endParaRPr>
        </a:p>
      </dsp:txBody>
      <dsp:txXfrm>
        <a:off x="5084584" y="736249"/>
        <a:ext cx="2285058" cy="8950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2" y="0"/>
          <a:ext cx="8605964" cy="2626874"/>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1970" y="372317"/>
          <a:ext cx="1984389" cy="18822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0" lang="el-GR" sz="1800" b="1" i="0" u="none" strike="noStrike" kern="1200" cap="none" spc="0" normalizeH="0" baseline="0" noProof="0" dirty="0">
              <a:ln/>
              <a:effectLst/>
              <a:uLnTx/>
              <a:uFillTx/>
            </a:rPr>
            <a:t>Ένταξη και Πολυμορφία</a:t>
          </a:r>
          <a:endParaRPr lang="en-US" sz="1800" b="1" kern="1200" dirty="0"/>
        </a:p>
      </dsp:txBody>
      <dsp:txXfrm>
        <a:off x="93853" y="464200"/>
        <a:ext cx="1800623" cy="1698473"/>
      </dsp:txXfrm>
    </dsp:sp>
    <dsp:sp modelId="{70A90D3A-D09F-493D-9D40-AB720E740DFC}">
      <dsp:nvSpPr>
        <dsp:cNvPr id="0" name=""/>
        <dsp:cNvSpPr/>
      </dsp:nvSpPr>
      <dsp:spPr>
        <a:xfrm>
          <a:off x="2239328" y="316900"/>
          <a:ext cx="1994534" cy="1993072"/>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0" lang="el-GR" sz="1700" b="1" i="0" u="none" strike="noStrike" kern="1200" cap="none" spc="0" normalizeH="0" baseline="0" noProof="0" dirty="0">
              <a:ln/>
              <a:effectLst/>
              <a:uLnTx/>
              <a:uFillTx/>
            </a:rPr>
            <a:t>Ψηφιακός Μετασχηματισμός</a:t>
          </a:r>
          <a:endParaRPr lang="en-US" sz="1700" b="1" kern="1200" dirty="0"/>
        </a:p>
      </dsp:txBody>
      <dsp:txXfrm>
        <a:off x="2336622" y="414194"/>
        <a:ext cx="1799946" cy="1798484"/>
      </dsp:txXfrm>
    </dsp:sp>
    <dsp:sp modelId="{34191EDC-20F0-4841-AD6C-860A260C46A2}">
      <dsp:nvSpPr>
        <dsp:cNvPr id="0" name=""/>
        <dsp:cNvSpPr/>
      </dsp:nvSpPr>
      <dsp:spPr>
        <a:xfrm>
          <a:off x="4486832" y="392050"/>
          <a:ext cx="1849453" cy="1765522"/>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0" lang="el-GR" sz="1800" b="1" i="0" u="none" strike="noStrike" kern="1200" cap="none" spc="0" normalizeH="0" baseline="0" noProof="0" dirty="0">
              <a:ln/>
              <a:effectLst/>
              <a:uLnTx/>
              <a:uFillTx/>
            </a:rPr>
            <a:t>Περιβάλλον και καταπολέμηση της κλιματικής αλλαγής</a:t>
          </a:r>
          <a:endParaRPr lang="en-US" sz="1800" b="1" kern="1200" dirty="0"/>
        </a:p>
      </dsp:txBody>
      <dsp:txXfrm>
        <a:off x="4573018" y="478236"/>
        <a:ext cx="1677081" cy="1593150"/>
      </dsp:txXfrm>
    </dsp:sp>
    <dsp:sp modelId="{BDF8D7C9-4779-4D9E-AEFD-FB305258A604}">
      <dsp:nvSpPr>
        <dsp:cNvPr id="0" name=""/>
        <dsp:cNvSpPr/>
      </dsp:nvSpPr>
      <dsp:spPr>
        <a:xfrm>
          <a:off x="6589253" y="413879"/>
          <a:ext cx="2014744" cy="179911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0" lang="el-GR" sz="1700" b="0" i="0" u="none" strike="noStrike" kern="1200" cap="none" spc="0" normalizeH="0" baseline="0" noProof="0" dirty="0">
              <a:ln/>
              <a:effectLst/>
              <a:uLnTx/>
              <a:uFillTx/>
            </a:rPr>
            <a:t>Συμμετοχή στον δημοκρατικό βίο, κοινές αξίες και συμμετοχή των πολιτών στα κοινά</a:t>
          </a:r>
          <a:endParaRPr lang="en-US" sz="1700" kern="1200" dirty="0"/>
        </a:p>
      </dsp:txBody>
      <dsp:txXfrm>
        <a:off x="6677079" y="501705"/>
        <a:ext cx="1839092" cy="1623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45CC3-0363-44F8-A8E8-8D1FAD8AB0DC}">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092315-3D61-4A88-8938-6E9DD3A466E5}">
      <dsp:nvSpPr>
        <dsp:cNvPr id="0" name=""/>
        <dsp:cNvSpPr/>
      </dsp:nvSpPr>
      <dsp:spPr>
        <a:xfrm>
          <a:off x="610504" y="416587"/>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Relevance </a:t>
          </a:r>
          <a:r>
            <a:rPr lang="el-GR" sz="2100" kern="1200" dirty="0"/>
            <a:t>/Συνάφεια του σχεδίου</a:t>
          </a:r>
          <a:endParaRPr lang="en-US" sz="2100" kern="1200" dirty="0"/>
        </a:p>
      </dsp:txBody>
      <dsp:txXfrm>
        <a:off x="610504" y="416587"/>
        <a:ext cx="9577053" cy="833607"/>
      </dsp:txXfrm>
    </dsp:sp>
    <dsp:sp modelId="{00B9B745-D80E-462C-9480-71949B12E6CC}">
      <dsp:nvSpPr>
        <dsp:cNvPr id="0" name=""/>
        <dsp:cNvSpPr/>
      </dsp:nvSpPr>
      <dsp:spPr>
        <a:xfrm>
          <a:off x="89500" y="312386"/>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344CAC-9D92-40DB-8525-0482014A6FDD}">
      <dsp:nvSpPr>
        <dsp:cNvPr id="0" name=""/>
        <dsp:cNvSpPr/>
      </dsp:nvSpPr>
      <dsp:spPr>
        <a:xfrm>
          <a:off x="1088431" y="1667215"/>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Quality of the project design and implementation</a:t>
          </a:r>
          <a:r>
            <a:rPr lang="el-GR" sz="2100" kern="1200" dirty="0"/>
            <a:t>/</a:t>
          </a:r>
          <a:endParaRPr lang="en-US" sz="2100" kern="1200" dirty="0"/>
        </a:p>
        <a:p>
          <a:pPr marL="0" lvl="0" indent="0" algn="l" defTabSz="933450">
            <a:lnSpc>
              <a:spcPct val="90000"/>
            </a:lnSpc>
            <a:spcBef>
              <a:spcPct val="0"/>
            </a:spcBef>
            <a:spcAft>
              <a:spcPct val="35000"/>
            </a:spcAft>
            <a:buNone/>
          </a:pPr>
          <a:r>
            <a:rPr lang="el-GR" sz="2100" kern="1200" dirty="0"/>
            <a:t>Ποιότητα στο σχεδιασμό και την υλοποίηση του σχεδίου</a:t>
          </a:r>
          <a:endParaRPr lang="en-US" sz="2100" kern="1200" dirty="0"/>
        </a:p>
      </dsp:txBody>
      <dsp:txXfrm>
        <a:off x="1088431" y="1667215"/>
        <a:ext cx="9099126" cy="833607"/>
      </dsp:txXfrm>
    </dsp:sp>
    <dsp:sp modelId="{2DF96633-A2D2-4F6C-A97F-9E4A9D99334D}">
      <dsp:nvSpPr>
        <dsp:cNvPr id="0" name=""/>
        <dsp:cNvSpPr/>
      </dsp:nvSpPr>
      <dsp:spPr>
        <a:xfrm>
          <a:off x="567426" y="1563014"/>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AA533F-222B-4EA1-9EB9-0F0178B8FF1D}">
      <dsp:nvSpPr>
        <dsp:cNvPr id="0" name=""/>
        <dsp:cNvSpPr/>
      </dsp:nvSpPr>
      <dsp:spPr>
        <a:xfrm>
          <a:off x="1088431" y="2917843"/>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Quality of the</a:t>
          </a:r>
          <a:r>
            <a:rPr lang="el-GR" sz="2100" kern="1200" dirty="0"/>
            <a:t> </a:t>
          </a:r>
          <a:r>
            <a:rPr lang="en-US" sz="2100" kern="1200" dirty="0"/>
            <a:t>partnership and the</a:t>
          </a:r>
          <a:r>
            <a:rPr lang="el-GR" sz="2100" kern="1200" dirty="0"/>
            <a:t> </a:t>
          </a:r>
          <a:r>
            <a:rPr lang="en-US" sz="2100" kern="1200" dirty="0"/>
            <a:t>cooperation</a:t>
          </a:r>
          <a:r>
            <a:rPr lang="el-GR" sz="2100" kern="1200" dirty="0"/>
            <a:t> </a:t>
          </a:r>
          <a:r>
            <a:rPr lang="en-US" sz="2100" kern="1200" dirty="0"/>
            <a:t>arrangements</a:t>
          </a:r>
          <a:r>
            <a:rPr lang="el-GR" sz="2100" kern="1200" dirty="0"/>
            <a:t>/ </a:t>
          </a:r>
        </a:p>
        <a:p>
          <a:pPr marL="0" lvl="0" indent="0" algn="l" defTabSz="933450">
            <a:lnSpc>
              <a:spcPct val="90000"/>
            </a:lnSpc>
            <a:spcBef>
              <a:spcPct val="0"/>
            </a:spcBef>
            <a:spcAft>
              <a:spcPct val="35000"/>
            </a:spcAft>
            <a:buNone/>
          </a:pPr>
          <a:r>
            <a:rPr lang="el-GR" sz="2100" kern="1200" dirty="0"/>
            <a:t>Ποιότητα κοινοπραξίας και της μεταξύ τους συνεργασίας</a:t>
          </a:r>
          <a:endParaRPr lang="en-US" sz="2100" kern="1200" dirty="0"/>
        </a:p>
      </dsp:txBody>
      <dsp:txXfrm>
        <a:off x="1088431" y="2917843"/>
        <a:ext cx="9099126" cy="833607"/>
      </dsp:txXfrm>
    </dsp:sp>
    <dsp:sp modelId="{5DBD8ED4-CA3E-4E58-89E8-58727BF44500}">
      <dsp:nvSpPr>
        <dsp:cNvPr id="0" name=""/>
        <dsp:cNvSpPr/>
      </dsp:nvSpPr>
      <dsp:spPr>
        <a:xfrm>
          <a:off x="567426" y="2813642"/>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C9B924-78FB-4C2B-A079-5FA02568551C}">
      <dsp:nvSpPr>
        <dsp:cNvPr id="0" name=""/>
        <dsp:cNvSpPr/>
      </dsp:nvSpPr>
      <dsp:spPr>
        <a:xfrm>
          <a:off x="610504" y="4168472"/>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Project Impact/ </a:t>
          </a:r>
          <a:r>
            <a:rPr lang="el-GR" sz="2100" kern="1200" dirty="0"/>
            <a:t>Αντίκτυπος</a:t>
          </a:r>
          <a:r>
            <a:rPr lang="en-US" sz="2100" kern="1200" dirty="0"/>
            <a:t> </a:t>
          </a:r>
          <a:r>
            <a:rPr lang="el-GR" sz="2100" kern="1200" dirty="0"/>
            <a:t>του σχεδίου</a:t>
          </a:r>
          <a:endParaRPr lang="en-US" sz="2100" kern="1200" dirty="0"/>
        </a:p>
      </dsp:txBody>
      <dsp:txXfrm>
        <a:off x="610504" y="4168472"/>
        <a:ext cx="9577053" cy="833607"/>
      </dsp:txXfrm>
    </dsp:sp>
    <dsp:sp modelId="{36CCE2C1-87BA-4BF6-9E6A-6FE1A5D969B4}">
      <dsp:nvSpPr>
        <dsp:cNvPr id="0" name=""/>
        <dsp:cNvSpPr/>
      </dsp:nvSpPr>
      <dsp:spPr>
        <a:xfrm>
          <a:off x="89500" y="4064271"/>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275" cy="4983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862" y="1"/>
            <a:ext cx="2946275" cy="498366"/>
          </a:xfrm>
          <a:prstGeom prst="rect">
            <a:avLst/>
          </a:prstGeom>
        </p:spPr>
        <p:txBody>
          <a:bodyPr vert="horz" lIns="91440" tIns="45720" rIns="91440" bIns="45720" rtlCol="0"/>
          <a:lstStyle>
            <a:lvl1pPr algn="r">
              <a:defRPr sz="1200"/>
            </a:lvl1pPr>
          </a:lstStyle>
          <a:p>
            <a:fld id="{3C1AA808-9F5D-44DB-BF95-AAC796319848}" type="datetimeFigureOut">
              <a:rPr lang="en-GB" smtClean="0"/>
              <a:t>13/12/2022</a:t>
            </a:fld>
            <a:endParaRPr lang="en-GB"/>
          </a:p>
        </p:txBody>
      </p:sp>
      <p:sp>
        <p:nvSpPr>
          <p:cNvPr id="4" name="Footer Placeholder 3"/>
          <p:cNvSpPr>
            <a:spLocks noGrp="1"/>
          </p:cNvSpPr>
          <p:nvPr>
            <p:ph type="ftr" sz="quarter" idx="2"/>
          </p:nvPr>
        </p:nvSpPr>
        <p:spPr>
          <a:xfrm>
            <a:off x="0" y="9428273"/>
            <a:ext cx="2946275" cy="49836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862" y="9428273"/>
            <a:ext cx="2946275" cy="498366"/>
          </a:xfrm>
          <a:prstGeom prst="rect">
            <a:avLst/>
          </a:prstGeom>
        </p:spPr>
        <p:txBody>
          <a:bodyPr vert="horz" lIns="91440" tIns="45720" rIns="91440" bIns="45720" rtlCol="0" anchor="b"/>
          <a:lstStyle>
            <a:lvl1pPr algn="r">
              <a:defRPr sz="1200"/>
            </a:lvl1pPr>
          </a:lstStyle>
          <a:p>
            <a:fld id="{8969D9C2-34D6-4F0F-A8C7-66C3FDB36643}" type="slidenum">
              <a:rPr lang="en-GB" smtClean="0"/>
              <a:t>‹#›</a:t>
            </a:fld>
            <a:endParaRPr lang="en-GB"/>
          </a:p>
        </p:txBody>
      </p:sp>
    </p:spTree>
    <p:extLst>
      <p:ext uri="{BB962C8B-B14F-4D97-AF65-F5344CB8AC3E}">
        <p14:creationId xmlns:p14="http://schemas.microsoft.com/office/powerpoint/2010/main" val="211951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8055"/>
          </a:xfrm>
          <a:prstGeom prst="rect">
            <a:avLst/>
          </a:prstGeom>
        </p:spPr>
        <p:txBody>
          <a:bodyPr vert="horz" lIns="93177" tIns="46589" rIns="93177" bIns="46589" rtlCol="0"/>
          <a:lstStyle>
            <a:lvl1pPr algn="r">
              <a:defRPr sz="1200"/>
            </a:lvl1pPr>
          </a:lstStyle>
          <a:p>
            <a:fld id="{075AB6D2-0EC7-41FA-82BC-343726EE8E93}" type="datetimeFigureOut">
              <a:rPr lang="en-GB" smtClean="0"/>
              <a:t>13/12/2022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4"/>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3177" tIns="46589" rIns="93177" bIns="46589" rtlCol="0" anchor="b"/>
          <a:lstStyle>
            <a:lvl1pPr algn="r">
              <a:defRPr sz="1200"/>
            </a:lvl1pPr>
          </a:lstStyle>
          <a:p>
            <a:fld id="{A288419F-9657-4D23-BA10-ED39C05145D8}" type="slidenum">
              <a:rPr lang="en-GB" smtClean="0"/>
              <a:t>‹#›</a:t>
            </a:fld>
            <a:endParaRPr lang="en-GB"/>
          </a:p>
        </p:txBody>
      </p:sp>
    </p:spTree>
    <p:extLst>
      <p:ext uri="{BB962C8B-B14F-4D97-AF65-F5344CB8AC3E}">
        <p14:creationId xmlns:p14="http://schemas.microsoft.com/office/powerpoint/2010/main" val="23656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a:p>
        </p:txBody>
      </p:sp>
      <p:sp>
        <p:nvSpPr>
          <p:cNvPr id="4" name="Slide Number Placeholder 3"/>
          <p:cNvSpPr>
            <a:spLocks noGrp="1"/>
          </p:cNvSpPr>
          <p:nvPr>
            <p:ph type="sldNum" sz="quarter" idx="10"/>
          </p:nvPr>
        </p:nvSpPr>
        <p:spPr/>
        <p:txBody>
          <a:bodyPr/>
          <a:lstStyle/>
          <a:p>
            <a:fld id="{78FF9942-0603-4D91-B2C9-BD9F464AC4BE}" type="slidenum">
              <a:rPr lang="en-US" smtClean="0"/>
              <a:t>1</a:t>
            </a:fld>
            <a:endParaRPr lang="en-US"/>
          </a:p>
        </p:txBody>
      </p:sp>
    </p:spTree>
    <p:extLst>
      <p:ext uri="{BB962C8B-B14F-4D97-AF65-F5344CB8AC3E}">
        <p14:creationId xmlns:p14="http://schemas.microsoft.com/office/powerpoint/2010/main" val="314963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10</a:t>
            </a:fld>
            <a:endParaRPr lang="en-US"/>
          </a:p>
        </p:txBody>
      </p:sp>
    </p:spTree>
    <p:extLst>
      <p:ext uri="{BB962C8B-B14F-4D97-AF65-F5344CB8AC3E}">
        <p14:creationId xmlns:p14="http://schemas.microsoft.com/office/powerpoint/2010/main" val="593587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11</a:t>
            </a:fld>
            <a:endParaRPr lang="en-US"/>
          </a:p>
        </p:txBody>
      </p:sp>
    </p:spTree>
    <p:extLst>
      <p:ext uri="{BB962C8B-B14F-4D97-AF65-F5344CB8AC3E}">
        <p14:creationId xmlns:p14="http://schemas.microsoft.com/office/powerpoint/2010/main" val="321876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a:p>
        </p:txBody>
      </p:sp>
      <p:sp>
        <p:nvSpPr>
          <p:cNvPr id="4" name="Slide Number Placeholder 3"/>
          <p:cNvSpPr>
            <a:spLocks noGrp="1"/>
          </p:cNvSpPr>
          <p:nvPr>
            <p:ph type="sldNum" sz="quarter" idx="10"/>
          </p:nvPr>
        </p:nvSpPr>
        <p:spPr/>
        <p:txBody>
          <a:bodyPr/>
          <a:lstStyle/>
          <a:p>
            <a:fld id="{4EDA589F-84CA-4069-B718-FA6F2CB8EE53}" type="slidenum">
              <a:rPr lang="en-US" smtClean="0"/>
              <a:t>12</a:t>
            </a:fld>
            <a:endParaRPr lang="en-US"/>
          </a:p>
        </p:txBody>
      </p:sp>
    </p:spTree>
    <p:extLst>
      <p:ext uri="{BB962C8B-B14F-4D97-AF65-F5344CB8AC3E}">
        <p14:creationId xmlns:p14="http://schemas.microsoft.com/office/powerpoint/2010/main" val="1900280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13</a:t>
            </a:fld>
            <a:endParaRPr lang="en-US"/>
          </a:p>
        </p:txBody>
      </p:sp>
    </p:spTree>
    <p:extLst>
      <p:ext uri="{BB962C8B-B14F-4D97-AF65-F5344CB8AC3E}">
        <p14:creationId xmlns:p14="http://schemas.microsoft.com/office/powerpoint/2010/main" val="3584284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14</a:t>
            </a:fld>
            <a:endParaRPr lang="en-GB"/>
          </a:p>
        </p:txBody>
      </p:sp>
    </p:spTree>
    <p:extLst>
      <p:ext uri="{BB962C8B-B14F-4D97-AF65-F5344CB8AC3E}">
        <p14:creationId xmlns:p14="http://schemas.microsoft.com/office/powerpoint/2010/main" val="1903324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15</a:t>
            </a:fld>
            <a:endParaRPr lang="en-GB"/>
          </a:p>
        </p:txBody>
      </p:sp>
    </p:spTree>
    <p:extLst>
      <p:ext uri="{BB962C8B-B14F-4D97-AF65-F5344CB8AC3E}">
        <p14:creationId xmlns:p14="http://schemas.microsoft.com/office/powerpoint/2010/main" val="1175182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16</a:t>
            </a:fld>
            <a:endParaRPr lang="en-GB"/>
          </a:p>
        </p:txBody>
      </p:sp>
    </p:spTree>
    <p:extLst>
      <p:ext uri="{BB962C8B-B14F-4D97-AF65-F5344CB8AC3E}">
        <p14:creationId xmlns:p14="http://schemas.microsoft.com/office/powerpoint/2010/main" val="36444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17</a:t>
            </a:fld>
            <a:endParaRPr lang="en-GB"/>
          </a:p>
        </p:txBody>
      </p:sp>
    </p:spTree>
    <p:extLst>
      <p:ext uri="{BB962C8B-B14F-4D97-AF65-F5344CB8AC3E}">
        <p14:creationId xmlns:p14="http://schemas.microsoft.com/office/powerpoint/2010/main" val="560976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18</a:t>
            </a:fld>
            <a:endParaRPr lang="en-GB"/>
          </a:p>
        </p:txBody>
      </p:sp>
    </p:spTree>
    <p:extLst>
      <p:ext uri="{BB962C8B-B14F-4D97-AF65-F5344CB8AC3E}">
        <p14:creationId xmlns:p14="http://schemas.microsoft.com/office/powerpoint/2010/main" val="3713853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19</a:t>
            </a:fld>
            <a:endParaRPr lang="en-GB"/>
          </a:p>
        </p:txBody>
      </p:sp>
    </p:spTree>
    <p:extLst>
      <p:ext uri="{BB962C8B-B14F-4D97-AF65-F5344CB8AC3E}">
        <p14:creationId xmlns:p14="http://schemas.microsoft.com/office/powerpoint/2010/main" val="28075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Slide Number Placeholder 3"/>
          <p:cNvSpPr>
            <a:spLocks noGrp="1"/>
          </p:cNvSpPr>
          <p:nvPr>
            <p:ph type="sldNum" sz="quarter" idx="10"/>
          </p:nvPr>
        </p:nvSpPr>
        <p:spPr/>
        <p:txBody>
          <a:bodyPr/>
          <a:lstStyle/>
          <a:p>
            <a:fld id="{78FF9942-0603-4D91-B2C9-BD9F464AC4BE}" type="slidenum">
              <a:rPr lang="en-US" smtClean="0"/>
              <a:t>2</a:t>
            </a:fld>
            <a:endParaRPr lang="en-US"/>
          </a:p>
        </p:txBody>
      </p:sp>
    </p:spTree>
    <p:extLst>
      <p:ext uri="{BB962C8B-B14F-4D97-AF65-F5344CB8AC3E}">
        <p14:creationId xmlns:p14="http://schemas.microsoft.com/office/powerpoint/2010/main" val="7384629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l-GR" dirty="0">
              <a:solidFill>
                <a:schemeClr val="bg1"/>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20</a:t>
            </a:fld>
            <a:endParaRPr lang="en-GB"/>
          </a:p>
        </p:txBody>
      </p:sp>
    </p:spTree>
    <p:extLst>
      <p:ext uri="{BB962C8B-B14F-4D97-AF65-F5344CB8AC3E}">
        <p14:creationId xmlns:p14="http://schemas.microsoft.com/office/powerpoint/2010/main" val="3284939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21</a:t>
            </a:fld>
            <a:endParaRPr lang="en-GB"/>
          </a:p>
        </p:txBody>
      </p:sp>
    </p:spTree>
    <p:extLst>
      <p:ext uri="{BB962C8B-B14F-4D97-AF65-F5344CB8AC3E}">
        <p14:creationId xmlns:p14="http://schemas.microsoft.com/office/powerpoint/2010/main" val="1832411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22</a:t>
            </a:fld>
            <a:endParaRPr lang="en-US"/>
          </a:p>
        </p:txBody>
      </p:sp>
    </p:spTree>
    <p:extLst>
      <p:ext uri="{BB962C8B-B14F-4D97-AF65-F5344CB8AC3E}">
        <p14:creationId xmlns:p14="http://schemas.microsoft.com/office/powerpoint/2010/main" val="302299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23</a:t>
            </a:fld>
            <a:endParaRPr lang="en-US"/>
          </a:p>
        </p:txBody>
      </p:sp>
    </p:spTree>
    <p:extLst>
      <p:ext uri="{BB962C8B-B14F-4D97-AF65-F5344CB8AC3E}">
        <p14:creationId xmlns:p14="http://schemas.microsoft.com/office/powerpoint/2010/main" val="260375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24</a:t>
            </a:fld>
            <a:endParaRPr lang="en-GB"/>
          </a:p>
        </p:txBody>
      </p:sp>
    </p:spTree>
    <p:extLst>
      <p:ext uri="{BB962C8B-B14F-4D97-AF65-F5344CB8AC3E}">
        <p14:creationId xmlns:p14="http://schemas.microsoft.com/office/powerpoint/2010/main" val="1239102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25</a:t>
            </a:fld>
            <a:endParaRPr lang="en-GB"/>
          </a:p>
        </p:txBody>
      </p:sp>
    </p:spTree>
    <p:extLst>
      <p:ext uri="{BB962C8B-B14F-4D97-AF65-F5344CB8AC3E}">
        <p14:creationId xmlns:p14="http://schemas.microsoft.com/office/powerpoint/2010/main" val="19498963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26</a:t>
            </a:fld>
            <a:endParaRPr lang="en-GB"/>
          </a:p>
        </p:txBody>
      </p:sp>
    </p:spTree>
    <p:extLst>
      <p:ext uri="{BB962C8B-B14F-4D97-AF65-F5344CB8AC3E}">
        <p14:creationId xmlns:p14="http://schemas.microsoft.com/office/powerpoint/2010/main" val="9410722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27</a:t>
            </a:fld>
            <a:endParaRPr lang="en-GB"/>
          </a:p>
        </p:txBody>
      </p:sp>
    </p:spTree>
    <p:extLst>
      <p:ext uri="{BB962C8B-B14F-4D97-AF65-F5344CB8AC3E}">
        <p14:creationId xmlns:p14="http://schemas.microsoft.com/office/powerpoint/2010/main" val="608685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28</a:t>
            </a:fld>
            <a:endParaRPr lang="en-GB"/>
          </a:p>
        </p:txBody>
      </p:sp>
    </p:spTree>
    <p:extLst>
      <p:ext uri="{BB962C8B-B14F-4D97-AF65-F5344CB8AC3E}">
        <p14:creationId xmlns:p14="http://schemas.microsoft.com/office/powerpoint/2010/main" val="267926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FF9942-0603-4D91-B2C9-BD9F464AC4B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1670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4</a:t>
            </a:fld>
            <a:endParaRPr lang="en-US"/>
          </a:p>
        </p:txBody>
      </p:sp>
    </p:spTree>
    <p:extLst>
      <p:ext uri="{BB962C8B-B14F-4D97-AF65-F5344CB8AC3E}">
        <p14:creationId xmlns:p14="http://schemas.microsoft.com/office/powerpoint/2010/main" val="278573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5</a:t>
            </a:fld>
            <a:endParaRPr lang="en-US"/>
          </a:p>
        </p:txBody>
      </p:sp>
    </p:spTree>
    <p:extLst>
      <p:ext uri="{BB962C8B-B14F-4D97-AF65-F5344CB8AC3E}">
        <p14:creationId xmlns:p14="http://schemas.microsoft.com/office/powerpoint/2010/main" val="980042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a:p>
        </p:txBody>
      </p:sp>
      <p:sp>
        <p:nvSpPr>
          <p:cNvPr id="4" name="Slide Number Placeholder 3"/>
          <p:cNvSpPr>
            <a:spLocks noGrp="1"/>
          </p:cNvSpPr>
          <p:nvPr>
            <p:ph type="sldNum" sz="quarter" idx="10"/>
          </p:nvPr>
        </p:nvSpPr>
        <p:spPr/>
        <p:txBody>
          <a:bodyPr/>
          <a:lstStyle/>
          <a:p>
            <a:fld id="{A288419F-9657-4D23-BA10-ED39C05145D8}" type="slidenum">
              <a:rPr lang="en-GB" smtClean="0"/>
              <a:t>6</a:t>
            </a:fld>
            <a:endParaRPr lang="en-GB"/>
          </a:p>
        </p:txBody>
      </p:sp>
    </p:spTree>
    <p:extLst>
      <p:ext uri="{BB962C8B-B14F-4D97-AF65-F5344CB8AC3E}">
        <p14:creationId xmlns:p14="http://schemas.microsoft.com/office/powerpoint/2010/main" val="2445305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7</a:t>
            </a:fld>
            <a:endParaRPr lang="en-US"/>
          </a:p>
        </p:txBody>
      </p:sp>
    </p:spTree>
    <p:extLst>
      <p:ext uri="{BB962C8B-B14F-4D97-AF65-F5344CB8AC3E}">
        <p14:creationId xmlns:p14="http://schemas.microsoft.com/office/powerpoint/2010/main" val="4274731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8</a:t>
            </a:fld>
            <a:endParaRPr lang="en-US"/>
          </a:p>
        </p:txBody>
      </p:sp>
    </p:spTree>
    <p:extLst>
      <p:ext uri="{BB962C8B-B14F-4D97-AF65-F5344CB8AC3E}">
        <p14:creationId xmlns:p14="http://schemas.microsoft.com/office/powerpoint/2010/main" val="3527444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9</a:t>
            </a:fld>
            <a:endParaRPr lang="en-US"/>
          </a:p>
        </p:txBody>
      </p:sp>
    </p:spTree>
    <p:extLst>
      <p:ext uri="{BB962C8B-B14F-4D97-AF65-F5344CB8AC3E}">
        <p14:creationId xmlns:p14="http://schemas.microsoft.com/office/powerpoint/2010/main" val="3118103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74358-4FA4-1043-9CF0-A5EB916FA97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D7B7953E-9639-1B44-921F-9E6EF8E938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CE9D6581-556C-204C-A097-A45235D2A8E9}"/>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5" name="Footer Placeholder 4">
            <a:extLst>
              <a:ext uri="{FF2B5EF4-FFF2-40B4-BE49-F238E27FC236}">
                <a16:creationId xmlns:a16="http://schemas.microsoft.com/office/drawing/2014/main" id="{5987E223-9B4C-F74D-B84F-E5A3EF737303}"/>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8E681428-1EA8-F940-BFD6-F5AEA8666473}"/>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pic>
        <p:nvPicPr>
          <p:cNvPr id="8" name="Picture 7" descr="Shape, rectangle&#10;&#10;Description automatically generated">
            <a:extLst>
              <a:ext uri="{FF2B5EF4-FFF2-40B4-BE49-F238E27FC236}">
                <a16:creationId xmlns:a16="http://schemas.microsoft.com/office/drawing/2014/main" id="{94280839-D00A-1D44-B483-865F54D351FD}"/>
              </a:ext>
            </a:extLst>
          </p:cNvPr>
          <p:cNvPicPr>
            <a:picLocks noChangeAspect="1"/>
          </p:cNvPicPr>
          <p:nvPr userDrawn="1"/>
        </p:nvPicPr>
        <p:blipFill>
          <a:blip r:embed="rId2"/>
          <a:stretch>
            <a:fillRect/>
          </a:stretch>
        </p:blipFill>
        <p:spPr>
          <a:xfrm>
            <a:off x="0" y="0"/>
            <a:ext cx="12264887" cy="6905665"/>
          </a:xfrm>
          <a:prstGeom prst="rect">
            <a:avLst/>
          </a:prstGeom>
        </p:spPr>
      </p:pic>
    </p:spTree>
    <p:extLst>
      <p:ext uri="{BB962C8B-B14F-4D97-AF65-F5344CB8AC3E}">
        <p14:creationId xmlns:p14="http://schemas.microsoft.com/office/powerpoint/2010/main" val="4602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F76B-EF4C-5745-99E9-8775E5CD0E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86B95257-9D08-D540-BC3C-BDCC6DC30F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E2EE99EB-35E2-2E47-8FD8-DC5316FB748C}"/>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5" name="Footer Placeholder 4">
            <a:extLst>
              <a:ext uri="{FF2B5EF4-FFF2-40B4-BE49-F238E27FC236}">
                <a16:creationId xmlns:a16="http://schemas.microsoft.com/office/drawing/2014/main" id="{62EEA0EB-25BD-A04D-939E-6DA99C041212}"/>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C2EFEF67-9F70-4B44-B6F8-3D1472F5F91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13473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2EE8-3AA1-4144-B432-622523C7CC8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63874DE2-D75E-F349-A2D4-806C850BEFA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B5F1A686-6317-044B-8124-4E4D0F97B67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5" name="Footer Placeholder 4">
            <a:extLst>
              <a:ext uri="{FF2B5EF4-FFF2-40B4-BE49-F238E27FC236}">
                <a16:creationId xmlns:a16="http://schemas.microsoft.com/office/drawing/2014/main" id="{3AF2C3AD-6075-E248-A216-A4573FC1C567}"/>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6137662B-4F43-0642-81DA-C97C43ED355A}"/>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66199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9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D073-3E6D-3D41-AB40-9E6CD5B90EA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04FCE4A2-DDFE-B24F-BB26-E01258EAA7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D915C1-7CB3-4443-9708-51ECE645486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5" name="Footer Placeholder 4">
            <a:extLst>
              <a:ext uri="{FF2B5EF4-FFF2-40B4-BE49-F238E27FC236}">
                <a16:creationId xmlns:a16="http://schemas.microsoft.com/office/drawing/2014/main" id="{D872A8DB-775D-A34A-A693-D9B1DA203FD4}"/>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99C8FE6D-52BD-AB46-BFDF-6EF3F53DDE7F}"/>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1749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AB2A-7878-4844-BA08-416A55557E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A6B7DB9F-9A1E-B848-B96E-F391011A3ADD}"/>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D3EAF323-17E3-0C4F-84D3-38B71922044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8C4102A-60B2-4048-885E-D9CFD015D3D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6" name="Footer Placeholder 5">
            <a:extLst>
              <a:ext uri="{FF2B5EF4-FFF2-40B4-BE49-F238E27FC236}">
                <a16:creationId xmlns:a16="http://schemas.microsoft.com/office/drawing/2014/main" id="{0360DC49-B76E-2F47-8D3D-9D25F060FA38}"/>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8CEDD485-4E32-3748-9C5B-3FCB25DE41FD}"/>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39129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621-AA32-B44C-B313-00E0F739F93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693AB5A5-B625-5E46-B358-E380D776380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12E03-27EF-2C42-97F4-B0290E7F178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CBBDC275-0773-244F-A08F-B2ED1D2D3F6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BC9FE3-4E92-2D4A-A0CF-B8E86825800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061C273-E337-C74A-B848-56C8F4AA489B}"/>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8" name="Footer Placeholder 7">
            <a:extLst>
              <a:ext uri="{FF2B5EF4-FFF2-40B4-BE49-F238E27FC236}">
                <a16:creationId xmlns:a16="http://schemas.microsoft.com/office/drawing/2014/main" id="{384D205C-D2CF-1243-9ED7-F49F03500A4D}"/>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9" name="Slide Number Placeholder 8">
            <a:extLst>
              <a:ext uri="{FF2B5EF4-FFF2-40B4-BE49-F238E27FC236}">
                <a16:creationId xmlns:a16="http://schemas.microsoft.com/office/drawing/2014/main" id="{2C589C88-B31B-5848-A8A1-311ADA268746}"/>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12112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EBD9-A0A6-C14F-9B6D-8F0C3BEC359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F2AFEA0-5F97-4646-A704-0541B6D63AA8}"/>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4" name="Footer Placeholder 3">
            <a:extLst>
              <a:ext uri="{FF2B5EF4-FFF2-40B4-BE49-F238E27FC236}">
                <a16:creationId xmlns:a16="http://schemas.microsoft.com/office/drawing/2014/main" id="{678E5281-2418-0E46-A6DA-7FFB5280B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5" name="Slide Number Placeholder 4">
            <a:extLst>
              <a:ext uri="{FF2B5EF4-FFF2-40B4-BE49-F238E27FC236}">
                <a16:creationId xmlns:a16="http://schemas.microsoft.com/office/drawing/2014/main" id="{1E0C70B6-8DE4-6F4F-B7AF-3BCDA906EAE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96561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D59B9-3B35-0A42-9C2B-72CC89B23C1E}"/>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3" name="Footer Placeholder 2">
            <a:extLst>
              <a:ext uri="{FF2B5EF4-FFF2-40B4-BE49-F238E27FC236}">
                <a16:creationId xmlns:a16="http://schemas.microsoft.com/office/drawing/2014/main" id="{A6D3369C-571D-2F42-848D-00A4E2027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4" name="Slide Number Placeholder 3">
            <a:extLst>
              <a:ext uri="{FF2B5EF4-FFF2-40B4-BE49-F238E27FC236}">
                <a16:creationId xmlns:a16="http://schemas.microsoft.com/office/drawing/2014/main" id="{200DDCF2-E586-234A-8414-053DA3AC89A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6169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5764-87A6-9D4A-9783-C69D203D3CD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1B5470FB-CC44-7A4C-B140-AE2D8D67FB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2B36462B-5B47-7A48-A7DC-D204CD66148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42014-F4A9-1645-8C52-533AA176FFE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6" name="Footer Placeholder 5">
            <a:extLst>
              <a:ext uri="{FF2B5EF4-FFF2-40B4-BE49-F238E27FC236}">
                <a16:creationId xmlns:a16="http://schemas.microsoft.com/office/drawing/2014/main" id="{ADB87C68-4E9E-F14F-B3B6-F2271F87942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D780F8C8-5835-F046-8E1B-BCF4EB37A13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2505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9CC5-8BFF-124D-BE37-C232C8D3905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C4EBB8B-FA2F-E940-A4F9-AB35CD2DC61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DBB946CA-91C5-1C4B-8CC6-DCD190B391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B849-18CF-184F-9084-78E931BF3F0F}"/>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12/13/2022</a:t>
            </a:fld>
            <a:endParaRPr lang="en-CY"/>
          </a:p>
        </p:txBody>
      </p:sp>
      <p:sp>
        <p:nvSpPr>
          <p:cNvPr id="6" name="Footer Placeholder 5">
            <a:extLst>
              <a:ext uri="{FF2B5EF4-FFF2-40B4-BE49-F238E27FC236}">
                <a16:creationId xmlns:a16="http://schemas.microsoft.com/office/drawing/2014/main" id="{15ABE2F3-0EBD-6D40-9987-999A290D353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2411CC77-2F99-0D4E-BE58-A636B481986C}"/>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35709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3504FB8A-8652-4341-8586-79CD5E16DF6C}"/>
              </a:ext>
            </a:extLst>
          </p:cNvPr>
          <p:cNvPicPr>
            <a:picLocks noChangeAspect="1"/>
          </p:cNvPicPr>
          <p:nvPr userDrawn="1"/>
        </p:nvPicPr>
        <p:blipFill>
          <a:blip r:embed="rId13"/>
          <a:stretch>
            <a:fillRect/>
          </a:stretch>
        </p:blipFill>
        <p:spPr>
          <a:xfrm>
            <a:off x="0" y="0"/>
            <a:ext cx="12165496" cy="6849704"/>
          </a:xfrm>
          <a:prstGeom prst="rect">
            <a:avLst/>
          </a:prstGeom>
        </p:spPr>
      </p:pic>
    </p:spTree>
    <p:extLst>
      <p:ext uri="{BB962C8B-B14F-4D97-AF65-F5344CB8AC3E}">
        <p14:creationId xmlns:p14="http://schemas.microsoft.com/office/powerpoint/2010/main" val="2683192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ebgate.ec.europa.eu/erasmus-esc/inde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erasmusplus.cy/tcallp"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hyperlink" Target="https://ec.europa.eu/programmes/erasmus-plus/projects/" TargetMode="External"/><Relationship Id="rId4" Type="http://schemas.openxmlformats.org/officeDocument/2006/relationships/hyperlink" Target="https://www.facebook.com/diavioumathisis/"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s://idep.org.cy/erasmus/odigos-programmato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idep.org.cy/erasmus/aitiseis/vasiki-drasi-2/" TargetMode="External"/><Relationship Id="rId4" Type="http://schemas.openxmlformats.org/officeDocument/2006/relationships/hyperlink" Target="https://idep.org.cy/erasmus/proskliseis-gia-aitisei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mailto:sleonidou@llp.org.cy" TargetMode="Externa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487168" y="4994560"/>
            <a:ext cx="7232904" cy="969496"/>
          </a:xfrm>
          <a:prstGeom prst="rect">
            <a:avLst/>
          </a:prstGeom>
          <a:noFill/>
        </p:spPr>
        <p:txBody>
          <a:bodyPr wrap="square" rtlCol="0">
            <a:spAutoFit/>
          </a:bodyPr>
          <a:lstStyle/>
          <a:p>
            <a:pPr algn="ctr"/>
            <a:r>
              <a:rPr lang="el-GR" sz="2000" b="1" dirty="0"/>
              <a:t>Ημερίδα Ενημέρωσης </a:t>
            </a:r>
            <a:r>
              <a:rPr lang="en-GB" sz="2000" b="1" dirty="0"/>
              <a:t>Erasmus+ &amp; eTwinning</a:t>
            </a:r>
            <a:endParaRPr lang="el-GR" sz="2000" b="1" dirty="0"/>
          </a:p>
          <a:p>
            <a:pPr algn="ctr"/>
            <a:r>
              <a:rPr lang="el-GR" sz="1900" b="1" dirty="0"/>
              <a:t>Πρόσκληση Υποβολής Προτάσεων 202</a:t>
            </a:r>
            <a:r>
              <a:rPr lang="en-GB" sz="1900" b="1" dirty="0"/>
              <a:t>3</a:t>
            </a:r>
            <a:endParaRPr lang="el-GR" sz="1900" b="1" dirty="0"/>
          </a:p>
          <a:p>
            <a:pPr algn="ctr"/>
            <a:r>
              <a:rPr lang="en-GB" dirty="0"/>
              <a:t>8</a:t>
            </a:r>
            <a:r>
              <a:rPr lang="el-GR" dirty="0"/>
              <a:t> Δεκεμβρίου 202</a:t>
            </a:r>
            <a:r>
              <a:rPr lang="en-GB" dirty="0"/>
              <a:t>2</a:t>
            </a:r>
            <a:endParaRPr lang="el-GR" dirty="0"/>
          </a:p>
        </p:txBody>
      </p:sp>
    </p:spTree>
    <p:extLst>
      <p:ext uri="{BB962C8B-B14F-4D97-AF65-F5344CB8AC3E}">
        <p14:creationId xmlns:p14="http://schemas.microsoft.com/office/powerpoint/2010/main" val="689227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1778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sz="3000" dirty="0">
                <a:solidFill>
                  <a:srgbClr val="0070C0"/>
                </a:solidFill>
              </a:rPr>
              <a:t> </a:t>
            </a:r>
            <a:endParaRPr lang="el-GR" sz="2000" dirty="0"/>
          </a:p>
          <a:p>
            <a:pPr marL="285750" indent="-285750">
              <a:buFont typeface="Wingdings" panose="05000000000000000000" pitchFamily="2" charset="2"/>
              <a:buChar char="§"/>
            </a:pPr>
            <a:r>
              <a:rPr lang="el-GR" sz="2400" dirty="0"/>
              <a:t>Πολύ μικρότερες επιχορηγήσεις</a:t>
            </a:r>
          </a:p>
          <a:p>
            <a:endParaRPr lang="el-GR" sz="2400" dirty="0"/>
          </a:p>
          <a:p>
            <a:pPr marL="285750" indent="-285750">
              <a:buFont typeface="Wingdings" panose="05000000000000000000" pitchFamily="2" charset="2"/>
              <a:buChar char="§"/>
            </a:pPr>
            <a:r>
              <a:rPr lang="el-GR" sz="2400" dirty="0"/>
              <a:t>Μικρότερη διάρκεια</a:t>
            </a:r>
          </a:p>
          <a:p>
            <a:endParaRPr lang="el-GR" sz="2400" dirty="0"/>
          </a:p>
          <a:p>
            <a:pPr marL="285750" indent="-285750">
              <a:buFont typeface="Wingdings" panose="05000000000000000000" pitchFamily="2" charset="2"/>
              <a:buChar char="§"/>
            </a:pPr>
            <a:r>
              <a:rPr lang="el-GR" sz="2400" dirty="0"/>
              <a:t>Απλουστευμένη διαχείριση</a:t>
            </a:r>
          </a:p>
          <a:p>
            <a:endParaRPr lang="el-GR" sz="2400" dirty="0"/>
          </a:p>
          <a:p>
            <a:pPr marL="285750" indent="-285750">
              <a:buFont typeface="Wingdings" panose="05000000000000000000" pitchFamily="2" charset="2"/>
              <a:buChar char="§"/>
            </a:pPr>
            <a:r>
              <a:rPr lang="el-GR" sz="2400" dirty="0"/>
              <a:t>Διευρυμένη πρόσβαση</a:t>
            </a:r>
          </a:p>
          <a:p>
            <a:endParaRPr lang="el-GR" sz="2400" dirty="0"/>
          </a:p>
          <a:p>
            <a:pPr marL="285750" indent="-285750">
              <a:buFont typeface="Wingdings" panose="05000000000000000000" pitchFamily="2" charset="2"/>
              <a:buChar char="§"/>
            </a:pPr>
            <a:r>
              <a:rPr lang="el-GR" sz="2400" dirty="0"/>
              <a:t>Πιο ευέλικτες μορφές δραστηριοτήτων </a:t>
            </a:r>
            <a:endParaRPr lang="en-GB" sz="2400" dirty="0"/>
          </a:p>
          <a:p>
            <a:pPr marL="0" lvl="0" indent="0">
              <a:buNone/>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0" y="95490"/>
            <a:ext cx="12268200" cy="639762"/>
          </a:xfrm>
          <a:prstGeom prst="rect">
            <a:avLst/>
          </a:prstGeom>
        </p:spPr>
        <p:txBody>
          <a:bodyPr>
            <a:no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700" dirty="0">
                <a:solidFill>
                  <a:schemeClr val="bg1"/>
                </a:solidFill>
                <a:latin typeface="Century Gothic" panose="020B0502020202020204" pitchFamily="34" charset="0"/>
              </a:rPr>
              <a:t>Συμπράξεις Μικρής Κλίμακας </a:t>
            </a:r>
            <a:r>
              <a:rPr lang="en-CY" sz="2700" dirty="0">
                <a:solidFill>
                  <a:schemeClr val="bg1"/>
                </a:solidFill>
                <a:latin typeface="Century Gothic" panose="020B0502020202020204" pitchFamily="34" charset="0"/>
              </a:rPr>
              <a:t>–</a:t>
            </a:r>
            <a:r>
              <a:rPr lang="el-GR" sz="2700" dirty="0">
                <a:solidFill>
                  <a:schemeClr val="bg1"/>
                </a:solidFill>
                <a:latin typeface="Century Gothic" panose="020B0502020202020204" pitchFamily="34" charset="0"/>
              </a:rPr>
              <a:t> Σύγκριση με Συμπράξεις Συνεργασίας </a:t>
            </a:r>
          </a:p>
          <a:p>
            <a:endParaRPr lang="en-GB" sz="27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1919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Κριτήρια </a:t>
            </a:r>
            <a:r>
              <a:rPr lang="el-GR" sz="3000" dirty="0" err="1">
                <a:solidFill>
                  <a:schemeClr val="bg1"/>
                </a:solidFill>
                <a:latin typeface="Century Gothic" panose="020B0502020202020204" pitchFamily="34" charset="0"/>
              </a:rPr>
              <a:t>Επιλεξιμότητας</a:t>
            </a:r>
            <a:endParaRPr lang="en-GB" sz="3000" dirty="0">
              <a:solidFill>
                <a:schemeClr val="bg1"/>
              </a:solidFill>
              <a:latin typeface="Century Gothic" panose="020B0502020202020204" pitchFamily="34" charset="0"/>
            </a:endParaRPr>
          </a:p>
        </p:txBody>
      </p:sp>
      <p:sp>
        <p:nvSpPr>
          <p:cNvPr id="7" name="Rectangle 6"/>
          <p:cNvSpPr/>
          <p:nvPr/>
        </p:nvSpPr>
        <p:spPr>
          <a:xfrm>
            <a:off x="3307114" y="2124395"/>
            <a:ext cx="5600540" cy="3816429"/>
          </a:xfrm>
          <a:prstGeom prst="rect">
            <a:avLst/>
          </a:prstGeom>
        </p:spPr>
        <p:txBody>
          <a:bodyPr wrap="square">
            <a:spAutoFit/>
          </a:bodyPr>
          <a:lstStyle/>
          <a:p>
            <a:pPr algn="just"/>
            <a:endParaRPr lang="el-GR" sz="2200" b="1" dirty="0"/>
          </a:p>
          <a:p>
            <a:pPr marL="342900" indent="-342900" algn="just">
              <a:buFont typeface="Wingdings" panose="05000000000000000000" pitchFamily="2" charset="2"/>
              <a:buChar char="§"/>
            </a:pPr>
            <a:r>
              <a:rPr lang="el-GR" sz="2000" b="1" u="sng" dirty="0"/>
              <a:t>27 Χώρες - Μέλη της Ευρωπαϊκής Ένωσης</a:t>
            </a:r>
          </a:p>
          <a:p>
            <a:pPr algn="just"/>
            <a:endParaRPr lang="el-GR" sz="2000" b="1" dirty="0"/>
          </a:p>
          <a:p>
            <a:pPr marL="342900" indent="-342900" algn="just">
              <a:buFont typeface="Wingdings" panose="05000000000000000000" pitchFamily="2" charset="2"/>
              <a:buChar char="§"/>
            </a:pPr>
            <a:r>
              <a:rPr lang="el-GR" sz="2000" b="1" u="sng" dirty="0"/>
              <a:t>Χώρες ΕΟΧ</a:t>
            </a:r>
            <a:r>
              <a:rPr lang="el-GR" sz="2000" b="1" dirty="0"/>
              <a:t>:</a:t>
            </a:r>
          </a:p>
          <a:p>
            <a:pPr marL="342900" indent="-342900" algn="just">
              <a:buFont typeface="Wingdings" panose="05000000000000000000" pitchFamily="2" charset="2"/>
              <a:buChar char="ü"/>
            </a:pPr>
            <a:r>
              <a:rPr lang="el-GR" sz="2000" dirty="0"/>
              <a:t>Ισλανδία</a:t>
            </a:r>
          </a:p>
          <a:p>
            <a:pPr marL="342900" indent="-342900" algn="just">
              <a:buFont typeface="Wingdings" panose="05000000000000000000" pitchFamily="2" charset="2"/>
              <a:buChar char="ü"/>
            </a:pPr>
            <a:r>
              <a:rPr lang="el-GR" sz="2000" dirty="0" err="1"/>
              <a:t>Λίχτενσταϊν</a:t>
            </a:r>
            <a:endParaRPr lang="el-GR" sz="2000" dirty="0"/>
          </a:p>
          <a:p>
            <a:pPr marL="342900" indent="-342900" algn="just">
              <a:buFont typeface="Wingdings" panose="05000000000000000000" pitchFamily="2" charset="2"/>
              <a:buChar char="ü"/>
            </a:pPr>
            <a:r>
              <a:rPr lang="el-GR" sz="2000" dirty="0"/>
              <a:t>Νορβηγία</a:t>
            </a:r>
          </a:p>
          <a:p>
            <a:pPr algn="just"/>
            <a:endParaRPr lang="el-GR" sz="2000" b="1" dirty="0"/>
          </a:p>
          <a:p>
            <a:pPr marL="342900" indent="-342900" algn="just">
              <a:buFont typeface="Wingdings" panose="05000000000000000000" pitchFamily="2" charset="2"/>
              <a:buChar char="§"/>
            </a:pPr>
            <a:r>
              <a:rPr lang="el-GR" sz="2000" b="1" u="sng" dirty="0"/>
              <a:t>Υποψήφιες προς ένταξη στην ΕΕ χώρες</a:t>
            </a:r>
            <a:r>
              <a:rPr lang="el-GR" sz="2000" b="1" dirty="0"/>
              <a:t>:</a:t>
            </a:r>
          </a:p>
          <a:p>
            <a:pPr marL="342900" indent="-342900" algn="just">
              <a:buFont typeface="Wingdings" panose="05000000000000000000" pitchFamily="2" charset="2"/>
              <a:buChar char="ü"/>
            </a:pPr>
            <a:r>
              <a:rPr lang="el-GR" sz="2000" dirty="0"/>
              <a:t>Τουρκία</a:t>
            </a:r>
          </a:p>
          <a:p>
            <a:pPr marL="342900" indent="-342900" algn="just">
              <a:buFont typeface="Wingdings" panose="05000000000000000000" pitchFamily="2" charset="2"/>
              <a:buChar char="ü"/>
            </a:pPr>
            <a:r>
              <a:rPr lang="el-GR" sz="2000" dirty="0"/>
              <a:t>Δημοκρατία της Βόρειας Μακεδονίας</a:t>
            </a:r>
          </a:p>
          <a:p>
            <a:pPr marL="342900" indent="-342900" algn="just">
              <a:buFont typeface="Wingdings" panose="05000000000000000000" pitchFamily="2" charset="2"/>
              <a:buChar char="ü"/>
            </a:pPr>
            <a:r>
              <a:rPr lang="el-GR" sz="2000" dirty="0"/>
              <a:t>Σερβία</a:t>
            </a:r>
          </a:p>
        </p:txBody>
      </p:sp>
      <p:sp>
        <p:nvSpPr>
          <p:cNvPr id="2" name="Rectangle 1"/>
          <p:cNvSpPr/>
          <p:nvPr/>
        </p:nvSpPr>
        <p:spPr>
          <a:xfrm>
            <a:off x="1664669" y="1016399"/>
            <a:ext cx="8885430" cy="1446550"/>
          </a:xfrm>
          <a:prstGeom prst="rect">
            <a:avLst/>
          </a:prstGeom>
        </p:spPr>
        <p:txBody>
          <a:bodyPr wrap="square">
            <a:spAutoFit/>
          </a:bodyPr>
          <a:lstStyle/>
          <a:p>
            <a:r>
              <a:rPr lang="el-GR" sz="2200" b="1" dirty="0">
                <a:solidFill>
                  <a:srgbClr val="3B9B7B"/>
                </a:solidFill>
              </a:rPr>
              <a:t>Ποιοι μπορούν να συμμετέχουν</a:t>
            </a:r>
            <a:r>
              <a:rPr lang="en-GB" sz="2200" b="1" dirty="0">
                <a:solidFill>
                  <a:srgbClr val="3B9B7B"/>
                </a:solidFill>
              </a:rPr>
              <a:t> </a:t>
            </a:r>
            <a:r>
              <a:rPr lang="el-GR" sz="2200" b="1" dirty="0">
                <a:solidFill>
                  <a:srgbClr val="3B9B7B"/>
                </a:solidFill>
              </a:rPr>
              <a:t>ως Συντονιστές ή Εταίροι!</a:t>
            </a:r>
          </a:p>
          <a:p>
            <a:r>
              <a:rPr lang="el-GR" sz="2200" b="1" dirty="0">
                <a:solidFill>
                  <a:srgbClr val="3B9B7B"/>
                </a:solidFill>
              </a:rPr>
              <a:t> </a:t>
            </a:r>
            <a:r>
              <a:rPr lang="el-GR" sz="2200" dirty="0">
                <a:solidFill>
                  <a:sysClr val="windowText" lastClr="000000"/>
                </a:solidFill>
              </a:rPr>
              <a:t>Όλοι οι </a:t>
            </a:r>
            <a:r>
              <a:rPr lang="el-GR" sz="2200" u="sng" dirty="0">
                <a:solidFill>
                  <a:sysClr val="windowText" lastClr="000000"/>
                </a:solidFill>
              </a:rPr>
              <a:t>δημόσιοι ή ιδιωτικοί οργανισμοί</a:t>
            </a:r>
            <a:r>
              <a:rPr lang="el-GR" sz="2200" dirty="0">
                <a:solidFill>
                  <a:sysClr val="windowText" lastClr="000000"/>
                </a:solidFill>
              </a:rPr>
              <a:t> με νομική υπόσταση που εδρεύουν σε </a:t>
            </a:r>
            <a:r>
              <a:rPr lang="el-GR" sz="2200" b="1" u="sng" dirty="0">
                <a:solidFill>
                  <a:sysClr val="windowText" lastClr="000000"/>
                </a:solidFill>
              </a:rPr>
              <a:t>Χώρες που συμμετέχουν πλήρως σε όλες τις δράσεις του Προγράμματος</a:t>
            </a:r>
            <a:endParaRPr lang="el-GR" b="1" dirty="0">
              <a:solidFill>
                <a:srgbClr val="000000"/>
              </a:solidFill>
            </a:endParaRPr>
          </a:p>
        </p:txBody>
      </p:sp>
    </p:spTree>
    <p:extLst>
      <p:ext uri="{BB962C8B-B14F-4D97-AF65-F5344CB8AC3E}">
        <p14:creationId xmlns:p14="http://schemas.microsoft.com/office/powerpoint/2010/main" val="154559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Κριτήρια </a:t>
            </a:r>
            <a:r>
              <a:rPr lang="el-GR" sz="3000" dirty="0" err="1">
                <a:solidFill>
                  <a:schemeClr val="bg1"/>
                </a:solidFill>
                <a:latin typeface="Century Gothic" panose="020B0502020202020204" pitchFamily="34" charset="0"/>
              </a:rPr>
              <a:t>Επιλεξιμότητας</a:t>
            </a:r>
            <a:endParaRPr lang="en-GB" sz="3000" dirty="0">
              <a:solidFill>
                <a:schemeClr val="bg1"/>
              </a:solidFill>
              <a:latin typeface="Century Gothic" panose="020B0502020202020204" pitchFamily="34" charset="0"/>
            </a:endParaRPr>
          </a:p>
        </p:txBody>
      </p:sp>
      <p:sp>
        <p:nvSpPr>
          <p:cNvPr id="2" name="Rectangle 1"/>
          <p:cNvSpPr/>
          <p:nvPr/>
        </p:nvSpPr>
        <p:spPr>
          <a:xfrm>
            <a:off x="4728117" y="782224"/>
            <a:ext cx="5520376" cy="4672048"/>
          </a:xfrm>
          <a:prstGeom prst="rect">
            <a:avLst/>
          </a:prstGeom>
        </p:spPr>
        <p:txBody>
          <a:bodyPr wrap="square">
            <a:spAutoFit/>
          </a:bodyPr>
          <a:lstStyle/>
          <a:p>
            <a:r>
              <a:rPr lang="el-GR" sz="2400" b="1" dirty="0">
                <a:solidFill>
                  <a:srgbClr val="3B9B7B"/>
                </a:solidFill>
              </a:rPr>
              <a:t>Τομείς Δραστηριοτήτων</a:t>
            </a:r>
          </a:p>
          <a:p>
            <a:endParaRPr lang="el-GR" sz="2400" b="1" dirty="0">
              <a:solidFill>
                <a:srgbClr val="3B9B7B"/>
              </a:solidFill>
            </a:endParaRPr>
          </a:p>
          <a:p>
            <a:pPr lvl="0" algn="just">
              <a:spcBef>
                <a:spcPct val="20000"/>
              </a:spcBef>
              <a:tabLst>
                <a:tab pos="266700" algn="l"/>
                <a:tab pos="355600" algn="l"/>
              </a:tabLst>
              <a:defRPr/>
            </a:pPr>
            <a:r>
              <a:rPr lang="el-GR" sz="2400" u="sng" dirty="0">
                <a:solidFill>
                  <a:sysClr val="windowText" lastClr="000000"/>
                </a:solidFill>
              </a:rPr>
              <a:t>Ανεξαρτήτως του τομέα στα πλαίσια του οποίου θα υποβληθεί η αίτηση</a:t>
            </a:r>
            <a:r>
              <a:rPr lang="el-GR" sz="2400" dirty="0">
                <a:solidFill>
                  <a:sysClr val="windowText" lastClr="000000"/>
                </a:solidFill>
              </a:rPr>
              <a:t>, οι Συμπράξεις για Συνεργασία είναι </a:t>
            </a:r>
          </a:p>
          <a:p>
            <a:pPr lvl="0" algn="just">
              <a:spcBef>
                <a:spcPct val="20000"/>
              </a:spcBef>
              <a:tabLst>
                <a:tab pos="266700" algn="l"/>
                <a:tab pos="355600" algn="l"/>
              </a:tabLst>
              <a:defRPr/>
            </a:pPr>
            <a:r>
              <a:rPr lang="el-GR" sz="2400" u="sng" dirty="0">
                <a:solidFill>
                  <a:sysClr val="windowText" lastClr="000000"/>
                </a:solidFill>
              </a:rPr>
              <a:t>ανοικτές σε κάθε οργανισμό</a:t>
            </a:r>
            <a:r>
              <a:rPr lang="el-GR" sz="2400" dirty="0">
                <a:solidFill>
                  <a:sysClr val="windowText" lastClr="000000"/>
                </a:solidFill>
              </a:rPr>
              <a:t>  που δραστηριοποιείται στους τομείς της </a:t>
            </a:r>
            <a:r>
              <a:rPr lang="el-GR" sz="2400" u="sng" dirty="0">
                <a:solidFill>
                  <a:sysClr val="windowText" lastClr="000000"/>
                </a:solidFill>
              </a:rPr>
              <a:t>Εκπαίδευση</a:t>
            </a:r>
            <a:r>
              <a:rPr lang="el-GR" sz="2400" dirty="0">
                <a:solidFill>
                  <a:sysClr val="windowText" lastClr="000000"/>
                </a:solidFill>
              </a:rPr>
              <a:t>ς, της </a:t>
            </a:r>
            <a:r>
              <a:rPr lang="el-GR" sz="2400" u="sng" dirty="0">
                <a:solidFill>
                  <a:sysClr val="windowText" lastClr="000000"/>
                </a:solidFill>
              </a:rPr>
              <a:t>Κατάρτισης</a:t>
            </a:r>
            <a:r>
              <a:rPr lang="el-GR" sz="2400" dirty="0">
                <a:solidFill>
                  <a:sysClr val="windowText" lastClr="000000"/>
                </a:solidFill>
              </a:rPr>
              <a:t>, της </a:t>
            </a:r>
            <a:r>
              <a:rPr lang="el-GR" sz="2400" u="sng" dirty="0">
                <a:solidFill>
                  <a:sysClr val="windowText" lastClr="000000"/>
                </a:solidFill>
              </a:rPr>
              <a:t>Νεολαίας</a:t>
            </a:r>
            <a:r>
              <a:rPr lang="el-GR" sz="2400" dirty="0">
                <a:solidFill>
                  <a:sysClr val="windowText" lastClr="000000"/>
                </a:solidFill>
              </a:rPr>
              <a:t> και του </a:t>
            </a:r>
            <a:r>
              <a:rPr lang="el-GR" sz="2400" u="sng" dirty="0">
                <a:solidFill>
                  <a:sysClr val="windowText" lastClr="000000"/>
                </a:solidFill>
              </a:rPr>
              <a:t>Αθλητισμού</a:t>
            </a:r>
            <a:r>
              <a:rPr lang="el-GR" sz="2400" dirty="0">
                <a:solidFill>
                  <a:sysClr val="windowText" lastClr="000000"/>
                </a:solidFill>
              </a:rPr>
              <a:t> ή σε άλλους </a:t>
            </a:r>
            <a:r>
              <a:rPr lang="el-GR" sz="2400" u="sng" dirty="0">
                <a:solidFill>
                  <a:sysClr val="windowText" lastClr="000000"/>
                </a:solidFill>
              </a:rPr>
              <a:t>κοινωνικοοικονομικούς</a:t>
            </a:r>
            <a:r>
              <a:rPr lang="el-GR" sz="2400" dirty="0">
                <a:solidFill>
                  <a:sysClr val="windowText" lastClr="000000"/>
                </a:solidFill>
              </a:rPr>
              <a:t> τομείς</a:t>
            </a:r>
            <a:r>
              <a:rPr lang="en-GB" sz="2400" dirty="0">
                <a:solidFill>
                  <a:sysClr val="windowText" lastClr="000000"/>
                </a:solidFill>
              </a:rPr>
              <a:t> </a:t>
            </a:r>
            <a:r>
              <a:rPr lang="el-GR" sz="2400" dirty="0">
                <a:solidFill>
                  <a:sysClr val="windowText" lastClr="000000"/>
                </a:solidFill>
              </a:rPr>
              <a:t>και σε οργανισμούς που δραστηριοποιούνται </a:t>
            </a:r>
            <a:r>
              <a:rPr lang="el-GR" sz="2400" u="sng" dirty="0" err="1">
                <a:solidFill>
                  <a:sysClr val="windowText" lastClr="000000"/>
                </a:solidFill>
              </a:rPr>
              <a:t>διατομεακά</a:t>
            </a:r>
            <a:r>
              <a:rPr lang="el-GR" sz="2400" u="sng" dirty="0">
                <a:solidFill>
                  <a:sysClr val="windowText" lastClr="000000"/>
                </a:solidFill>
              </a:rPr>
              <a:t>.</a:t>
            </a:r>
            <a:endParaRPr lang="el-GR" sz="2400" i="1" u="sng" dirty="0">
              <a:solidFill>
                <a:sysClr val="windowText" lastClr="000000"/>
              </a:solidFill>
            </a:endParaRPr>
          </a:p>
        </p:txBody>
      </p:sp>
      <p:pic>
        <p:nvPicPr>
          <p:cNvPr id="5" name="Picture 2" descr="Image result for Erasmus Pl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759" y="1758867"/>
            <a:ext cx="4169743"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0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Ρόλοι Οργανισμών </a:t>
            </a:r>
            <a:endParaRPr lang="en-GB" sz="3000" dirty="0">
              <a:solidFill>
                <a:schemeClr val="bg1"/>
              </a:solidFill>
              <a:latin typeface="Century Gothic" panose="020B0502020202020204" pitchFamily="34" charset="0"/>
            </a:endParaRPr>
          </a:p>
        </p:txBody>
      </p:sp>
      <p:graphicFrame>
        <p:nvGraphicFramePr>
          <p:cNvPr id="14" name="Diagram 13"/>
          <p:cNvGraphicFramePr/>
          <p:nvPr>
            <p:extLst>
              <p:ext uri="{D42A27DB-BD31-4B8C-83A1-F6EECF244321}">
                <p14:modId xmlns:p14="http://schemas.microsoft.com/office/powerpoint/2010/main" val="3444217283"/>
              </p:ext>
            </p:extLst>
          </p:nvPr>
        </p:nvGraphicFramePr>
        <p:xfrm>
          <a:off x="644771" y="762000"/>
          <a:ext cx="10093568" cy="5322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3963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4025717"/>
          </a:xfrm>
          <a:prstGeom prst="rect">
            <a:avLst/>
          </a:prstGeom>
        </p:spPr>
        <p:txBody>
          <a:bodyPr wrap="square">
            <a:spAutoFit/>
          </a:bodyPr>
          <a:lstStyle/>
          <a:p>
            <a:pPr marL="285750" indent="-285750" algn="just">
              <a:spcBef>
                <a:spcPct val="20000"/>
              </a:spcBef>
              <a:buFont typeface="Wingdings" panose="05000000000000000000" pitchFamily="2" charset="2"/>
              <a:buChar char="ü"/>
              <a:defRPr/>
            </a:pPr>
            <a:endParaRPr lang="el-GR" b="1" i="1" dirty="0">
              <a:solidFill>
                <a:srgbClr val="385723"/>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Αριθμός Οργανισμών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Επιλογή εταίρων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cxnSp>
        <p:nvCxnSpPr>
          <p:cNvPr id="6" name="Straight Connector 5"/>
          <p:cNvCxnSpPr/>
          <p:nvPr/>
        </p:nvCxnSpPr>
        <p:spPr>
          <a:xfrm>
            <a:off x="3901276" y="86844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4271010" y="1093135"/>
            <a:ext cx="6126480" cy="2031325"/>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Τουλάχιστον </a:t>
            </a:r>
            <a:r>
              <a:rPr lang="el-GR" sz="2200" b="1" dirty="0">
                <a:solidFill>
                  <a:schemeClr val="tx1">
                    <a:lumMod val="75000"/>
                    <a:lumOff val="25000"/>
                  </a:schemeClr>
                </a:solidFill>
                <a:ea typeface="Verdana" panose="020B0604030504040204" pitchFamily="34" charset="0"/>
              </a:rPr>
              <a:t>2</a:t>
            </a:r>
            <a:r>
              <a:rPr lang="el-GR" sz="2200" dirty="0">
                <a:solidFill>
                  <a:schemeClr val="tx1">
                    <a:lumMod val="75000"/>
                    <a:lumOff val="25000"/>
                  </a:schemeClr>
                </a:solidFill>
                <a:ea typeface="Verdana" panose="020B0604030504040204" pitchFamily="34" charset="0"/>
              </a:rPr>
              <a:t> οργανισμοί από </a:t>
            </a:r>
            <a:r>
              <a:rPr lang="el-GR" sz="2200" b="1" dirty="0">
                <a:solidFill>
                  <a:schemeClr val="tx1">
                    <a:lumMod val="75000"/>
                    <a:lumOff val="25000"/>
                  </a:schemeClr>
                </a:solidFill>
                <a:ea typeface="Verdana" panose="020B0604030504040204" pitchFamily="34" charset="0"/>
              </a:rPr>
              <a:t>2</a:t>
            </a:r>
            <a:r>
              <a:rPr lang="el-GR" sz="2200" dirty="0">
                <a:solidFill>
                  <a:schemeClr val="tx1">
                    <a:lumMod val="75000"/>
                    <a:lumOff val="25000"/>
                  </a:schemeClr>
                </a:solidFill>
                <a:ea typeface="Verdana" panose="020B0604030504040204" pitchFamily="34" charset="0"/>
              </a:rPr>
              <a:t> διαφορετικές Χώρες του Προγράμματος</a:t>
            </a:r>
          </a:p>
          <a:p>
            <a:pPr marL="285750" indent="-285750" algn="just">
              <a:spcBef>
                <a:spcPct val="20000"/>
              </a:spcBef>
              <a:buFont typeface="Wingdings" panose="05000000000000000000" pitchFamily="2" charset="2"/>
              <a:buChar char="Ø"/>
              <a:defRPr/>
            </a:pPr>
            <a:endParaRPr lang="el-GR" sz="8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Δεν υπάρχει ανώτατος αριθμός συμμετεχόντων οργανισμών</a:t>
            </a: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3750193"/>
            <a:ext cx="7588758" cy="2523768"/>
          </a:xfrm>
          <a:prstGeom prst="rect">
            <a:avLst/>
          </a:prstGeom>
        </p:spPr>
        <p:txBody>
          <a:bodyPr wrap="square">
            <a:spAutoFit/>
          </a:bodyPr>
          <a:lstStyle/>
          <a:p>
            <a:pPr lvl="0">
              <a:spcBef>
                <a:spcPct val="20000"/>
              </a:spcBef>
              <a:defRPr/>
            </a:pPr>
            <a:r>
              <a:rPr lang="el-GR" sz="2200" dirty="0">
                <a:ea typeface="Verdana" panose="020B0604030504040204" pitchFamily="34" charset="0"/>
              </a:rPr>
              <a:t>Αναλόγως των προτεραιοτήτων και στόχων ενός Σχεδίου, πρέπει να επιλέγονται οι πιο κατάλληλοι και με αποκλίσεις μεταξύ τους εταίροι, ούτως ώστε να επωφελούνται από τις διαφορετικές τους εμπειρίες, τα διαφορετικά τους προφίλ και την εξειδίκευσή τους, αλλά και προκειμένου να αναπτύσσουν </a:t>
            </a:r>
          </a:p>
          <a:p>
            <a:pPr lvl="0">
              <a:spcBef>
                <a:spcPct val="20000"/>
              </a:spcBef>
              <a:defRPr/>
            </a:pPr>
            <a:r>
              <a:rPr lang="el-GR" sz="2200" dirty="0">
                <a:ea typeface="Verdana" panose="020B0604030504040204" pitchFamily="34" charset="0"/>
              </a:rPr>
              <a:t>συναφή και ποιοτικά αποτελέσματα</a:t>
            </a:r>
          </a:p>
          <a:p>
            <a:pPr lvl="0">
              <a:spcBef>
                <a:spcPct val="20000"/>
              </a:spcBef>
              <a:defRPr/>
            </a:pPr>
            <a:endParaRPr lang="el-GR" dirty="0">
              <a:latin typeface="Verdana" panose="020B0604030504040204" pitchFamily="34" charset="0"/>
              <a:ea typeface="Verdana" panose="020B0604030504040204" pitchFamily="34" charset="0"/>
            </a:endParaRPr>
          </a:p>
        </p:txBody>
      </p:sp>
      <p:cxnSp>
        <p:nvCxnSpPr>
          <p:cNvPr id="13" name="Straight Connector 12"/>
          <p:cNvCxnSpPr/>
          <p:nvPr/>
        </p:nvCxnSpPr>
        <p:spPr>
          <a:xfrm>
            <a:off x="3882752" y="3882058"/>
            <a:ext cx="18524" cy="196457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Σύνθεση Κοινοπραξίας </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92553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5022914"/>
          </a:xfrm>
          <a:prstGeom prst="rect">
            <a:avLst/>
          </a:prstGeom>
        </p:spPr>
        <p:txBody>
          <a:bodyPr wrap="square">
            <a:spAutoFit/>
          </a:bodyPr>
          <a:lstStyle/>
          <a:p>
            <a:pPr marL="285750" lvl="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Τόπος δραστηριοτήτων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lvl="0" algn="just">
              <a:spcBef>
                <a:spcPct val="20000"/>
              </a:spcBef>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Διάρκεια Σχεδίου</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927404"/>
            <a:ext cx="7588758" cy="3262432"/>
          </a:xfrm>
          <a:prstGeom prst="rect">
            <a:avLst/>
          </a:prstGeom>
        </p:spPr>
        <p:txBody>
          <a:bodyPr wrap="square">
            <a:spAutoFit/>
          </a:bodyPr>
          <a:lstStyle/>
          <a:p>
            <a:pPr lvl="0">
              <a:spcBef>
                <a:spcPct val="20000"/>
              </a:spcBef>
              <a:defRPr/>
            </a:pPr>
            <a:r>
              <a:rPr lang="el-GR" sz="2000" dirty="0">
                <a:ea typeface="Verdana" panose="020B0604030504040204" pitchFamily="34" charset="0"/>
              </a:rPr>
              <a:t>Όλες οι δραστηριότητες του σχεδίου πρέπει να πραγματοποιούνται:</a:t>
            </a:r>
          </a:p>
          <a:p>
            <a:pPr lvl="0">
              <a:spcBef>
                <a:spcPct val="20000"/>
              </a:spcBef>
              <a:defRPr/>
            </a:pPr>
            <a:endParaRPr lang="el-GR" sz="500" dirty="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Στις χώρες των οργανισμών που συμμετέχουν στο σχέδιο ή</a:t>
            </a:r>
          </a:p>
          <a:p>
            <a:pPr lvl="0">
              <a:spcBef>
                <a:spcPct val="20000"/>
              </a:spcBef>
              <a:defRPr/>
            </a:pPr>
            <a:endParaRPr lang="el-GR" sz="500" dirty="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Σε έδρα οργανισμού της Ευρωπαϊκής Ένωσης</a:t>
            </a:r>
          </a:p>
          <a:p>
            <a:pPr lvl="0">
              <a:spcBef>
                <a:spcPct val="20000"/>
              </a:spcBef>
              <a:defRPr/>
            </a:pPr>
            <a:endParaRPr lang="el-GR" sz="500" dirty="0">
              <a:ea typeface="Verdana" panose="020B0604030504040204" pitchFamily="34" charset="0"/>
            </a:endParaRP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Βρυξέλλες</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Φρανκφούρτη</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Λουξεμβούργο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Στρασβούργο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Χάγη</a:t>
            </a:r>
          </a:p>
        </p:txBody>
      </p:sp>
      <p:cxnSp>
        <p:nvCxnSpPr>
          <p:cNvPr id="13" name="Straight Connector 12"/>
          <p:cNvCxnSpPr/>
          <p:nvPr/>
        </p:nvCxnSpPr>
        <p:spPr>
          <a:xfrm>
            <a:off x="3919800" y="804818"/>
            <a:ext cx="0" cy="3573984"/>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Σύνθεση Κοινοπραξίας </a:t>
            </a:r>
            <a:endParaRPr lang="en-GB" sz="3000" dirty="0">
              <a:solidFill>
                <a:schemeClr val="bg1"/>
              </a:solidFill>
              <a:latin typeface="Century Gothic" panose="020B0502020202020204" pitchFamily="34" charset="0"/>
            </a:endParaRPr>
          </a:p>
        </p:txBody>
      </p:sp>
      <p:cxnSp>
        <p:nvCxnSpPr>
          <p:cNvPr id="10" name="Straight Connector 9"/>
          <p:cNvCxnSpPr/>
          <p:nvPr/>
        </p:nvCxnSpPr>
        <p:spPr>
          <a:xfrm>
            <a:off x="3919800" y="4999579"/>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12" name="TextBox 11"/>
          <p:cNvSpPr txBox="1"/>
          <p:nvPr/>
        </p:nvSpPr>
        <p:spPr>
          <a:xfrm>
            <a:off x="4364881" y="5224266"/>
            <a:ext cx="6126480" cy="400110"/>
          </a:xfrm>
          <a:prstGeom prst="rect">
            <a:avLst/>
          </a:prstGeom>
          <a:noFill/>
        </p:spPr>
        <p:txBody>
          <a:bodyPr wrap="square" rtlCol="0">
            <a:spAutoFit/>
          </a:bodyPr>
          <a:lstStyle/>
          <a:p>
            <a:pPr algn="just">
              <a:spcBef>
                <a:spcPct val="20000"/>
              </a:spcBef>
              <a:defRPr/>
            </a:pPr>
            <a:r>
              <a:rPr lang="el-GR" sz="2000" dirty="0">
                <a:solidFill>
                  <a:schemeClr val="tx1">
                    <a:lumMod val="75000"/>
                    <a:lumOff val="25000"/>
                  </a:schemeClr>
                </a:solidFill>
                <a:ea typeface="Verdana" panose="020B0604030504040204" pitchFamily="34" charset="0"/>
              </a:rPr>
              <a:t>Κάθε σχέδιο μπορεί να έχει διάρκεια από 6 έως 24 μήνες</a:t>
            </a:r>
          </a:p>
        </p:txBody>
      </p:sp>
    </p:spTree>
    <p:extLst>
      <p:ext uri="{BB962C8B-B14F-4D97-AF65-F5344CB8AC3E}">
        <p14:creationId xmlns:p14="http://schemas.microsoft.com/office/powerpoint/2010/main" val="1195406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4603" y="-28029"/>
            <a:ext cx="113803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Προτεραιότητες </a:t>
            </a:r>
            <a:endParaRPr lang="en-GB" sz="3000" dirty="0">
              <a:solidFill>
                <a:schemeClr val="bg1"/>
              </a:solidFill>
              <a:latin typeface="Century Gothic" panose="020B0502020202020204" pitchFamily="34" charset="0"/>
            </a:endParaRPr>
          </a:p>
        </p:txBody>
      </p:sp>
      <p:graphicFrame>
        <p:nvGraphicFramePr>
          <p:cNvPr id="6" name="Diagram 5"/>
          <p:cNvGraphicFramePr/>
          <p:nvPr>
            <p:extLst>
              <p:ext uri="{D42A27DB-BD31-4B8C-83A1-F6EECF244321}">
                <p14:modId xmlns:p14="http://schemas.microsoft.com/office/powerpoint/2010/main" val="3147426295"/>
              </p:ext>
            </p:extLst>
          </p:nvPr>
        </p:nvGraphicFramePr>
        <p:xfrm>
          <a:off x="3557239" y="4103570"/>
          <a:ext cx="7939668" cy="2479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557240" y="3272573"/>
            <a:ext cx="8357668" cy="1015663"/>
          </a:xfrm>
          <a:prstGeom prst="rect">
            <a:avLst/>
          </a:prstGeom>
          <a:noFill/>
        </p:spPr>
        <p:txBody>
          <a:bodyPr wrap="square" rtlCol="0">
            <a:spAutoFit/>
          </a:bodyPr>
          <a:lstStyle/>
          <a:p>
            <a:r>
              <a:rPr lang="el-GR" sz="2000" dirty="0">
                <a:ea typeface="Verdana" panose="020B0604030504040204" pitchFamily="34" charset="0"/>
              </a:rPr>
              <a:t>Κάθε Σχέδιο πρέπει να στοχεύει</a:t>
            </a:r>
            <a:r>
              <a:rPr lang="en-US" sz="2000" dirty="0">
                <a:ea typeface="Verdana" panose="020B0604030504040204" pitchFamily="34" charset="0"/>
              </a:rPr>
              <a:t> </a:t>
            </a:r>
            <a:r>
              <a:rPr lang="el-GR" sz="2000" b="1" dirty="0">
                <a:ea typeface="Verdana" panose="020B0604030504040204" pitchFamily="34" charset="0"/>
              </a:rPr>
              <a:t>τουλάχιστον σε μία οριζόντια </a:t>
            </a:r>
            <a:r>
              <a:rPr lang="el-GR" sz="2000" dirty="0">
                <a:ea typeface="Verdana" panose="020B0604030504040204" pitchFamily="34" charset="0"/>
              </a:rPr>
              <a:t>προτεραιότητα </a:t>
            </a:r>
            <a:r>
              <a:rPr lang="el-GR" sz="2000" b="1" dirty="0">
                <a:ea typeface="Verdana" panose="020B0604030504040204" pitchFamily="34" charset="0"/>
              </a:rPr>
              <a:t>και/ή  σε μια προτεραιότητα του τομέα</a:t>
            </a:r>
            <a:r>
              <a:rPr lang="el-GR" sz="2000" dirty="0">
                <a:ea typeface="Verdana" panose="020B0604030504040204" pitchFamily="34" charset="0"/>
              </a:rPr>
              <a:t> στα πλαίσια του οποίου υποβάλλεται η αίτηση (= τομέας με τον μεγαλύτερο αντίκτυπο)</a:t>
            </a:r>
          </a:p>
        </p:txBody>
      </p:sp>
      <p:sp>
        <p:nvSpPr>
          <p:cNvPr id="2" name="Rectangle 1"/>
          <p:cNvSpPr/>
          <p:nvPr/>
        </p:nvSpPr>
        <p:spPr>
          <a:xfrm>
            <a:off x="366479" y="1535857"/>
            <a:ext cx="2752677" cy="923330"/>
          </a:xfrm>
          <a:prstGeom prst="rect">
            <a:avLst/>
          </a:prstGeom>
        </p:spPr>
        <p:txBody>
          <a:bodyPr wrap="square">
            <a:spAutoFit/>
          </a:bodyPr>
          <a:lstStyle/>
          <a:p>
            <a:pPr marL="285750" indent="-285750">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8" name="Straight Connector 7"/>
          <p:cNvCxnSpPr/>
          <p:nvPr/>
        </p:nvCxnSpPr>
        <p:spPr>
          <a:xfrm>
            <a:off x="3321134" y="959005"/>
            <a:ext cx="0" cy="1486529"/>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4" name="Rectangle 3"/>
          <p:cNvSpPr/>
          <p:nvPr/>
        </p:nvSpPr>
        <p:spPr>
          <a:xfrm>
            <a:off x="56585" y="4791400"/>
            <a:ext cx="2846548" cy="1477328"/>
          </a:xfrm>
          <a:prstGeom prst="rect">
            <a:avLst/>
          </a:prstGeom>
        </p:spPr>
        <p:txBody>
          <a:bodyPr wrap="square">
            <a:spAutoFit/>
          </a:bodyPr>
          <a:lstStyle/>
          <a:p>
            <a:pPr marL="285750" indent="-285750" algn="ctr">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πτυχές</a:t>
            </a:r>
            <a:endParaRPr lang="en-GB" b="1" i="1" dirty="0">
              <a:solidFill>
                <a:srgbClr val="385723"/>
              </a:solidFill>
              <a:latin typeface="Verdana" panose="020B0604030504040204" pitchFamily="34" charset="0"/>
              <a:ea typeface="Verdana" panose="020B0604030504040204" pitchFamily="34" charset="0"/>
            </a:endParaRPr>
          </a:p>
          <a:p>
            <a:pPr algn="ctr"/>
            <a:r>
              <a:rPr lang="el-GR" i="1" dirty="0">
                <a:solidFill>
                  <a:srgbClr val="385723"/>
                </a:solidFill>
                <a:ea typeface="Verdana" panose="020B0604030504040204" pitchFamily="34" charset="0"/>
              </a:rPr>
              <a:t>(πρέπει να λαμβάνονται υπόψη για τον σχεδιασμό κάθε πρότασης)</a:t>
            </a:r>
            <a:endParaRPr lang="en-US" dirty="0">
              <a:solidFill>
                <a:srgbClr val="3B9B7B"/>
              </a:solidFill>
              <a:ea typeface="Verdana" panose="020B0604030504040204" pitchFamily="34" charset="0"/>
            </a:endParaRPr>
          </a:p>
          <a:p>
            <a:pPr algn="ctr"/>
            <a:endParaRPr lang="en-US" b="1" dirty="0">
              <a:solidFill>
                <a:srgbClr val="3B9B7B"/>
              </a:solidFill>
              <a:latin typeface="Verdana" panose="020B0604030504040204" pitchFamily="34" charset="0"/>
              <a:ea typeface="Verdana" panose="020B0604030504040204" pitchFamily="34" charset="0"/>
            </a:endParaRPr>
          </a:p>
        </p:txBody>
      </p:sp>
      <p:cxnSp>
        <p:nvCxnSpPr>
          <p:cNvPr id="9" name="Straight Connector 8"/>
          <p:cNvCxnSpPr/>
          <p:nvPr/>
        </p:nvCxnSpPr>
        <p:spPr>
          <a:xfrm>
            <a:off x="3321134" y="4264994"/>
            <a:ext cx="0" cy="233266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3321134" y="1076532"/>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graphicFrame>
        <p:nvGraphicFramePr>
          <p:cNvPr id="14" name="Diagram 13"/>
          <p:cNvGraphicFramePr/>
          <p:nvPr>
            <p:extLst>
              <p:ext uri="{D42A27DB-BD31-4B8C-83A1-F6EECF244321}">
                <p14:modId xmlns:p14="http://schemas.microsoft.com/office/powerpoint/2010/main" val="2515178683"/>
              </p:ext>
            </p:extLst>
          </p:nvPr>
        </p:nvGraphicFramePr>
        <p:xfrm>
          <a:off x="3433631" y="571772"/>
          <a:ext cx="8605969" cy="26268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angle 10"/>
          <p:cNvSpPr/>
          <p:nvPr/>
        </p:nvSpPr>
        <p:spPr>
          <a:xfrm>
            <a:off x="478976" y="3272573"/>
            <a:ext cx="2954655" cy="646331"/>
          </a:xfrm>
          <a:prstGeom prst="rect">
            <a:avLst/>
          </a:prstGeom>
        </p:spPr>
        <p:txBody>
          <a:bodyPr wrap="none">
            <a:spAutoFit/>
          </a:bodyPr>
          <a:lstStyle/>
          <a:p>
            <a:pPr marL="285750" indent="-285750">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Τομεακές </a:t>
            </a:r>
          </a:p>
          <a:p>
            <a:r>
              <a:rPr lang="el-GR" b="1" i="1" dirty="0">
                <a:solidFill>
                  <a:srgbClr val="385723"/>
                </a:solidFill>
                <a:latin typeface="Verdana" panose="020B0604030504040204" pitchFamily="34" charset="0"/>
                <a:ea typeface="Verdana" panose="020B0604030504040204" pitchFamily="34" charset="0"/>
              </a:rPr>
              <a:t>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12" name="Straight Connector 11"/>
          <p:cNvCxnSpPr/>
          <p:nvPr/>
        </p:nvCxnSpPr>
        <p:spPr>
          <a:xfrm>
            <a:off x="3321134" y="2784837"/>
            <a:ext cx="0" cy="1318733"/>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117383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3859518"/>
          </a:xfrm>
          <a:prstGeom prst="rect">
            <a:avLst/>
          </a:prstGeom>
        </p:spPr>
        <p:txBody>
          <a:bodyPr wrap="square">
            <a:spAutoFit/>
          </a:bodyPr>
          <a:lstStyle/>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Που υποβάλλεται η αίτηση</a:t>
            </a: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a:p>
            <a:endParaRPr lang="el-GR" dirty="0">
              <a:latin typeface="Verdana" panose="020B0604030504040204" pitchFamily="34" charset="0"/>
              <a:ea typeface="Verdana" panose="020B0604030504040204" pitchFamily="34" charset="0"/>
            </a:endParaRPr>
          </a:p>
          <a:p>
            <a:endParaRPr lang="en-CY" dirty="0">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Προθεσμία Υποβολής</a:t>
            </a: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5" name="Title 1"/>
          <p:cNvSpPr txBox="1">
            <a:spLocks/>
          </p:cNvSpPr>
          <p:nvPr/>
        </p:nvSpPr>
        <p:spPr>
          <a:xfrm>
            <a:off x="659295" y="28503"/>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Υποβολή Αίτησης</a:t>
            </a:r>
            <a:endParaRPr lang="en-GB" sz="3000" dirty="0">
              <a:solidFill>
                <a:schemeClr val="bg1"/>
              </a:solidFill>
              <a:latin typeface="Century Gothic" panose="020B0502020202020204" pitchFamily="34" charset="0"/>
            </a:endParaRPr>
          </a:p>
        </p:txBody>
      </p:sp>
      <p:sp>
        <p:nvSpPr>
          <p:cNvPr id="7" name="TextBox 6"/>
          <p:cNvSpPr txBox="1"/>
          <p:nvPr/>
        </p:nvSpPr>
        <p:spPr>
          <a:xfrm>
            <a:off x="4636935" y="917597"/>
            <a:ext cx="6126480" cy="2012859"/>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Στην Εθνική Υπηρεσία της χώρας στην οποία είναι εγκατεστημένος ο αιτών οργανισμός.</a:t>
            </a:r>
          </a:p>
          <a:p>
            <a:pPr algn="just">
              <a:spcBef>
                <a:spcPct val="20000"/>
              </a:spcBef>
              <a:defRPr/>
            </a:pPr>
            <a:endParaRPr lang="el-GR" sz="5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Η Υποβολή γίνεται μέσω της πλατφόρμας </a:t>
            </a:r>
            <a:r>
              <a:rPr lang="en-US" sz="2200" dirty="0">
                <a:solidFill>
                  <a:schemeClr val="tx1">
                    <a:lumMod val="75000"/>
                    <a:lumOff val="25000"/>
                  </a:schemeClr>
                </a:solidFill>
                <a:ea typeface="Verdana" panose="020B0604030504040204" pitchFamily="34" charset="0"/>
                <a:hlinkClick r:id="rId3"/>
              </a:rPr>
              <a:t>ERASMUS+ &amp; European Solidarity Corps</a:t>
            </a:r>
            <a:endParaRPr lang="el-GR" sz="22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endParaRPr lang="el-GR" sz="2200" dirty="0">
              <a:solidFill>
                <a:schemeClr val="tx1">
                  <a:lumMod val="75000"/>
                  <a:lumOff val="25000"/>
                </a:schemeClr>
              </a:solidFill>
              <a:ea typeface="Verdana" panose="020B0604030504040204" pitchFamily="34" charset="0"/>
            </a:endParaRPr>
          </a:p>
        </p:txBody>
      </p:sp>
      <p:sp>
        <p:nvSpPr>
          <p:cNvPr id="9" name="TextBox 8"/>
          <p:cNvSpPr txBox="1"/>
          <p:nvPr/>
        </p:nvSpPr>
        <p:spPr>
          <a:xfrm>
            <a:off x="1451610" y="5944963"/>
            <a:ext cx="8503920" cy="769441"/>
          </a:xfrm>
          <a:prstGeom prst="rect">
            <a:avLst/>
          </a:prstGeom>
          <a:noFill/>
        </p:spPr>
        <p:txBody>
          <a:bodyPr wrap="square" rtlCol="0">
            <a:spAutoFit/>
          </a:bodyPr>
          <a:lstStyle/>
          <a:p>
            <a:r>
              <a:rPr lang="en-US" sz="2200" i="1" dirty="0">
                <a:solidFill>
                  <a:srgbClr val="C00000"/>
                </a:solidFill>
                <a:ea typeface="Verdana" panose="020B0604030504040204" pitchFamily="34" charset="0"/>
              </a:rPr>
              <a:t>H</a:t>
            </a:r>
            <a:r>
              <a:rPr lang="el-GR" sz="2200" i="1" dirty="0">
                <a:solidFill>
                  <a:srgbClr val="C00000"/>
                </a:solidFill>
                <a:ea typeface="Verdana" panose="020B0604030504040204" pitchFamily="34" charset="0"/>
              </a:rPr>
              <a:t> ίδια κοινοπραξία εταίρων μπορεί να υποβάλει μόνο μία αίτηση και σε μία μόνο Εθνική Υπηρεσία ανά προθεσμία υποβολής ! ! !</a:t>
            </a:r>
          </a:p>
        </p:txBody>
      </p:sp>
      <p:sp>
        <p:nvSpPr>
          <p:cNvPr id="11" name="Rectangle 10"/>
          <p:cNvSpPr/>
          <p:nvPr/>
        </p:nvSpPr>
        <p:spPr>
          <a:xfrm>
            <a:off x="4595061" y="2835558"/>
            <a:ext cx="7082028" cy="2680734"/>
          </a:xfrm>
          <a:prstGeom prst="rect">
            <a:avLst/>
          </a:prstGeom>
        </p:spPr>
        <p:txBody>
          <a:bodyPr wrap="square">
            <a:spAutoFit/>
          </a:bodyPr>
          <a:lstStyle/>
          <a:p>
            <a:pPr lvl="0">
              <a:lnSpc>
                <a:spcPct val="150000"/>
              </a:lnSpc>
              <a:spcBef>
                <a:spcPct val="20000"/>
              </a:spcBef>
              <a:defRPr/>
            </a:pPr>
            <a:r>
              <a:rPr lang="el-GR" sz="2200" b="1" i="1" dirty="0">
                <a:solidFill>
                  <a:srgbClr val="385723"/>
                </a:solidFill>
                <a:ea typeface="Verdana" panose="020B0604030504040204" pitchFamily="34" charset="0"/>
              </a:rPr>
              <a:t>22 Μαρτίου 2023 1 μ.μ</a:t>
            </a:r>
            <a:r>
              <a:rPr lang="el-GR" sz="2200" b="1" dirty="0">
                <a:ea typeface="Verdana" panose="020B0604030504040204" pitchFamily="34" charset="0"/>
              </a:rPr>
              <a:t>. </a:t>
            </a:r>
            <a:r>
              <a:rPr lang="el-GR" sz="2200" dirty="0">
                <a:ea typeface="Verdana" panose="020B0604030504040204" pitchFamily="34" charset="0"/>
              </a:rPr>
              <a:t>(ώρα Κύπρου)</a:t>
            </a:r>
          </a:p>
          <a:p>
            <a:pPr lvl="0">
              <a:spcBef>
                <a:spcPct val="20000"/>
              </a:spcBef>
              <a:defRPr/>
            </a:pPr>
            <a:r>
              <a:rPr lang="el-GR" sz="2200" dirty="0">
                <a:ea typeface="Verdana" panose="020B0604030504040204" pitchFamily="34" charset="0"/>
              </a:rPr>
              <a:t>Για σχέδια που θα ξεκινήσουν μεταξύ της 1ης Σεπτεμβρίου και της 31ης Δεκεμβρίου του 2023</a:t>
            </a:r>
          </a:p>
          <a:p>
            <a:pPr lvl="0">
              <a:spcBef>
                <a:spcPct val="20000"/>
              </a:spcBef>
              <a:defRPr/>
            </a:pPr>
            <a:endParaRPr lang="el-GR" sz="1000" dirty="0">
              <a:ea typeface="Verdana" panose="020B0604030504040204" pitchFamily="34" charset="0"/>
            </a:endParaRPr>
          </a:p>
          <a:p>
            <a:pPr lvl="0">
              <a:spcBef>
                <a:spcPct val="20000"/>
              </a:spcBef>
              <a:defRPr/>
            </a:pPr>
            <a:r>
              <a:rPr lang="el-GR" sz="2200" b="1" i="1" dirty="0">
                <a:solidFill>
                  <a:srgbClr val="385723"/>
                </a:solidFill>
                <a:ea typeface="Verdana" panose="020B0604030504040204" pitchFamily="34" charset="0"/>
              </a:rPr>
              <a:t>4 Οκτωβρίου 2023 1 μ.μ. </a:t>
            </a:r>
            <a:r>
              <a:rPr lang="el-GR" sz="2200" dirty="0">
                <a:ea typeface="Verdana" panose="020B0604030504040204" pitchFamily="34" charset="0"/>
              </a:rPr>
              <a:t>(ώρα Κύπρου)</a:t>
            </a:r>
          </a:p>
          <a:p>
            <a:pPr lvl="0">
              <a:spcBef>
                <a:spcPct val="20000"/>
              </a:spcBef>
              <a:defRPr/>
            </a:pPr>
            <a:r>
              <a:rPr lang="el-GR" sz="2200" dirty="0">
                <a:ea typeface="Verdana" panose="020B0604030504040204" pitchFamily="34" charset="0"/>
              </a:rPr>
              <a:t>Για σχέδια που θα ξεκινήσουν μεταξύ της 1ης Ιανουαρίου και της 31ης Αυγούστου του 2024 </a:t>
            </a:r>
          </a:p>
        </p:txBody>
      </p:sp>
      <p:cxnSp>
        <p:nvCxnSpPr>
          <p:cNvPr id="12" name="Straight Connector 11"/>
          <p:cNvCxnSpPr/>
          <p:nvPr/>
        </p:nvCxnSpPr>
        <p:spPr>
          <a:xfrm>
            <a:off x="4396412" y="927404"/>
            <a:ext cx="0" cy="152485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4412381" y="2924469"/>
            <a:ext cx="0" cy="221360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622275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4" y="0"/>
            <a:ext cx="11421869"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Οργάνωση Σχεδίου </a:t>
            </a:r>
            <a:endParaRPr lang="en-GB" sz="3000" dirty="0">
              <a:solidFill>
                <a:schemeClr val="bg1"/>
              </a:solidFill>
              <a:latin typeface="Century Gothic" panose="020B0502020202020204" pitchFamily="34" charset="0"/>
            </a:endParaRPr>
          </a:p>
        </p:txBody>
      </p:sp>
      <p:sp>
        <p:nvSpPr>
          <p:cNvPr id="4" name="Rectangle 3"/>
          <p:cNvSpPr/>
          <p:nvPr/>
        </p:nvSpPr>
        <p:spPr>
          <a:xfrm>
            <a:off x="1123406" y="1311783"/>
            <a:ext cx="9752412" cy="4154984"/>
          </a:xfrm>
          <a:prstGeom prst="rect">
            <a:avLst/>
          </a:prstGeom>
        </p:spPr>
        <p:txBody>
          <a:bodyPr wrap="square">
            <a:spAutoFit/>
          </a:bodyPr>
          <a:lstStyle/>
          <a:p>
            <a:pPr marL="342900" indent="-342900" algn="just">
              <a:spcBef>
                <a:spcPct val="20000"/>
              </a:spcBef>
              <a:buFont typeface="Wingdings" panose="05000000000000000000" pitchFamily="2" charset="2"/>
              <a:buChar char="q"/>
              <a:defRPr/>
            </a:pPr>
            <a:r>
              <a:rPr lang="el-GR" sz="2400" b="1" dirty="0"/>
              <a:t>Τα στάδια Οργάνωσης ενός Σχεδίου είναι τα ακόλουθα: </a:t>
            </a:r>
          </a:p>
          <a:p>
            <a:pPr algn="just">
              <a:spcBef>
                <a:spcPct val="20000"/>
              </a:spcBef>
              <a:defRPr/>
            </a:pPr>
            <a:endParaRPr lang="el-GR" sz="1000" b="1"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Σχεδιασμός:</a:t>
            </a:r>
            <a:r>
              <a:rPr lang="en-GB" sz="2400" dirty="0">
                <a:solidFill>
                  <a:schemeClr val="accent6">
                    <a:lumMod val="75000"/>
                  </a:schemeClr>
                </a:solidFill>
              </a:rPr>
              <a:t> </a:t>
            </a:r>
            <a:r>
              <a:rPr lang="el-GR" sz="2000" dirty="0"/>
              <a:t>Καθορισμός αναγκών, στόχων, αποτελεσμάτων, μορφών δραστηριοτήτων, χρονοδιαγράμματος</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Προετοιμασία: </a:t>
            </a:r>
            <a:r>
              <a:rPr lang="el-GR" sz="2000" dirty="0"/>
              <a:t>Προσδιορισμός δραστηριοτήτων, κατάρτιση προγράμματος εργασίας, πρακτικές ρυθμίσεις, καθορισμός ομάδων-στόχων των προβλεπόμενων δραστηριοτήτων, κατάρτιση συμφωνιών με τους εταίρους κ.λπ. </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Υλοποίηση των δραστηριοτήτων </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Παρακολούθηση: </a:t>
            </a:r>
            <a:r>
              <a:rPr lang="el-GR" sz="2000" dirty="0"/>
              <a:t>Αξιολόγηση των δραστηριοτήτων και του αντίκτυπού </a:t>
            </a:r>
          </a:p>
          <a:p>
            <a:pPr algn="just">
              <a:spcBef>
                <a:spcPct val="20000"/>
              </a:spcBef>
              <a:defRPr/>
            </a:pPr>
            <a:r>
              <a:rPr lang="el-GR" sz="2000" dirty="0"/>
              <a:t>       τους σε διάφορα επίπεδα, χρήση και διάχυση των αποτελεσμάτων του σχεδίου</a:t>
            </a:r>
            <a:endParaRPr lang="en-GB" sz="2000" b="1" dirty="0"/>
          </a:p>
        </p:txBody>
      </p:sp>
    </p:spTree>
    <p:extLst>
      <p:ext uri="{BB962C8B-B14F-4D97-AF65-F5344CB8AC3E}">
        <p14:creationId xmlns:p14="http://schemas.microsoft.com/office/powerpoint/2010/main" val="173908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5" y="-28957"/>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Αναζήτηση Εταίρων </a:t>
            </a:r>
            <a:endParaRPr lang="en-GB" sz="3000" dirty="0">
              <a:solidFill>
                <a:schemeClr val="bg1"/>
              </a:solidFill>
              <a:latin typeface="Century Gothic" panose="020B0502020202020204" pitchFamily="34" charset="0"/>
            </a:endParaRPr>
          </a:p>
        </p:txBody>
      </p:sp>
      <p:sp>
        <p:nvSpPr>
          <p:cNvPr id="7" name="Content Placeholder 2"/>
          <p:cNvSpPr txBox="1">
            <a:spLocks/>
          </p:cNvSpPr>
          <p:nvPr/>
        </p:nvSpPr>
        <p:spPr>
          <a:xfrm>
            <a:off x="560070" y="1083630"/>
            <a:ext cx="11029950" cy="5488620"/>
          </a:xfrm>
          <a:prstGeom prst="rect">
            <a:avLst/>
          </a:prstGeom>
        </p:spPr>
        <p:txBody>
          <a:bodyPr/>
          <a:lstStyle/>
          <a:p>
            <a:pPr marL="285750" indent="-285750" algn="just">
              <a:spcBef>
                <a:spcPct val="20000"/>
              </a:spcBef>
              <a:buFont typeface="Wingdings" panose="05000000000000000000" pitchFamily="2" charset="2"/>
              <a:buChar char="ü"/>
              <a:defRPr/>
            </a:pPr>
            <a:r>
              <a:rPr lang="el-GR" sz="2000" b="1" i="1" dirty="0">
                <a:solidFill>
                  <a:srgbClr val="008080"/>
                </a:solidFill>
                <a:ea typeface="Verdana" panose="020B0604030504040204" pitchFamily="34" charset="0"/>
              </a:rPr>
              <a:t>Σεμινάρια Επαφών-Τ</a:t>
            </a:r>
            <a:r>
              <a:rPr lang="en-US" sz="2000" b="1" i="1" dirty="0">
                <a:solidFill>
                  <a:srgbClr val="008080"/>
                </a:solidFill>
                <a:ea typeface="Verdana" panose="020B0604030504040204" pitchFamily="34" charset="0"/>
              </a:rPr>
              <a:t>CA</a:t>
            </a:r>
            <a:r>
              <a:rPr lang="el-GR" sz="2000" b="1" i="1" dirty="0">
                <a:solidFill>
                  <a:srgbClr val="008080"/>
                </a:solidFill>
                <a:ea typeface="Verdana" panose="020B0604030504040204" pitchFamily="34" charset="0"/>
              </a:rPr>
              <a:t>: </a:t>
            </a:r>
            <a:r>
              <a:rPr lang="el-GR" sz="2000" dirty="0">
                <a:ea typeface="Verdana" panose="020B0604030504040204" pitchFamily="34" charset="0"/>
              </a:rPr>
              <a:t>Διοργανώνονται από τις διάφορες Εθνικές Υπηρεσίες των Χωρών του Προγράμματος. Ανακοινώνονται στην </a:t>
            </a:r>
            <a:r>
              <a:rPr lang="el-GR" sz="2000" dirty="0">
                <a:solidFill>
                  <a:prstClr val="black"/>
                </a:solidFill>
                <a:ea typeface="Verdana" panose="020B0604030504040204" pitchFamily="34" charset="0"/>
                <a:hlinkClick r:id="rId3"/>
              </a:rPr>
              <a:t>Ιστοσελίδα του ΙΔΕΠ</a:t>
            </a:r>
            <a:r>
              <a:rPr lang="el-GR" sz="2000" dirty="0">
                <a:solidFill>
                  <a:prstClr val="black"/>
                </a:solidFill>
                <a:ea typeface="Verdana" panose="020B0604030504040204" pitchFamily="34" charset="0"/>
              </a:rPr>
              <a:t> </a:t>
            </a:r>
            <a:r>
              <a:rPr lang="el-GR" sz="2000" dirty="0">
                <a:ea typeface="Verdana" panose="020B0604030504040204" pitchFamily="34" charset="0"/>
              </a:rPr>
              <a:t>και στη σελίδα </a:t>
            </a:r>
            <a:r>
              <a:rPr lang="en-US" sz="2000" dirty="0">
                <a:solidFill>
                  <a:prstClr val="black"/>
                </a:solidFill>
                <a:ea typeface="Verdana" panose="020B0604030504040204" pitchFamily="34" charset="0"/>
                <a:hlinkClick r:id="rId4"/>
              </a:rPr>
              <a:t>Facebook</a:t>
            </a:r>
            <a:r>
              <a:rPr lang="en-US" sz="2000" dirty="0">
                <a:solidFill>
                  <a:prstClr val="black"/>
                </a:solidFill>
                <a:ea typeface="Verdana" panose="020B0604030504040204" pitchFamily="34" charset="0"/>
              </a:rPr>
              <a:t> </a:t>
            </a:r>
            <a:r>
              <a:rPr lang="el-GR" sz="2000" dirty="0">
                <a:ea typeface="Verdana" panose="020B0604030504040204" pitchFamily="34" charset="0"/>
              </a:rPr>
              <a:t>του ΙΔΕΠ Διά Βίου Μάθησης</a:t>
            </a:r>
          </a:p>
          <a:p>
            <a:pPr algn="just">
              <a:spcBef>
                <a:spcPct val="20000"/>
              </a:spcBef>
              <a:defRPr/>
            </a:pPr>
            <a:endParaRPr lang="el-GR" sz="500" dirty="0">
              <a:solidFill>
                <a:prstClr val="black"/>
              </a:solidFill>
              <a:ea typeface="Verdana" panose="020B0604030504040204" pitchFamily="34" charset="0"/>
              <a:hlinkClick r:id="rId5"/>
            </a:endParaRPr>
          </a:p>
          <a:p>
            <a:pPr marL="285750" indent="-285750" algn="just">
              <a:spcBef>
                <a:spcPct val="20000"/>
              </a:spcBef>
              <a:buFont typeface="Wingdings" panose="05000000000000000000" pitchFamily="2" charset="2"/>
              <a:buChar char="ü"/>
              <a:defRPr/>
            </a:pPr>
            <a:r>
              <a:rPr lang="en-GB" sz="2000" dirty="0">
                <a:solidFill>
                  <a:prstClr val="black"/>
                </a:solidFill>
                <a:ea typeface="Verdana" panose="020B0604030504040204" pitchFamily="34" charset="0"/>
                <a:hlinkClick r:id="rId5"/>
              </a:rPr>
              <a:t>Erasmus+ Projects Results Platform </a:t>
            </a:r>
            <a:endParaRPr lang="el-GR" sz="2000" dirty="0">
              <a:solidFill>
                <a:prstClr val="black"/>
              </a:solidFill>
              <a:ea typeface="Verdana" panose="020B0604030504040204" pitchFamily="34" charset="0"/>
            </a:endParaRPr>
          </a:p>
          <a:p>
            <a:pPr algn="just">
              <a:spcBef>
                <a:spcPct val="20000"/>
              </a:spcBef>
              <a:defRPr/>
            </a:pPr>
            <a:endParaRPr lang="el-GR" sz="500" b="1" i="1"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Ιδιωτικές πρωτοβουλίες</a:t>
            </a:r>
            <a:r>
              <a:rPr lang="el-GR" sz="2000" dirty="0">
                <a:solidFill>
                  <a:srgbClr val="008080"/>
                </a:solidFill>
                <a:ea typeface="Verdana" panose="020B0604030504040204" pitchFamily="34" charset="0"/>
              </a:rPr>
              <a:t>, </a:t>
            </a:r>
            <a:r>
              <a:rPr lang="el-GR" sz="2000" dirty="0">
                <a:ea typeface="Verdana" panose="020B0604030504040204" pitchFamily="34" charset="0"/>
              </a:rPr>
              <a:t>όπως</a:t>
            </a: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Facebook </a:t>
            </a:r>
            <a:endParaRPr lang="el-GR" sz="2000" dirty="0">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LinkedIn</a:t>
            </a:r>
            <a:endParaRPr lang="el-GR" sz="2000" dirty="0">
              <a:ea typeface="Verdana" panose="020B0604030504040204" pitchFamily="34" charset="0"/>
            </a:endParaRPr>
          </a:p>
          <a:p>
            <a:pPr algn="just">
              <a:spcBef>
                <a:spcPct val="20000"/>
              </a:spcBef>
              <a:buClr>
                <a:srgbClr val="01A6C7"/>
              </a:buClr>
              <a:defRPr/>
            </a:pPr>
            <a:endParaRPr lang="el-GR" sz="500"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Προσωπικές επαφές</a:t>
            </a:r>
            <a:r>
              <a:rPr lang="el-GR" sz="2000" dirty="0">
                <a:solidFill>
                  <a:srgbClr val="008080"/>
                </a:solidFill>
                <a:ea typeface="Verdana" panose="020B0604030504040204" pitchFamily="34" charset="0"/>
              </a:rPr>
              <a:t>, </a:t>
            </a:r>
            <a:r>
              <a:rPr lang="el-GR" sz="2000" dirty="0">
                <a:ea typeface="Verdana" panose="020B0604030504040204" pitchFamily="34" charset="0"/>
              </a:rPr>
              <a:t>που αποκτήθηκαν μέσω:</a:t>
            </a:r>
          </a:p>
          <a:p>
            <a:pPr marL="285750" indent="-285750" algn="just">
              <a:spcBef>
                <a:spcPct val="20000"/>
              </a:spcBef>
              <a:buFont typeface="Wingdings" panose="05000000000000000000" pitchFamily="2" charset="2"/>
              <a:buChar char="ü"/>
              <a:defRPr/>
            </a:pPr>
            <a:r>
              <a:rPr lang="el-GR" sz="2000" dirty="0">
                <a:ea typeface="Verdana" panose="020B0604030504040204" pitchFamily="34" charset="0"/>
              </a:rPr>
              <a:t>Συμμετοχής σε προηγούμενο </a:t>
            </a:r>
            <a:r>
              <a:rPr lang="en-US" sz="2000" dirty="0">
                <a:ea typeface="Verdana" panose="020B0604030504040204" pitchFamily="34" charset="0"/>
              </a:rPr>
              <a:t>Erasmus+</a:t>
            </a:r>
            <a:r>
              <a:rPr lang="el-GR" sz="2000" dirty="0">
                <a:ea typeface="Verdana" panose="020B0604030504040204" pitchFamily="34" charset="0"/>
              </a:rPr>
              <a:t> ή </a:t>
            </a:r>
            <a:r>
              <a:rPr lang="en-US" sz="2000" dirty="0">
                <a:ea typeface="Verdana" panose="020B0604030504040204" pitchFamily="34" charset="0"/>
              </a:rPr>
              <a:t>LLP </a:t>
            </a:r>
            <a:r>
              <a:rPr lang="el-GR" sz="2000" dirty="0">
                <a:ea typeface="Verdana" panose="020B0604030504040204" pitchFamily="34" charset="0"/>
              </a:rPr>
              <a:t>Σχέδιο</a:t>
            </a:r>
          </a:p>
          <a:p>
            <a:pPr marL="285750" indent="-285750" algn="just">
              <a:spcBef>
                <a:spcPct val="20000"/>
              </a:spcBef>
              <a:buFont typeface="Wingdings" panose="05000000000000000000" pitchFamily="2" charset="2"/>
              <a:buChar char="ü"/>
              <a:defRPr/>
            </a:pPr>
            <a:r>
              <a:rPr lang="el-GR" sz="2000" dirty="0">
                <a:ea typeface="Verdana" panose="020B0604030504040204" pitchFamily="34" charset="0"/>
              </a:rPr>
              <a:t>Συμμετοχής σε άλλο χρηματοδοτούμενο Πρόγραμμα</a:t>
            </a:r>
          </a:p>
          <a:p>
            <a:pPr algn="just">
              <a:spcBef>
                <a:spcPct val="20000"/>
              </a:spcBef>
              <a:defRPr/>
            </a:pPr>
            <a:endParaRPr lang="el-GR" sz="500" dirty="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Ευρωπαϊκές Πλατφόρμες </a:t>
            </a:r>
            <a:r>
              <a:rPr lang="en-GB" sz="2000" b="1" dirty="0">
                <a:ea typeface="Verdana" panose="020B0604030504040204" pitchFamily="34" charset="0"/>
              </a:rPr>
              <a:t>eTwinning + School Education Gateway</a:t>
            </a:r>
            <a:r>
              <a:rPr lang="el-GR" sz="2000" b="1" dirty="0">
                <a:ea typeface="Verdana" panose="020B0604030504040204" pitchFamily="34" charset="0"/>
              </a:rPr>
              <a:t> </a:t>
            </a:r>
            <a:r>
              <a:rPr lang="en-GB" sz="2000" dirty="0">
                <a:ea typeface="Verdana" panose="020B0604030504040204" pitchFamily="34" charset="0"/>
              </a:rPr>
              <a:t>(</a:t>
            </a:r>
            <a:r>
              <a:rPr lang="el-GR" sz="2000" dirty="0">
                <a:ea typeface="Verdana" panose="020B0604030504040204" pitchFamily="34" charset="0"/>
              </a:rPr>
              <a:t>Για σχολεία) </a:t>
            </a:r>
          </a:p>
          <a:p>
            <a:pPr algn="just">
              <a:spcBef>
                <a:spcPct val="20000"/>
              </a:spcBef>
              <a:defRPr/>
            </a:pPr>
            <a:r>
              <a:rPr lang="el-GR" sz="2000" dirty="0">
                <a:ea typeface="Verdana" panose="020B0604030504040204" pitchFamily="34" charset="0"/>
              </a:rPr>
              <a:t>      και</a:t>
            </a:r>
            <a:r>
              <a:rPr lang="el-GR" sz="2000" dirty="0">
                <a:solidFill>
                  <a:srgbClr val="FF0000"/>
                </a:solidFill>
                <a:ea typeface="Verdana" panose="020B0604030504040204" pitchFamily="34" charset="0"/>
              </a:rPr>
              <a:t> </a:t>
            </a:r>
            <a:r>
              <a:rPr lang="en-GB" sz="2000" b="1" dirty="0">
                <a:ea typeface="Verdana" panose="020B0604030504040204" pitchFamily="34" charset="0"/>
              </a:rPr>
              <a:t>EPALE </a:t>
            </a:r>
            <a:r>
              <a:rPr lang="en-GB" sz="2000" dirty="0">
                <a:ea typeface="Verdana" panose="020B0604030504040204" pitchFamily="34" charset="0"/>
              </a:rPr>
              <a:t>(</a:t>
            </a:r>
            <a:r>
              <a:rPr lang="el-GR" sz="2000" dirty="0">
                <a:ea typeface="Verdana" panose="020B0604030504040204" pitchFamily="34" charset="0"/>
              </a:rPr>
              <a:t>Για Εκπαίδευση Ενηλίκων και ΕΕΚ</a:t>
            </a:r>
            <a:r>
              <a:rPr lang="el-GR" sz="2000" dirty="0"/>
              <a:t>)</a:t>
            </a:r>
            <a:endParaRPr lang="en-GB" sz="2000" dirty="0"/>
          </a:p>
        </p:txBody>
      </p:sp>
    </p:spTree>
    <p:extLst>
      <p:ext uri="{BB962C8B-B14F-4D97-AF65-F5344CB8AC3E}">
        <p14:creationId xmlns:p14="http://schemas.microsoft.com/office/powerpoint/2010/main" val="1700865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86919" y="74660"/>
            <a:ext cx="8595101" cy="523220"/>
          </a:xfrm>
          <a:prstGeom prst="rect">
            <a:avLst/>
          </a:prstGeom>
          <a:noFill/>
        </p:spPr>
        <p:txBody>
          <a:bodyPr wrap="square" rtlCol="0">
            <a:spAutoFit/>
          </a:bodyPr>
          <a:lstStyle/>
          <a:p>
            <a:r>
              <a:rPr lang="el-GR" sz="2800" b="1" dirty="0">
                <a:solidFill>
                  <a:schemeClr val="bg1"/>
                </a:solidFill>
              </a:rPr>
              <a:t>ΠΡΟΤΕΡΑΙΟΤΗΤΕΣ ΤΟΥ ΠΡΟΓΡΑΜΜΑΤΟΣ</a:t>
            </a:r>
            <a:endParaRPr lang="en-GB" sz="2800" b="1" dirty="0">
              <a:solidFill>
                <a:schemeClr val="bg1"/>
              </a:solidFill>
            </a:endParaRP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6" name="Diagram 5"/>
          <p:cNvGraphicFramePr/>
          <p:nvPr>
            <p:extLst>
              <p:ext uri="{D42A27DB-BD31-4B8C-83A1-F6EECF244321}">
                <p14:modId xmlns:p14="http://schemas.microsoft.com/office/powerpoint/2010/main" val="1022862649"/>
              </p:ext>
            </p:extLst>
          </p:nvPr>
        </p:nvGraphicFramePr>
        <p:xfrm>
          <a:off x="1117601" y="96225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1709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240" y="13895"/>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Κανόνες Χρηματοδότησης</a:t>
            </a:r>
            <a:endParaRPr lang="en-GB" sz="3000" dirty="0">
              <a:solidFill>
                <a:schemeClr val="bg1"/>
              </a:solidFill>
              <a:latin typeface="Century Gothic" panose="020B0502020202020204" pitchFamily="34" charset="0"/>
            </a:endParaRPr>
          </a:p>
        </p:txBody>
      </p:sp>
      <p:sp>
        <p:nvSpPr>
          <p:cNvPr id="2" name="TextBox 1"/>
          <p:cNvSpPr txBox="1"/>
          <p:nvPr/>
        </p:nvSpPr>
        <p:spPr>
          <a:xfrm>
            <a:off x="1337310" y="1211580"/>
            <a:ext cx="9704070" cy="461665"/>
          </a:xfrm>
          <a:prstGeom prst="rect">
            <a:avLst/>
          </a:prstGeom>
          <a:noFill/>
        </p:spPr>
        <p:txBody>
          <a:bodyPr wrap="square" rtlCol="0">
            <a:spAutoFit/>
          </a:bodyPr>
          <a:lstStyle/>
          <a:p>
            <a:pPr lvl="0">
              <a:defRPr/>
            </a:pPr>
            <a:r>
              <a:rPr lang="el-GR" sz="2400" b="1" dirty="0">
                <a:ea typeface="Verdana" panose="020B0604030504040204" pitchFamily="34" charset="0"/>
              </a:rPr>
              <a:t>Μηχανισμός Χρηματοδότησης</a:t>
            </a:r>
            <a:r>
              <a:rPr lang="en-US" sz="2400" b="1" dirty="0">
                <a:ea typeface="Verdana" panose="020B0604030504040204" pitchFamily="34" charset="0"/>
              </a:rPr>
              <a:t> </a:t>
            </a:r>
            <a:r>
              <a:rPr lang="el-GR" sz="2400" b="1" dirty="0">
                <a:ea typeface="Verdana" panose="020B0604030504040204" pitchFamily="34" charset="0"/>
              </a:rPr>
              <a:t>: </a:t>
            </a:r>
            <a:r>
              <a:rPr lang="el-GR" sz="2400" i="1" dirty="0">
                <a:solidFill>
                  <a:schemeClr val="accent6">
                    <a:lumMod val="75000"/>
                  </a:schemeClr>
                </a:solidFill>
                <a:ea typeface="Verdana" panose="020B0604030504040204" pitchFamily="34" charset="0"/>
              </a:rPr>
              <a:t>Ένα προκαθορισμένο, κατ’ αποκοπή ποσό</a:t>
            </a:r>
            <a:endParaRPr lang="en-US" sz="2400" i="1" dirty="0">
              <a:solidFill>
                <a:schemeClr val="accent6">
                  <a:lumMod val="75000"/>
                </a:schemeClr>
              </a:solidFill>
              <a:ea typeface="Verdana" panose="020B0604030504040204" pitchFamily="34" charset="0"/>
            </a:endParaRPr>
          </a:p>
        </p:txBody>
      </p:sp>
      <p:sp>
        <p:nvSpPr>
          <p:cNvPr id="4" name="Rectangle 3"/>
          <p:cNvSpPr/>
          <p:nvPr/>
        </p:nvSpPr>
        <p:spPr>
          <a:xfrm>
            <a:off x="2084070" y="2056996"/>
            <a:ext cx="8210550" cy="3139321"/>
          </a:xfrm>
          <a:prstGeom prst="rect">
            <a:avLst/>
          </a:prstGeom>
        </p:spPr>
        <p:txBody>
          <a:bodyPr wrap="square">
            <a:spAutoFit/>
          </a:bodyPr>
          <a:lstStyle/>
          <a:p>
            <a:pPr marL="285750" indent="-285750">
              <a:buFont typeface="Wingdings" panose="05000000000000000000" pitchFamily="2" charset="2"/>
              <a:buChar char="ü"/>
            </a:pPr>
            <a:r>
              <a:rPr lang="el-GR" sz="2200" dirty="0">
                <a:ea typeface="Verdana" panose="020B0604030504040204" pitchFamily="34" charset="0"/>
              </a:rPr>
              <a:t>Η συνολική χρηματοδότηση για τον συγκεκριμένο τύπο Σχεδίων μπορεί να ισούται με ένα από τα πιο κάτω ποσά:</a:t>
            </a:r>
          </a:p>
          <a:p>
            <a:endParaRPr lang="el-GR" sz="2200" dirty="0">
              <a:ea typeface="Verdana" panose="020B0604030504040204" pitchFamily="34" charset="0"/>
            </a:endParaRPr>
          </a:p>
          <a:p>
            <a:endParaRPr lang="el-GR" sz="2200" dirty="0">
              <a:ea typeface="Verdana" panose="020B0604030504040204" pitchFamily="34" charset="0"/>
            </a:endParaRPr>
          </a:p>
          <a:p>
            <a:pPr marL="342900" indent="-342900">
              <a:buFont typeface="Wingdings" panose="05000000000000000000" pitchFamily="2" charset="2"/>
              <a:buChar char="§"/>
            </a:pPr>
            <a:r>
              <a:rPr lang="el-GR" sz="2200" b="1" dirty="0">
                <a:solidFill>
                  <a:schemeClr val="accent6">
                    <a:lumMod val="75000"/>
                  </a:schemeClr>
                </a:solidFill>
                <a:ea typeface="Verdana" panose="020B0604030504040204" pitchFamily="34" charset="0"/>
              </a:rPr>
              <a:t>30 000 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r>
              <a:rPr lang="el-GR" sz="2200" b="1" dirty="0">
                <a:solidFill>
                  <a:schemeClr val="accent6">
                    <a:lumMod val="75000"/>
                  </a:schemeClr>
                </a:solidFill>
                <a:ea typeface="Verdana" panose="020B0604030504040204" pitchFamily="34" charset="0"/>
              </a:rPr>
              <a:t>60 000 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endParaRPr lang="el-GR" sz="2200" dirty="0">
              <a:ea typeface="Verdana" panose="020B0604030504040204" pitchFamily="34" charset="0"/>
            </a:endParaRPr>
          </a:p>
        </p:txBody>
      </p:sp>
    </p:spTree>
    <p:extLst>
      <p:ext uri="{BB962C8B-B14F-4D97-AF65-F5344CB8AC3E}">
        <p14:creationId xmlns:p14="http://schemas.microsoft.com/office/powerpoint/2010/main" val="352888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80921" y="27423"/>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Κανόνες Χρηματοδότησης</a:t>
            </a:r>
            <a:endParaRPr lang="en-GB" sz="3000" dirty="0">
              <a:solidFill>
                <a:schemeClr val="bg1"/>
              </a:solidFill>
              <a:latin typeface="Century Gothic" panose="020B0502020202020204" pitchFamily="34" charset="0"/>
            </a:endParaRPr>
          </a:p>
        </p:txBody>
      </p:sp>
      <p:sp>
        <p:nvSpPr>
          <p:cNvPr id="2" name="TextBox 1"/>
          <p:cNvSpPr txBox="1"/>
          <p:nvPr/>
        </p:nvSpPr>
        <p:spPr>
          <a:xfrm>
            <a:off x="960120" y="808531"/>
            <a:ext cx="9704070" cy="1015663"/>
          </a:xfrm>
          <a:prstGeom prst="rect">
            <a:avLst/>
          </a:prstGeom>
          <a:noFill/>
        </p:spPr>
        <p:txBody>
          <a:bodyPr wrap="square" rtlCol="0">
            <a:spAutoFit/>
          </a:bodyPr>
          <a:lstStyle/>
          <a:p>
            <a:pPr lvl="0">
              <a:defRPr/>
            </a:pPr>
            <a:r>
              <a:rPr lang="el-GR" sz="2200" b="1" i="1" dirty="0">
                <a:solidFill>
                  <a:schemeClr val="accent6">
                    <a:lumMod val="75000"/>
                  </a:schemeClr>
                </a:solidFill>
                <a:latin typeface="Verdana" panose="020B0604030504040204" pitchFamily="34" charset="0"/>
                <a:ea typeface="Verdana" panose="020B0604030504040204" pitchFamily="34" charset="0"/>
              </a:rPr>
              <a:t>Πως να επιλέξετε το κατάλληλο κατ’ αποκοπή ποσό:</a:t>
            </a:r>
          </a:p>
          <a:p>
            <a:pPr marL="285750" lvl="0" indent="-285750">
              <a:buFont typeface="Arial" panose="020B0604020202020204" pitchFamily="34" charset="0"/>
              <a:buChar char="•"/>
              <a:defRPr/>
            </a:pPr>
            <a:endParaRPr lang="el-GR" i="1" dirty="0">
              <a:solidFill>
                <a:schemeClr val="accent6">
                  <a:lumMod val="75000"/>
                </a:schemeClr>
              </a:solidFill>
              <a:latin typeface="Verdana" panose="020B0604030504040204" pitchFamily="34" charset="0"/>
              <a:ea typeface="Verdana" panose="020B0604030504040204" pitchFamily="34" charset="0"/>
            </a:endParaRPr>
          </a:p>
          <a:p>
            <a:pPr lvl="0">
              <a:defRPr/>
            </a:pPr>
            <a:endParaRPr lang="en-US" i="1" dirty="0">
              <a:solidFill>
                <a:schemeClr val="accent6">
                  <a:lumMod val="75000"/>
                </a:schemeClr>
              </a:solidFill>
              <a:latin typeface="Verdana" panose="020B0604030504040204" pitchFamily="34" charset="0"/>
              <a:ea typeface="Verdana" panose="020B0604030504040204" pitchFamily="34" charset="0"/>
            </a:endParaRPr>
          </a:p>
        </p:txBody>
      </p:sp>
      <p:sp>
        <p:nvSpPr>
          <p:cNvPr id="4" name="Rectangle 3"/>
          <p:cNvSpPr/>
          <p:nvPr/>
        </p:nvSpPr>
        <p:spPr>
          <a:xfrm>
            <a:off x="1406054" y="1860590"/>
            <a:ext cx="9658186" cy="1600438"/>
          </a:xfrm>
          <a:prstGeom prst="rect">
            <a:avLst/>
          </a:prstGeom>
        </p:spPr>
        <p:txBody>
          <a:bodyPr wrap="square">
            <a:spAutoFit/>
          </a:bodyPr>
          <a:lstStyle/>
          <a:p>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285750" indent="-285750">
              <a:buFont typeface="Wingdings" panose="05000000000000000000" pitchFamily="2" charset="2"/>
              <a:buChar char="ü"/>
            </a:pPr>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342900" indent="-342900">
              <a:buFont typeface="Wingdings" panose="05000000000000000000" pitchFamily="2" charset="2"/>
              <a:buChar char="§"/>
            </a:pPr>
            <a:endParaRPr lang="el-GR" dirty="0">
              <a:latin typeface="Verdana" panose="020B0604030504040204" pitchFamily="34" charset="0"/>
              <a:ea typeface="Verdana" panose="020B0604030504040204" pitchFamily="34" charset="0"/>
            </a:endParaRPr>
          </a:p>
        </p:txBody>
      </p:sp>
      <p:sp>
        <p:nvSpPr>
          <p:cNvPr id="6" name="Rectangle 5"/>
          <p:cNvSpPr/>
          <p:nvPr/>
        </p:nvSpPr>
        <p:spPr>
          <a:xfrm>
            <a:off x="4659629" y="3105928"/>
            <a:ext cx="6691994" cy="2950744"/>
          </a:xfrm>
          <a:prstGeom prst="rect">
            <a:avLst/>
          </a:prstGeom>
        </p:spPr>
        <p:txBody>
          <a:bodyPr wrap="square">
            <a:spAutoFit/>
          </a:bodyPr>
          <a:lstStyle/>
          <a:p>
            <a:pPr marL="342900" indent="-342900">
              <a:lnSpc>
                <a:spcPct val="150000"/>
              </a:lnSpc>
              <a:buFont typeface="Wingdings" panose="05000000000000000000" pitchFamily="2" charset="2"/>
              <a:buChar char="§"/>
            </a:pPr>
            <a:r>
              <a:rPr lang="el-GR" sz="2100" dirty="0">
                <a:ea typeface="Verdana" panose="020B0604030504040204" pitchFamily="34" charset="0"/>
              </a:rPr>
              <a:t>τις ανάγκες του σχεδίου</a:t>
            </a:r>
          </a:p>
          <a:p>
            <a:pPr marL="342900" indent="-342900">
              <a:lnSpc>
                <a:spcPct val="150000"/>
              </a:lnSpc>
              <a:buFont typeface="Wingdings" panose="05000000000000000000" pitchFamily="2" charset="2"/>
              <a:buChar char="§"/>
            </a:pPr>
            <a:r>
              <a:rPr lang="el-GR" sz="2100" dirty="0">
                <a:ea typeface="Verdana" panose="020B0604030504040204" pitchFamily="34" charset="0"/>
              </a:rPr>
              <a:t>τη διάρκεια του σχεδίου </a:t>
            </a:r>
          </a:p>
          <a:p>
            <a:pPr marL="285750" indent="-285750">
              <a:lnSpc>
                <a:spcPct val="150000"/>
              </a:lnSpc>
              <a:buFont typeface="Wingdings" panose="05000000000000000000" pitchFamily="2" charset="2"/>
              <a:buChar char="§"/>
            </a:pPr>
            <a:r>
              <a:rPr lang="el-GR" sz="2100" dirty="0">
                <a:ea typeface="Verdana" panose="020B0604030504040204" pitchFamily="34" charset="0"/>
              </a:rPr>
              <a:t> τη σύνθεση της κοινοπραξίας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και την πολυπλοκότητα των δραστηριοτήτων</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των συμμετεχόντων στις δραστηριότητες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τα αποτελέσματα του σχεδίου </a:t>
            </a:r>
          </a:p>
        </p:txBody>
      </p:sp>
      <p:sp>
        <p:nvSpPr>
          <p:cNvPr id="7" name="Rectangle 6"/>
          <p:cNvSpPr/>
          <p:nvPr/>
        </p:nvSpPr>
        <p:spPr>
          <a:xfrm>
            <a:off x="1004560" y="4301224"/>
            <a:ext cx="1896673" cy="369332"/>
          </a:xfrm>
          <a:prstGeom prst="rect">
            <a:avLst/>
          </a:prstGeom>
        </p:spPr>
        <p:txBody>
          <a:bodyPr wrap="non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Ανάλογα με </a:t>
            </a:r>
          </a:p>
        </p:txBody>
      </p:sp>
      <p:sp>
        <p:nvSpPr>
          <p:cNvPr id="9" name="Rectangle 8"/>
          <p:cNvSpPr/>
          <p:nvPr/>
        </p:nvSpPr>
        <p:spPr>
          <a:xfrm>
            <a:off x="960120" y="1756419"/>
            <a:ext cx="8309610" cy="369332"/>
          </a:xfrm>
          <a:prstGeom prst="rect">
            <a:avLst/>
          </a:prstGeom>
        </p:spPr>
        <p:txBody>
          <a:bodyPr wrap="squar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Σύμφωνα με τις αρχές </a:t>
            </a:r>
          </a:p>
        </p:txBody>
      </p:sp>
      <p:sp>
        <p:nvSpPr>
          <p:cNvPr id="10" name="Rectangle 9"/>
          <p:cNvSpPr/>
          <p:nvPr/>
        </p:nvSpPr>
        <p:spPr>
          <a:xfrm>
            <a:off x="4659629" y="1577898"/>
            <a:ext cx="6096000" cy="1061829"/>
          </a:xfrm>
          <a:prstGeom prst="rect">
            <a:avLst/>
          </a:prstGeom>
        </p:spPr>
        <p:txBody>
          <a:bodyPr>
            <a:spAutoFit/>
          </a:bodyPr>
          <a:lstStyle/>
          <a:p>
            <a:pPr marL="285750" indent="-285750">
              <a:buFont typeface="Wingdings" panose="05000000000000000000" pitchFamily="2" charset="2"/>
              <a:buChar char="§"/>
            </a:pPr>
            <a:r>
              <a:rPr lang="el-GR" sz="2100" dirty="0">
                <a:ea typeface="Verdana" panose="020B0604030504040204" pitchFamily="34" charset="0"/>
              </a:rPr>
              <a:t>της οικονομίας,</a:t>
            </a:r>
          </a:p>
          <a:p>
            <a:pPr marL="285750" indent="-285750">
              <a:buFont typeface="Wingdings" panose="05000000000000000000" pitchFamily="2" charset="2"/>
              <a:buChar char="§"/>
            </a:pPr>
            <a:r>
              <a:rPr lang="el-GR" sz="2100" dirty="0">
                <a:ea typeface="Verdana" panose="020B0604030504040204" pitchFamily="34" charset="0"/>
              </a:rPr>
              <a:t>της αποδοτικότητας και </a:t>
            </a:r>
          </a:p>
          <a:p>
            <a:pPr marL="285750" indent="-285750">
              <a:buFont typeface="Wingdings" panose="05000000000000000000" pitchFamily="2" charset="2"/>
              <a:buChar char="§"/>
            </a:pPr>
            <a:r>
              <a:rPr lang="el-GR" sz="2100" dirty="0">
                <a:ea typeface="Verdana" panose="020B0604030504040204" pitchFamily="34" charset="0"/>
              </a:rPr>
              <a:t>της αποτελεσματικότητας </a:t>
            </a:r>
            <a:endParaRPr lang="en-US" sz="2100" dirty="0"/>
          </a:p>
        </p:txBody>
      </p:sp>
      <p:cxnSp>
        <p:nvCxnSpPr>
          <p:cNvPr id="13" name="Straight Connector 12"/>
          <p:cNvCxnSpPr/>
          <p:nvPr/>
        </p:nvCxnSpPr>
        <p:spPr>
          <a:xfrm>
            <a:off x="4324186" y="157789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4" name="Straight Connector 13"/>
          <p:cNvCxnSpPr/>
          <p:nvPr/>
        </p:nvCxnSpPr>
        <p:spPr>
          <a:xfrm>
            <a:off x="4324186" y="3105928"/>
            <a:ext cx="0" cy="3416320"/>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930053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131665" cy="52083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000" dirty="0"/>
              <a:t>Μπορεί να υλοποιηθεί ένα ευρύ φάσμα δραστηριοτήτων, από παραδοσιακές έως πιο δημιουργικές και καινοτόμες δραστηριότητες</a:t>
            </a:r>
          </a:p>
          <a:p>
            <a:r>
              <a:rPr lang="el-GR" sz="2000" dirty="0"/>
              <a:t>Δίνεται ευελιξία για επιλογή του βέλτιστου συνδυασμού για επίτευξη των στόχων του σχεδίου σε σχέση με το εύρος του και κατ’ αναλογία προς τις ικανότητες της σύμπραξης</a:t>
            </a:r>
          </a:p>
          <a:p>
            <a:pPr marL="0" indent="0">
              <a:buNone/>
            </a:pPr>
            <a:endParaRPr lang="el-GR" sz="1000" dirty="0"/>
          </a:p>
          <a:p>
            <a:pPr lvl="1">
              <a:buFont typeface="Wingdings" panose="05000000000000000000" pitchFamily="2" charset="2"/>
              <a:buChar char="Ø"/>
            </a:pPr>
            <a:r>
              <a:rPr lang="el-GR" sz="2000" b="1" dirty="0"/>
              <a:t>Διαχείριση σχεδίου:</a:t>
            </a:r>
            <a:r>
              <a:rPr lang="el-GR" sz="2000" dirty="0"/>
              <a:t> δραστηριότητες που είναι απαραίτητες για τη διασφάλιση του κατάλληλου σχεδιασμού, της υλοποίησης και της παρακολούθησης των σχεδίων, περιλαμβανομένης της ομαλής και αποτελεσματικής συνεργασίας μεταξύ των εταίρων του σχεδίου.</a:t>
            </a:r>
          </a:p>
          <a:p>
            <a:pPr lvl="1">
              <a:buFont typeface="Wingdings" panose="05000000000000000000" pitchFamily="2" charset="2"/>
              <a:buChar char="Ø"/>
            </a:pPr>
            <a:r>
              <a:rPr lang="el-GR" sz="2000" b="1" dirty="0"/>
              <a:t>Δραστηριότητες υλοποίησης:</a:t>
            </a:r>
            <a:r>
              <a:rPr lang="el-GR" sz="2000" dirty="0"/>
              <a:t> μπορεί να περιλαμβάνουν εκδηλώσεις δικτύωσης και συναντήσεις για την ανταλλαγή γνώσεων, εμπειριών και πρακτικών και την ανάπτυξη αποτελεσμάτων</a:t>
            </a:r>
          </a:p>
          <a:p>
            <a:pPr lvl="1">
              <a:buFont typeface="Wingdings" panose="05000000000000000000" pitchFamily="2" charset="2"/>
              <a:buChar char="Ø"/>
            </a:pPr>
            <a:r>
              <a:rPr lang="el-GR" sz="2000" b="1" dirty="0"/>
              <a:t>Δραστηριότητες διάδοσης και προώθησης:</a:t>
            </a:r>
            <a:r>
              <a:rPr lang="el-GR" sz="2000" dirty="0"/>
              <a:t> Διοργάνωση συνεδρίων, συναντήσεων, εκδηλώσεων που αποσκοπούν στην ανταλλαγή, επεξήγηση και προώθηση των αποτελεσμάτων του σχεδίου, είτε αυτά έχουν τη μορφή απτών αποτελεσμάτων, συμπερασμάτων, ορθών πρακτικών είτε οποιαδήποτε άλλη μορφή.</a:t>
            </a:r>
          </a:p>
          <a:p>
            <a:pPr marL="0" lvl="0" indent="0" algn="just">
              <a:buNone/>
              <a:defRPr/>
            </a:pPr>
            <a:endParaRPr lang="fr-BE" sz="2000" kern="150" dirty="0">
              <a:solidFill>
                <a:sysClr val="windowText" lastClr="000000"/>
              </a:solidFill>
              <a:ea typeface="SimSun" panose="02010600030101010101" pitchFamily="2" charset="-122"/>
              <a:cs typeface="Tahoma" panose="020B0604030504040204" pitchFamily="34" charset="0"/>
            </a:endParaRPr>
          </a:p>
          <a:p>
            <a:pPr marL="0" indent="0">
              <a:buNone/>
              <a:defRPr/>
            </a:pPr>
            <a:endParaRPr lang="el-GR" sz="2000" dirty="0">
              <a:solidFill>
                <a:sysClr val="windowText" lastClr="000000"/>
              </a:solidFill>
            </a:endParaRPr>
          </a:p>
          <a:p>
            <a:pPr marL="0" indent="0">
              <a:buNone/>
              <a:defRPr/>
            </a:pPr>
            <a:endParaRPr lang="en-US"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n-GB"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Είδη Δραστηριοτήτων</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83677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9723511" cy="499938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600" dirty="0">
                <a:ea typeface="Verdana" panose="020B0604030504040204" pitchFamily="34" charset="0"/>
                <a:cs typeface="Calibri" panose="020F0502020204030204" pitchFamily="34" charset="0"/>
              </a:rPr>
              <a:t>Εικονικές/Φυσικές </a:t>
            </a:r>
            <a:r>
              <a:rPr lang="el-GR" sz="2600" b="1" dirty="0">
                <a:ea typeface="Verdana" panose="020B0604030504040204" pitchFamily="34" charset="0"/>
                <a:cs typeface="Calibri" panose="020F0502020204030204" pitchFamily="34" charset="0"/>
              </a:rPr>
              <a:t>Συναντήσεις για σκοπούς συντονισμού και προγραμματισμού</a:t>
            </a:r>
            <a:r>
              <a:rPr lang="el-GR" sz="2600" dirty="0">
                <a:ea typeface="Verdana" panose="020B0604030504040204" pitchFamily="34" charset="0"/>
                <a:cs typeface="Calibri" panose="020F0502020204030204" pitchFamily="34" charset="0"/>
              </a:rPr>
              <a:t> μεταξύ των εταίρων οργανισμών, για την αποτελεσματική υλοποίηση του σχεδίου</a:t>
            </a:r>
          </a:p>
          <a:p>
            <a:r>
              <a:rPr lang="el-GR" sz="2600" dirty="0">
                <a:ea typeface="Verdana" panose="020B0604030504040204" pitchFamily="34" charset="0"/>
                <a:cs typeface="Calibri" panose="020F0502020204030204" pitchFamily="34" charset="0"/>
              </a:rPr>
              <a:t>Εικονικές/Φυσικές Διακρατικές </a:t>
            </a:r>
            <a:r>
              <a:rPr lang="el-GR" sz="2600" b="1" dirty="0">
                <a:ea typeface="Verdana" panose="020B0604030504040204" pitchFamily="34" charset="0"/>
                <a:cs typeface="Calibri" panose="020F0502020204030204" pitchFamily="34" charset="0"/>
              </a:rPr>
              <a:t>Δραστηριότητες Μάθησης/Διδασκαλίας/Κατάρτισης</a:t>
            </a:r>
            <a:r>
              <a:rPr lang="el-GR" sz="2600" dirty="0">
                <a:ea typeface="Verdana" panose="020B0604030504040204" pitchFamily="34" charset="0"/>
                <a:cs typeface="Calibri" panose="020F0502020204030204" pitchFamily="34" charset="0"/>
              </a:rPr>
              <a:t>: δύνανται να λάβουν οποιαδήποτε μορφή και πραγματοποιούνται με τη συμμετοχή προσωπικού και εκπαιδευομένων των συμμετεχόντων οργανισμών, υπό την προϋπόθεση ότι συμβάλλουν στην επίτευξη των στόχων του σχεδίου. Μπορούν, π.χ. να λάβουν τη μορφή κοινών δραστηριοτήτων κατάρτισης προσωπικού, ανταλλαγών ομάδων μαθητών, φοίτησης μαθητών/εκπαιδευομένων/φοιτητών και διδασκαλίας εκπαιδευτικών/εκπαιδευτών/ακαδημαϊκών σε εταίρους οργανισμούς κτλ.</a:t>
            </a:r>
          </a:p>
          <a:p>
            <a:r>
              <a:rPr lang="el-GR" sz="2600" dirty="0">
                <a:ea typeface="Verdana" panose="020B0604030504040204" pitchFamily="34" charset="0"/>
                <a:cs typeface="Calibri" panose="020F0502020204030204" pitchFamily="34" charset="0"/>
              </a:rPr>
              <a:t>Τοπικές Ημερίδες και Εκθέσεις για </a:t>
            </a:r>
            <a:r>
              <a:rPr lang="el-GR" sz="2600" b="1" dirty="0">
                <a:ea typeface="Verdana" panose="020B0604030504040204" pitchFamily="34" charset="0"/>
                <a:cs typeface="Calibri" panose="020F0502020204030204" pitchFamily="34" charset="0"/>
              </a:rPr>
              <a:t>προώθηση του σχεδίου</a:t>
            </a:r>
            <a:r>
              <a:rPr lang="el-GR" sz="2600" dirty="0">
                <a:ea typeface="Verdana" panose="020B0604030504040204" pitchFamily="34" charset="0"/>
                <a:cs typeface="Calibri" panose="020F0502020204030204" pitchFamily="34" charset="0"/>
              </a:rPr>
              <a:t> και των αποτελεσμάτων του</a:t>
            </a:r>
          </a:p>
          <a:p>
            <a:r>
              <a:rPr lang="el-GR" sz="2600" dirty="0">
                <a:ea typeface="Verdana" panose="020B0604030504040204" pitchFamily="34" charset="0"/>
                <a:cs typeface="Calibri" panose="020F0502020204030204" pitchFamily="34" charset="0"/>
              </a:rPr>
              <a:t>Διαγωνισμοί</a:t>
            </a:r>
          </a:p>
          <a:p>
            <a:r>
              <a:rPr lang="el-GR" sz="2600" dirty="0">
                <a:ea typeface="Verdana" panose="020B0604030504040204" pitchFamily="34" charset="0"/>
                <a:cs typeface="Calibri" panose="020F0502020204030204" pitchFamily="34" charset="0"/>
              </a:rPr>
              <a:t>Πολιτιστικές/Πολιτισμικές Δραστηριότητες (κυρίως κατά τη διάρκεια Διακρατικών Δραστηριοτήτων Μάθησης/Διδασκαλίας/Κατάρτισης) κτλ.</a:t>
            </a:r>
            <a:endParaRPr lang="fr-BE" sz="2000" kern="150" dirty="0">
              <a:solidFill>
                <a:sysClr val="windowText" lastClr="000000"/>
              </a:solidFill>
              <a:ea typeface="Verdana" panose="020B0604030504040204" pitchFamily="34" charset="0"/>
              <a:cs typeface="Calibri" panose="020F0502020204030204" pitchFamily="34" charset="0"/>
            </a:endParaRPr>
          </a:p>
          <a:p>
            <a:pPr>
              <a:buFont typeface="Wingdings" panose="05000000000000000000" pitchFamily="2" charset="2"/>
              <a:buChar char="§"/>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n-US" sz="1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n-GB"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Παραδείγματα Δραστηριοτήτων</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7530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85209" y="39068"/>
            <a:ext cx="11086657"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Διαθέσιμο Κονδύλι 2022</a:t>
            </a:r>
            <a:endParaRPr lang="en-GB" sz="3000" dirty="0">
              <a:solidFill>
                <a:schemeClr val="bg1"/>
              </a:solidFill>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493450545"/>
              </p:ext>
            </p:extLst>
          </p:nvPr>
        </p:nvGraphicFramePr>
        <p:xfrm>
          <a:off x="1275346" y="1323473"/>
          <a:ext cx="9529013" cy="4349196"/>
        </p:xfrm>
        <a:graphic>
          <a:graphicData uri="http://schemas.openxmlformats.org/drawingml/2006/table">
            <a:tbl>
              <a:tblPr firstRow="1" bandRow="1">
                <a:tableStyleId>{F5AB1C69-6EDB-4FF4-983F-18BD219EF322}</a:tableStyleId>
              </a:tblPr>
              <a:tblGrid>
                <a:gridCol w="3573695">
                  <a:extLst>
                    <a:ext uri="{9D8B030D-6E8A-4147-A177-3AD203B41FA5}">
                      <a16:colId xmlns:a16="http://schemas.microsoft.com/office/drawing/2014/main" val="1949572013"/>
                    </a:ext>
                  </a:extLst>
                </a:gridCol>
                <a:gridCol w="1985106">
                  <a:extLst>
                    <a:ext uri="{9D8B030D-6E8A-4147-A177-3AD203B41FA5}">
                      <a16:colId xmlns:a16="http://schemas.microsoft.com/office/drawing/2014/main" val="3529228200"/>
                    </a:ext>
                  </a:extLst>
                </a:gridCol>
                <a:gridCol w="1985106">
                  <a:extLst>
                    <a:ext uri="{9D8B030D-6E8A-4147-A177-3AD203B41FA5}">
                      <a16:colId xmlns:a16="http://schemas.microsoft.com/office/drawing/2014/main" val="582767404"/>
                    </a:ext>
                  </a:extLst>
                </a:gridCol>
                <a:gridCol w="1985106">
                  <a:extLst>
                    <a:ext uri="{9D8B030D-6E8A-4147-A177-3AD203B41FA5}">
                      <a16:colId xmlns:a16="http://schemas.microsoft.com/office/drawing/2014/main" val="4041240079"/>
                    </a:ext>
                  </a:extLst>
                </a:gridCol>
              </a:tblGrid>
              <a:tr h="1087299">
                <a:tc>
                  <a:txBody>
                    <a:bodyPr/>
                    <a:lstStyle/>
                    <a:p>
                      <a:r>
                        <a:rPr lang="el-GR" sz="2400" dirty="0"/>
                        <a:t>ΤΟΜΕΑΣ ΕΚΠΑΙΔΕΥΣΗΣ</a:t>
                      </a:r>
                      <a:endParaRPr lang="en-GB" sz="2400" dirty="0"/>
                    </a:p>
                  </a:txBody>
                  <a:tcPr anchor="ctr"/>
                </a:tc>
                <a:tc>
                  <a:txBody>
                    <a:bodyPr/>
                    <a:lstStyle/>
                    <a:p>
                      <a:r>
                        <a:rPr lang="el-GR" sz="2400" dirty="0"/>
                        <a:t>1</a:t>
                      </a:r>
                      <a:r>
                        <a:rPr lang="el-GR" sz="2400" baseline="30000" dirty="0"/>
                        <a:t>η</a:t>
                      </a:r>
                      <a:r>
                        <a:rPr lang="el-GR" sz="2400" baseline="0" dirty="0"/>
                        <a:t> Προθεσμία</a:t>
                      </a:r>
                      <a:endParaRPr lang="en-GB" sz="2400" dirty="0"/>
                    </a:p>
                  </a:txBody>
                  <a:tcPr anchor="ctr"/>
                </a:tc>
                <a:tc>
                  <a:txBody>
                    <a:bodyPr/>
                    <a:lstStyle/>
                    <a:p>
                      <a:r>
                        <a:rPr lang="el-GR" sz="2400" dirty="0"/>
                        <a:t>2</a:t>
                      </a:r>
                      <a:r>
                        <a:rPr lang="el-GR" sz="2400" baseline="30000" dirty="0"/>
                        <a:t>η</a:t>
                      </a:r>
                      <a:r>
                        <a:rPr lang="el-GR" sz="2400" dirty="0"/>
                        <a:t> Προθεσμία</a:t>
                      </a:r>
                      <a:endParaRPr lang="en-GB" sz="2400" dirty="0"/>
                    </a:p>
                  </a:txBody>
                  <a:tcPr anchor="ctr"/>
                </a:tc>
                <a:tc>
                  <a:txBody>
                    <a:bodyPr/>
                    <a:lstStyle/>
                    <a:p>
                      <a:r>
                        <a:rPr lang="el-GR" sz="2400" dirty="0"/>
                        <a:t>Συνολικό</a:t>
                      </a:r>
                      <a:r>
                        <a:rPr lang="el-GR" sz="2400" baseline="0" dirty="0"/>
                        <a:t> Κονδύλι</a:t>
                      </a:r>
                      <a:endParaRPr lang="en-GB" sz="2400" dirty="0"/>
                    </a:p>
                  </a:txBody>
                  <a:tcPr anchor="ctr"/>
                </a:tc>
                <a:extLst>
                  <a:ext uri="{0D108BD9-81ED-4DB2-BD59-A6C34878D82A}">
                    <a16:rowId xmlns:a16="http://schemas.microsoft.com/office/drawing/2014/main" val="2740160442"/>
                  </a:ext>
                </a:extLst>
              </a:tr>
              <a:tr h="1087299">
                <a:tc>
                  <a:txBody>
                    <a:bodyPr/>
                    <a:lstStyle/>
                    <a:p>
                      <a:r>
                        <a:rPr lang="el-GR" sz="2200" dirty="0"/>
                        <a:t>Σχολική Εκπαίδευση</a:t>
                      </a:r>
                      <a:endParaRPr lang="en-GB" sz="2200" dirty="0"/>
                    </a:p>
                  </a:txBody>
                  <a:tcPr anchor="ctr"/>
                </a:tc>
                <a:tc>
                  <a:txBody>
                    <a:bodyPr/>
                    <a:lstStyle/>
                    <a:p>
                      <a:r>
                        <a:rPr lang="en-CY" sz="2200" dirty="0"/>
                        <a:t>€79.569</a:t>
                      </a:r>
                      <a:endParaRPr lang="en-GB" sz="2200" dirty="0"/>
                    </a:p>
                  </a:txBody>
                  <a:tcPr anchor="ctr"/>
                </a:tc>
                <a:tc>
                  <a:txBody>
                    <a:bodyPr/>
                    <a:lstStyle/>
                    <a:p>
                      <a:r>
                        <a:rPr lang="en-CY" sz="2200" dirty="0"/>
                        <a:t>€53.046</a:t>
                      </a:r>
                      <a:endParaRPr lang="en-GB" sz="2200" dirty="0"/>
                    </a:p>
                  </a:txBody>
                  <a:tcPr anchor="ctr"/>
                </a:tc>
                <a:tc>
                  <a:txBody>
                    <a:bodyPr/>
                    <a:lstStyle/>
                    <a:p>
                      <a:r>
                        <a:rPr lang="en-CY" sz="2200" b="1" dirty="0"/>
                        <a:t>€132.615</a:t>
                      </a:r>
                      <a:endParaRPr lang="en-GB" sz="2200" b="1" dirty="0"/>
                    </a:p>
                  </a:txBody>
                  <a:tcPr anchor="ctr"/>
                </a:tc>
                <a:extLst>
                  <a:ext uri="{0D108BD9-81ED-4DB2-BD59-A6C34878D82A}">
                    <a16:rowId xmlns:a16="http://schemas.microsoft.com/office/drawing/2014/main" val="1175668837"/>
                  </a:ext>
                </a:extLst>
              </a:tr>
              <a:tr h="1087299">
                <a:tc>
                  <a:txBody>
                    <a:bodyPr/>
                    <a:lstStyle/>
                    <a:p>
                      <a:r>
                        <a:rPr lang="el-GR" sz="2200" dirty="0"/>
                        <a:t>Επαγγελματική</a:t>
                      </a:r>
                      <a:r>
                        <a:rPr lang="el-GR" sz="2200" baseline="0" dirty="0"/>
                        <a:t> Εκπαίδευση και Κατάρτιση</a:t>
                      </a:r>
                      <a:endParaRPr lang="en-GB" sz="2200" dirty="0"/>
                    </a:p>
                  </a:txBody>
                  <a:tcPr anchor="ctr"/>
                </a:tc>
                <a:tc>
                  <a:txBody>
                    <a:bodyPr/>
                    <a:lstStyle/>
                    <a:p>
                      <a:r>
                        <a:rPr lang="en-CY" sz="2200" dirty="0"/>
                        <a:t>€84.856,80</a:t>
                      </a:r>
                      <a:endParaRPr lang="en-GB" sz="2200" dirty="0"/>
                    </a:p>
                  </a:txBody>
                  <a:tcPr anchor="ctr"/>
                </a:tc>
                <a:tc>
                  <a:txBody>
                    <a:bodyPr/>
                    <a:lstStyle/>
                    <a:p>
                      <a:r>
                        <a:rPr lang="en-CY" sz="2200" dirty="0"/>
                        <a:t>€56.571,2</a:t>
                      </a:r>
                      <a:r>
                        <a:rPr lang="el-GR" sz="2200" dirty="0"/>
                        <a:t>0</a:t>
                      </a:r>
                      <a:endParaRPr lang="en-GB" sz="2200" dirty="0"/>
                    </a:p>
                  </a:txBody>
                  <a:tcPr anchor="ctr"/>
                </a:tc>
                <a:tc>
                  <a:txBody>
                    <a:bodyPr/>
                    <a:lstStyle/>
                    <a:p>
                      <a:r>
                        <a:rPr lang="en-CY" sz="2200" b="1" dirty="0"/>
                        <a:t>€141.428</a:t>
                      </a:r>
                      <a:endParaRPr lang="en-GB" sz="2200" b="1" dirty="0"/>
                    </a:p>
                  </a:txBody>
                  <a:tcPr anchor="ctr"/>
                </a:tc>
                <a:extLst>
                  <a:ext uri="{0D108BD9-81ED-4DB2-BD59-A6C34878D82A}">
                    <a16:rowId xmlns:a16="http://schemas.microsoft.com/office/drawing/2014/main" val="2208811695"/>
                  </a:ext>
                </a:extLst>
              </a:tr>
              <a:tr h="1087299">
                <a:tc>
                  <a:txBody>
                    <a:bodyPr/>
                    <a:lstStyle/>
                    <a:p>
                      <a:r>
                        <a:rPr lang="el-GR" sz="2200" dirty="0"/>
                        <a:t>Εκπαίδευση</a:t>
                      </a:r>
                      <a:r>
                        <a:rPr lang="el-GR" sz="2200" baseline="0" dirty="0"/>
                        <a:t> Ενηλίκων </a:t>
                      </a:r>
                      <a:endParaRPr lang="en-GB" sz="2200" dirty="0"/>
                    </a:p>
                  </a:txBody>
                  <a:tcPr anchor="ctr"/>
                </a:tc>
                <a:tc>
                  <a:txBody>
                    <a:bodyPr/>
                    <a:lstStyle/>
                    <a:p>
                      <a:r>
                        <a:rPr lang="en-CY" sz="2200" dirty="0"/>
                        <a:t>€81.172,80</a:t>
                      </a:r>
                      <a:endParaRPr lang="en-GB" sz="2200" dirty="0"/>
                    </a:p>
                  </a:txBody>
                  <a:tcPr anchor="ctr"/>
                </a:tc>
                <a:tc>
                  <a:txBody>
                    <a:bodyPr/>
                    <a:lstStyle/>
                    <a:p>
                      <a:r>
                        <a:rPr lang="en-CY" sz="2200" dirty="0"/>
                        <a:t>€54.115,20</a:t>
                      </a:r>
                      <a:endParaRPr lang="en-GB" sz="2200" dirty="0"/>
                    </a:p>
                  </a:txBody>
                  <a:tcPr anchor="ctr"/>
                </a:tc>
                <a:tc>
                  <a:txBody>
                    <a:bodyPr/>
                    <a:lstStyle/>
                    <a:p>
                      <a:r>
                        <a:rPr lang="en-CY" sz="2200" b="1" dirty="0"/>
                        <a:t>€135.288</a:t>
                      </a:r>
                      <a:endParaRPr lang="en-GB" sz="2200" b="1" dirty="0"/>
                    </a:p>
                  </a:txBody>
                  <a:tcPr anchor="ctr"/>
                </a:tc>
                <a:extLst>
                  <a:ext uri="{0D108BD9-81ED-4DB2-BD59-A6C34878D82A}">
                    <a16:rowId xmlns:a16="http://schemas.microsoft.com/office/drawing/2014/main" val="2504925795"/>
                  </a:ext>
                </a:extLst>
              </a:tr>
            </a:tbl>
          </a:graphicData>
        </a:graphic>
      </p:graphicFrame>
    </p:spTree>
    <p:extLst>
      <p:ext uri="{BB962C8B-B14F-4D97-AF65-F5344CB8AC3E}">
        <p14:creationId xmlns:p14="http://schemas.microsoft.com/office/powerpoint/2010/main" val="2716852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28665" y="-11135"/>
            <a:ext cx="115327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Κριτήρια Αξιολόγησης</a:t>
            </a:r>
            <a:endParaRPr lang="en-GB" sz="3000" dirty="0">
              <a:solidFill>
                <a:schemeClr val="bg1"/>
              </a:solidFill>
              <a:latin typeface="Century Gothic" panose="020B0502020202020204" pitchFamily="34" charset="0"/>
            </a:endParaRPr>
          </a:p>
        </p:txBody>
      </p:sp>
      <p:graphicFrame>
        <p:nvGraphicFramePr>
          <p:cNvPr id="7" name="Diagram 6"/>
          <p:cNvGraphicFramePr/>
          <p:nvPr>
            <p:extLst>
              <p:ext uri="{D42A27DB-BD31-4B8C-83A1-F6EECF244321}">
                <p14:modId xmlns:p14="http://schemas.microsoft.com/office/powerpoint/2010/main" val="1381072305"/>
              </p:ext>
            </p:extLst>
          </p:nvPr>
        </p:nvGraphicFramePr>
        <p:xfrm>
          <a:off x="811530" y="735496"/>
          <a:ext cx="1026414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234440" y="1392674"/>
            <a:ext cx="445770" cy="400110"/>
          </a:xfrm>
          <a:prstGeom prst="rect">
            <a:avLst/>
          </a:prstGeom>
          <a:noFill/>
        </p:spPr>
        <p:txBody>
          <a:bodyPr wrap="square" rtlCol="0">
            <a:spAutoFit/>
          </a:bodyPr>
          <a:lstStyle/>
          <a:p>
            <a:r>
              <a:rPr lang="el-GR" sz="2000" b="1" dirty="0">
                <a:solidFill>
                  <a:srgbClr val="C00000"/>
                </a:solidFill>
              </a:rPr>
              <a:t>30</a:t>
            </a:r>
            <a:endParaRPr lang="en-US" sz="2000" b="1" dirty="0">
              <a:solidFill>
                <a:srgbClr val="C00000"/>
              </a:solidFill>
            </a:endParaRPr>
          </a:p>
        </p:txBody>
      </p:sp>
      <p:sp>
        <p:nvSpPr>
          <p:cNvPr id="9" name="TextBox 8"/>
          <p:cNvSpPr txBox="1"/>
          <p:nvPr/>
        </p:nvSpPr>
        <p:spPr>
          <a:xfrm>
            <a:off x="1680210" y="2617470"/>
            <a:ext cx="502920" cy="400110"/>
          </a:xfrm>
          <a:prstGeom prst="rect">
            <a:avLst/>
          </a:prstGeom>
          <a:noFill/>
        </p:spPr>
        <p:txBody>
          <a:bodyPr wrap="square" rtlCol="0">
            <a:spAutoFit/>
          </a:bodyPr>
          <a:lstStyle/>
          <a:p>
            <a:r>
              <a:rPr lang="el-GR" sz="2000" b="1" dirty="0">
                <a:solidFill>
                  <a:srgbClr val="C00000"/>
                </a:solidFill>
              </a:rPr>
              <a:t>30</a:t>
            </a:r>
            <a:endParaRPr lang="en-US" sz="2000" b="1" dirty="0">
              <a:solidFill>
                <a:srgbClr val="C00000"/>
              </a:solidFill>
            </a:endParaRPr>
          </a:p>
        </p:txBody>
      </p:sp>
      <p:sp>
        <p:nvSpPr>
          <p:cNvPr id="10" name="TextBox 9"/>
          <p:cNvSpPr txBox="1"/>
          <p:nvPr/>
        </p:nvSpPr>
        <p:spPr>
          <a:xfrm>
            <a:off x="1680210" y="3966210"/>
            <a:ext cx="617220" cy="400110"/>
          </a:xfrm>
          <a:prstGeom prst="rect">
            <a:avLst/>
          </a:prstGeom>
          <a:noFill/>
        </p:spPr>
        <p:txBody>
          <a:bodyPr wrap="square" rtlCol="0">
            <a:spAutoFit/>
          </a:bodyPr>
          <a:lstStyle/>
          <a:p>
            <a:r>
              <a:rPr lang="el-GR" sz="2000" b="1" dirty="0">
                <a:solidFill>
                  <a:srgbClr val="C00000"/>
                </a:solidFill>
              </a:rPr>
              <a:t>20</a:t>
            </a:r>
            <a:endParaRPr lang="en-US" sz="2000" b="1" dirty="0">
              <a:solidFill>
                <a:srgbClr val="C00000"/>
              </a:solidFill>
            </a:endParaRPr>
          </a:p>
        </p:txBody>
      </p:sp>
      <p:sp>
        <p:nvSpPr>
          <p:cNvPr id="11" name="TextBox 10"/>
          <p:cNvSpPr txBox="1"/>
          <p:nvPr/>
        </p:nvSpPr>
        <p:spPr>
          <a:xfrm>
            <a:off x="1097280" y="5097780"/>
            <a:ext cx="582930" cy="400110"/>
          </a:xfrm>
          <a:prstGeom prst="rect">
            <a:avLst/>
          </a:prstGeom>
          <a:noFill/>
        </p:spPr>
        <p:txBody>
          <a:bodyPr wrap="square" rtlCol="0">
            <a:spAutoFit/>
          </a:bodyPr>
          <a:lstStyle/>
          <a:p>
            <a:r>
              <a:rPr lang="el-GR" sz="2000" b="1" dirty="0">
                <a:solidFill>
                  <a:srgbClr val="C00000"/>
                </a:solidFill>
              </a:rPr>
              <a:t>20</a:t>
            </a:r>
            <a:endParaRPr lang="en-US" sz="2000" b="1" dirty="0">
              <a:solidFill>
                <a:srgbClr val="C00000"/>
              </a:solidFill>
            </a:endParaRPr>
          </a:p>
        </p:txBody>
      </p:sp>
    </p:spTree>
    <p:extLst>
      <p:ext uri="{BB962C8B-B14F-4D97-AF65-F5344CB8AC3E}">
        <p14:creationId xmlns:p14="http://schemas.microsoft.com/office/powerpoint/2010/main" val="302303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53998"/>
          </a:xfrm>
          <a:prstGeom prst="rect">
            <a:avLst/>
          </a:prstGeom>
          <a:noFill/>
        </p:spPr>
        <p:txBody>
          <a:bodyPr wrap="square" rtlCol="0">
            <a:spAutoFit/>
          </a:bodyPr>
          <a:lstStyle/>
          <a:p>
            <a:r>
              <a:rPr lang="el-GR" sz="3000" dirty="0">
                <a:solidFill>
                  <a:schemeClr val="bg1"/>
                </a:solidFill>
                <a:latin typeface="Century Gothic" panose="020B0502020202020204" pitchFamily="34" charset="0"/>
                <a:ea typeface="Verdana" panose="020B0604030504040204" pitchFamily="34" charset="0"/>
              </a:rPr>
              <a:t>Τι πρέπει να μελετήσω για την υποβολή αίτησης;</a:t>
            </a:r>
            <a:endParaRPr lang="en-GB" sz="3000" dirty="0">
              <a:solidFill>
                <a:schemeClr val="bg1"/>
              </a:solidFill>
              <a:latin typeface="Century Gothic" panose="020B0502020202020204" pitchFamily="34" charset="0"/>
              <a:ea typeface="Verdana" panose="020B0604030504040204" pitchFamily="34" charset="0"/>
            </a:endParaRPr>
          </a:p>
        </p:txBody>
      </p:sp>
      <p:sp>
        <p:nvSpPr>
          <p:cNvPr id="5" name="Rectangle 4"/>
          <p:cNvSpPr/>
          <p:nvPr/>
        </p:nvSpPr>
        <p:spPr>
          <a:xfrm>
            <a:off x="292607" y="896325"/>
            <a:ext cx="10657429" cy="6172587"/>
          </a:xfrm>
          <a:prstGeom prst="rect">
            <a:avLst/>
          </a:prstGeom>
        </p:spPr>
        <p:txBody>
          <a:bodyPr wrap="square">
            <a:spAutoFit/>
          </a:bodyPr>
          <a:lstStyle/>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3"/>
              </a:rPr>
              <a:t>Οδηγός Προγράμματος</a:t>
            </a:r>
            <a:endParaRPr lang="en-GB" sz="2200" dirty="0">
              <a:solidFill>
                <a:schemeClr val="tx1">
                  <a:lumMod val="75000"/>
                  <a:lumOff val="25000"/>
                </a:schemeClr>
              </a:solidFill>
              <a:ea typeface="Verdana" panose="020B0604030504040204" pitchFamily="34" charset="0"/>
              <a:hlinkClick r:id="rId3"/>
            </a:endParaRPr>
          </a:p>
          <a:p>
            <a:pPr>
              <a:spcAft>
                <a:spcPts val="300"/>
              </a:spcAft>
            </a:pPr>
            <a:r>
              <a:rPr lang="el-GR" sz="2200" dirty="0">
                <a:solidFill>
                  <a:schemeClr val="tx1">
                    <a:lumMod val="75000"/>
                    <a:lumOff val="25000"/>
                  </a:schemeClr>
                </a:solidFill>
                <a:ea typeface="Verdana" panose="020B0604030504040204" pitchFamily="34" charset="0"/>
                <a:hlinkClick r:id="rId3"/>
              </a:rPr>
              <a:t> </a:t>
            </a: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200" dirty="0">
                <a:solidFill>
                  <a:schemeClr val="tx1">
                    <a:lumMod val="75000"/>
                    <a:lumOff val="25000"/>
                  </a:schemeClr>
                </a:solidFill>
                <a:ea typeface="Verdana" panose="020B0604030504040204" pitchFamily="34" charset="0"/>
              </a:rPr>
              <a:t>Κριτήρια </a:t>
            </a:r>
            <a:r>
              <a:rPr lang="el-GR" sz="2200" dirty="0" err="1">
                <a:solidFill>
                  <a:schemeClr val="tx1">
                    <a:lumMod val="75000"/>
                    <a:lumOff val="25000"/>
                  </a:schemeClr>
                </a:solidFill>
                <a:ea typeface="Verdana" panose="020B0604030504040204" pitchFamily="34" charset="0"/>
              </a:rPr>
              <a:t>επιλεξιμότητας</a:t>
            </a:r>
            <a:r>
              <a:rPr lang="el-GR" sz="2200" dirty="0">
                <a:solidFill>
                  <a:schemeClr val="tx1">
                    <a:lumMod val="75000"/>
                    <a:lumOff val="25000"/>
                  </a:schemeClr>
                </a:solidFill>
                <a:ea typeface="Verdana" panose="020B0604030504040204" pitchFamily="34" charset="0"/>
              </a:rPr>
              <a:t> (σελίδες 274-276)</a:t>
            </a:r>
            <a:endParaRPr lang="en-GB" sz="2200" dirty="0">
              <a:solidFill>
                <a:schemeClr val="tx1">
                  <a:lumMod val="75000"/>
                  <a:lumOff val="25000"/>
                </a:schemeClr>
              </a:solidFill>
              <a:ea typeface="Verdana" panose="020B0604030504040204" pitchFamily="34" charset="0"/>
            </a:endParaRPr>
          </a:p>
          <a:p>
            <a:pPr>
              <a:spcAft>
                <a:spcPts val="300"/>
              </a:spcAft>
            </a:pPr>
            <a:endParaRPr lang="en-US"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200" dirty="0">
                <a:solidFill>
                  <a:schemeClr val="tx1">
                    <a:lumMod val="75000"/>
                    <a:lumOff val="25000"/>
                  </a:schemeClr>
                </a:solidFill>
                <a:ea typeface="Verdana" panose="020B0604030504040204" pitchFamily="34" charset="0"/>
              </a:rPr>
              <a:t>Κριτήρια ποιοτικής αξιολόγησης (σελίδες 279-280)</a:t>
            </a:r>
            <a:endParaRPr lang="en-GB" sz="2200" dirty="0">
              <a:solidFill>
                <a:schemeClr val="tx1">
                  <a:lumMod val="75000"/>
                  <a:lumOff val="25000"/>
                </a:schemeClr>
              </a:solidFill>
              <a:ea typeface="Verdana" panose="020B0604030504040204" pitchFamily="34" charset="0"/>
            </a:endParaRPr>
          </a:p>
          <a:p>
            <a:pPr>
              <a:spcAft>
                <a:spcPts val="300"/>
              </a:spcAft>
            </a:pP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4"/>
              </a:rPr>
              <a:t>Προσκλήσεις για αιτήσεις</a:t>
            </a:r>
            <a:endParaRPr lang="en-GB" sz="2200" dirty="0">
              <a:solidFill>
                <a:schemeClr val="tx1">
                  <a:lumMod val="75000"/>
                  <a:lumOff val="25000"/>
                </a:schemeClr>
              </a:solidFill>
              <a:ea typeface="Verdana" panose="020B0604030504040204" pitchFamily="34" charset="0"/>
            </a:endParaRPr>
          </a:p>
          <a:p>
            <a:pPr>
              <a:spcAft>
                <a:spcPts val="300"/>
              </a:spcAft>
            </a:pP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5"/>
              </a:rPr>
              <a:t>Οδηγίες για υποβολή Αίτησης </a:t>
            </a:r>
            <a:r>
              <a:rPr lang="el-GR" sz="2200" dirty="0">
                <a:solidFill>
                  <a:schemeClr val="tx1">
                    <a:lumMod val="75000"/>
                    <a:lumOff val="25000"/>
                  </a:schemeClr>
                </a:solidFill>
                <a:ea typeface="Verdana" panose="020B0604030504040204" pitchFamily="34" charset="0"/>
              </a:rPr>
              <a:t>(περιλαμβάνουν και τον σύνδεσμο </a:t>
            </a:r>
          </a:p>
          <a:p>
            <a:pPr marL="268288">
              <a:spcAft>
                <a:spcPts val="300"/>
              </a:spcAft>
            </a:pPr>
            <a:r>
              <a:rPr lang="el-GR" sz="2200" dirty="0">
                <a:solidFill>
                  <a:schemeClr val="tx1">
                    <a:lumMod val="75000"/>
                    <a:lumOff val="25000"/>
                  </a:schemeClr>
                </a:solidFill>
                <a:ea typeface="Verdana" panose="020B0604030504040204" pitchFamily="34" charset="0"/>
              </a:rPr>
              <a:t> πρόσβασης στις αιτήσεις)</a:t>
            </a:r>
          </a:p>
          <a:p>
            <a:pPr marL="268288">
              <a:lnSpc>
                <a:spcPct val="200000"/>
              </a:lnSpc>
            </a:pPr>
            <a:endParaRPr lang="el-GR" sz="2200" dirty="0">
              <a:solidFill>
                <a:schemeClr val="tx1">
                  <a:lumMod val="75000"/>
                  <a:lumOff val="25000"/>
                </a:schemeClr>
              </a:solidFill>
              <a:ea typeface="Verdana" panose="020B0604030504040204" pitchFamily="34" charset="0"/>
            </a:endParaRPr>
          </a:p>
          <a:p>
            <a:pPr marL="268288"/>
            <a:r>
              <a:rPr lang="el-GR" sz="1900" i="1" dirty="0">
                <a:solidFill>
                  <a:schemeClr val="tx1">
                    <a:lumMod val="75000"/>
                    <a:lumOff val="25000"/>
                  </a:schemeClr>
                </a:solidFill>
                <a:ea typeface="Verdana" panose="020B0604030504040204" pitchFamily="34" charset="0"/>
              </a:rPr>
              <a:t>!! Στις αρχές του 2023 Θα πραγματοποιηθούν ανά Δράση και Τομέα ημερίδες </a:t>
            </a:r>
            <a:r>
              <a:rPr lang="en-GB" sz="1900" i="1" dirty="0">
                <a:solidFill>
                  <a:schemeClr val="tx1">
                    <a:lumMod val="75000"/>
                    <a:lumOff val="25000"/>
                  </a:schemeClr>
                </a:solidFill>
                <a:ea typeface="Verdana" panose="020B0604030504040204" pitchFamily="34" charset="0"/>
              </a:rPr>
              <a:t>“How to Apply”, </a:t>
            </a:r>
            <a:r>
              <a:rPr lang="el-GR" sz="1900" i="1" dirty="0">
                <a:solidFill>
                  <a:schemeClr val="tx1">
                    <a:lumMod val="75000"/>
                    <a:lumOff val="25000"/>
                  </a:schemeClr>
                </a:solidFill>
                <a:ea typeface="Verdana" panose="020B0604030504040204" pitchFamily="34" charset="0"/>
              </a:rPr>
              <a:t>που θα παρουσιάζουν αναλυτικά τις διαδικασίες υποβολής μίας αίτησης</a:t>
            </a:r>
          </a:p>
          <a:p>
            <a:pPr>
              <a:lnSpc>
                <a:spcPct val="200000"/>
              </a:lnSpc>
            </a:pPr>
            <a:endParaRPr lang="el-GR" sz="1900" dirty="0">
              <a:solidFill>
                <a:schemeClr val="tx1">
                  <a:lumMod val="75000"/>
                  <a:lumOff val="25000"/>
                </a:schemeClr>
              </a:solidFill>
              <a:ea typeface="Verdana" panose="020B0604030504040204" pitchFamily="34" charset="0"/>
            </a:endParaRPr>
          </a:p>
          <a:p>
            <a:pPr>
              <a:lnSpc>
                <a:spcPct val="200000"/>
              </a:lnSpc>
            </a:pPr>
            <a:r>
              <a:rPr lang="el-GR" b="1" dirty="0">
                <a:solidFill>
                  <a:schemeClr val="tx1">
                    <a:lumMod val="75000"/>
                    <a:lumOff val="25000"/>
                  </a:schemeClr>
                </a:solidFill>
                <a:latin typeface="Verdana" panose="020B0604030504040204" pitchFamily="34" charset="0"/>
                <a:ea typeface="Verdana" panose="020B0604030504040204" pitchFamily="34" charset="0"/>
              </a:rPr>
              <a:t>   </a:t>
            </a:r>
            <a:endParaRPr lang="el-GR" b="1" dirty="0">
              <a:solidFill>
                <a:srgbClr val="FF0000"/>
              </a:solidFill>
              <a:latin typeface="Verdana" panose="020B0604030504040204" pitchFamily="34" charset="0"/>
              <a:ea typeface="Verdana" panose="020B0604030504040204" pitchFamily="34" charset="0"/>
            </a:endParaRPr>
          </a:p>
        </p:txBody>
      </p:sp>
      <p:pic>
        <p:nvPicPr>
          <p:cNvPr id="6" name="Picture 2" descr="500+ Studying Pictures [HD] | Download Free Images on Unsplas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05745" y="1849589"/>
            <a:ext cx="3461382" cy="2305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240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53998"/>
          </a:xfrm>
          <a:prstGeom prst="rect">
            <a:avLst/>
          </a:prstGeom>
          <a:noFill/>
        </p:spPr>
        <p:txBody>
          <a:bodyPr wrap="square" rtlCol="0">
            <a:spAutoFit/>
          </a:bodyPr>
          <a:lstStyle/>
          <a:p>
            <a:r>
              <a:rPr lang="el-GR" sz="3000" dirty="0">
                <a:solidFill>
                  <a:schemeClr val="bg1"/>
                </a:solidFill>
                <a:latin typeface="Century Gothic" panose="020B0502020202020204" pitchFamily="34" charset="0"/>
                <a:ea typeface="Verdana" panose="020B0604030504040204" pitchFamily="34" charset="0"/>
              </a:rPr>
              <a:t>Στοιχεία Επικοινωνίας</a:t>
            </a:r>
            <a:endParaRPr lang="en-GB" sz="3000" dirty="0">
              <a:solidFill>
                <a:schemeClr val="bg1"/>
              </a:solidFill>
              <a:latin typeface="Century Gothic" panose="020B0502020202020204" pitchFamily="34" charset="0"/>
              <a:ea typeface="Verdana" panose="020B0604030504040204" pitchFamily="34" charset="0"/>
            </a:endParaRPr>
          </a:p>
        </p:txBody>
      </p:sp>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4" name="Picture 5" descr="rId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711" y="2398989"/>
            <a:ext cx="2442833" cy="24656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20765" y="1931265"/>
            <a:ext cx="7334656" cy="3754874"/>
          </a:xfrm>
          <a:prstGeom prst="rect">
            <a:avLst/>
          </a:prstGeom>
          <a:noFill/>
        </p:spPr>
        <p:txBody>
          <a:bodyPr wrap="square" rtlCol="0">
            <a:spAutoFit/>
          </a:bodyPr>
          <a:lstStyle/>
          <a:p>
            <a:pPr marL="342900" indent="-342900">
              <a:buFont typeface="Wingdings" panose="05000000000000000000" pitchFamily="2" charset="2"/>
              <a:buChar char="§"/>
            </a:pPr>
            <a:r>
              <a:rPr lang="el-GR" sz="2200" u="sng" dirty="0"/>
              <a:t>Λειτουργός Δράσης</a:t>
            </a:r>
            <a:r>
              <a:rPr lang="en-US" sz="2200" dirty="0"/>
              <a:t>:</a:t>
            </a:r>
            <a:endParaRPr lang="el-GR" sz="2200" u="sng" dirty="0"/>
          </a:p>
          <a:p>
            <a:pPr marL="354013"/>
            <a:r>
              <a:rPr lang="el-GR" sz="2200" dirty="0"/>
              <a:t>Σοφία Αρναούτη</a:t>
            </a:r>
          </a:p>
          <a:p>
            <a:pPr marL="354013"/>
            <a:r>
              <a:rPr lang="el-GR" sz="2200" dirty="0"/>
              <a:t>22448898</a:t>
            </a:r>
          </a:p>
          <a:p>
            <a:pPr marL="354013"/>
            <a:r>
              <a:rPr lang="en-GB" sz="2200" dirty="0" err="1">
                <a:hlinkClick r:id="rId5"/>
              </a:rPr>
              <a:t>sarnaouti</a:t>
            </a:r>
            <a:r>
              <a:rPr lang="en-US" sz="2200" dirty="0">
                <a:hlinkClick r:id="rId5"/>
              </a:rPr>
              <a:t>@idep.org.cy</a:t>
            </a:r>
            <a:endParaRPr lang="en-US" sz="2200" dirty="0"/>
          </a:p>
          <a:p>
            <a:endParaRPr lang="el-GR" sz="2200" dirty="0"/>
          </a:p>
          <a:p>
            <a:endParaRPr lang="el-GR" sz="2200" dirty="0"/>
          </a:p>
          <a:p>
            <a:pPr marL="342900" indent="-342900">
              <a:buFont typeface="Wingdings" panose="05000000000000000000" pitchFamily="2" charset="2"/>
              <a:buChar char="§"/>
            </a:pPr>
            <a:r>
              <a:rPr lang="el-GR" sz="2200" u="sng" dirty="0"/>
              <a:t>Συντονίστρια Δράσης</a:t>
            </a:r>
            <a:r>
              <a:rPr lang="en-US" sz="2200" dirty="0"/>
              <a:t>:</a:t>
            </a:r>
            <a:endParaRPr lang="el-GR" sz="2200" u="sng" dirty="0"/>
          </a:p>
          <a:p>
            <a:pPr indent="354013"/>
            <a:r>
              <a:rPr lang="el-GR" sz="2200" dirty="0"/>
              <a:t>Στέλλα </a:t>
            </a:r>
            <a:r>
              <a:rPr lang="el-GR" sz="2200" dirty="0" err="1"/>
              <a:t>Λεωνίδου</a:t>
            </a:r>
            <a:endParaRPr lang="el-GR" sz="2200" dirty="0"/>
          </a:p>
          <a:p>
            <a:pPr indent="354013"/>
            <a:r>
              <a:rPr lang="el-GR" sz="2200" dirty="0"/>
              <a:t>22448894</a:t>
            </a:r>
          </a:p>
          <a:p>
            <a:pPr indent="354013"/>
            <a:r>
              <a:rPr lang="en-US" sz="2200" dirty="0">
                <a:hlinkClick r:id="rId5"/>
              </a:rPr>
              <a:t>sleonidou@idep.org.cy</a:t>
            </a:r>
            <a:endParaRPr lang="en-US" sz="2200" dirty="0"/>
          </a:p>
          <a:p>
            <a:endParaRPr lang="en-US" dirty="0"/>
          </a:p>
        </p:txBody>
      </p:sp>
    </p:spTree>
    <p:extLst>
      <p:ext uri="{BB962C8B-B14F-4D97-AF65-F5344CB8AC3E}">
        <p14:creationId xmlns:p14="http://schemas.microsoft.com/office/powerpoint/2010/main" val="3894289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6" name="Picture 5"/>
          <p:cNvPicPr>
            <a:picLocks noChangeAspect="1"/>
          </p:cNvPicPr>
          <p:nvPr/>
        </p:nvPicPr>
        <p:blipFill>
          <a:blip r:embed="rId4"/>
          <a:stretch>
            <a:fillRect/>
          </a:stretch>
        </p:blipFill>
        <p:spPr>
          <a:xfrm>
            <a:off x="3358079" y="1827459"/>
            <a:ext cx="5495505" cy="3657009"/>
          </a:xfrm>
          <a:prstGeom prst="rect">
            <a:avLst/>
          </a:prstGeom>
        </p:spPr>
      </p:pic>
    </p:spTree>
    <p:extLst>
      <p:ext uri="{BB962C8B-B14F-4D97-AF65-F5344CB8AC3E}">
        <p14:creationId xmlns:p14="http://schemas.microsoft.com/office/powerpoint/2010/main" val="3616467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58317" y="74660"/>
            <a:ext cx="322371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Επιλέξιμες Χώρες</a:t>
            </a: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2"/>
          <p:cNvSpPr/>
          <p:nvPr/>
        </p:nvSpPr>
        <p:spPr>
          <a:xfrm>
            <a:off x="572868" y="1295834"/>
            <a:ext cx="9093645" cy="1828193"/>
          </a:xfrm>
          <a:prstGeom prst="rect">
            <a:avLst/>
          </a:prstGeom>
        </p:spPr>
        <p:txBody>
          <a:bodyPr wrap="square">
            <a:spAutoFit/>
          </a:bodyPr>
          <a:lstStyle/>
          <a:p>
            <a:pPr marL="342900" marR="0" lvl="1" indent="-342900" algn="l" defTabSz="1061355" rtl="0" eaLnBrk="1" fontAlgn="auto" latinLnBrk="0" hangingPunct="1">
              <a:lnSpc>
                <a:spcPct val="90000"/>
              </a:lnSpc>
              <a:spcBef>
                <a:spcPct val="0"/>
              </a:spcBef>
              <a:spcAft>
                <a:spcPct val="15000"/>
              </a:spcAft>
              <a:buClrTx/>
              <a:buSzTx/>
              <a:buFont typeface="Wingdings" panose="05000000000000000000" pitchFamily="2" charset="2"/>
              <a:buChar char="ü"/>
              <a:tabLst/>
              <a:defRPr/>
            </a:pP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Calibri" pitchFamily="34" charset="0"/>
            </a:endParaRP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endParaRPr kumimoji="0" lang="en-GB" sz="1800" b="0" i="0" u="none" strike="noStrike" kern="1200" cap="none" spc="0" normalizeH="0" baseline="0" noProof="0" dirty="0">
              <a:ln>
                <a:noFill/>
              </a:ln>
              <a:solidFill>
                <a:srgbClr val="1F497D">
                  <a:lumMod val="75000"/>
                </a:srgbClr>
              </a:solidFill>
              <a:effectLst/>
              <a:uLnTx/>
              <a:uFillTx/>
              <a:latin typeface="Calibri" panose="020F0502020204030204"/>
              <a:ea typeface="+mn-ea"/>
              <a:cs typeface="Calibri" pitchFamily="34" charset="0"/>
            </a:endParaRPr>
          </a:p>
          <a:p>
            <a:pPr marL="0" marR="0" lvl="1" indent="0" algn="l" defTabSz="1061355" rtl="0" eaLnBrk="1" fontAlgn="auto" latinLnBrk="0" hangingPunct="1">
              <a:lnSpc>
                <a:spcPct val="90000"/>
              </a:lnSpc>
              <a:spcBef>
                <a:spcPct val="0"/>
              </a:spcBef>
              <a:spcAft>
                <a:spcPct val="15000"/>
              </a:spcAft>
              <a:buClrTx/>
              <a:buSzTx/>
              <a:buFontTx/>
              <a:buNone/>
              <a:tabLst/>
              <a:defRPr/>
            </a:pPr>
            <a:endParaRPr kumimoji="0" lang="en-US" sz="1800" b="0" i="0" u="none" strike="noStrike" kern="1200" cap="none" spc="0" normalizeH="0" baseline="0" noProof="0" dirty="0">
              <a:ln>
                <a:noFill/>
              </a:ln>
              <a:solidFill>
                <a:srgbClr val="1F497D">
                  <a:lumMod val="75000"/>
                </a:srgbClr>
              </a:solidFill>
              <a:effectLst/>
              <a:uLnTx/>
              <a:uFillTx/>
              <a:latin typeface="Calibri" panose="020F0502020204030204"/>
              <a:ea typeface="+mn-ea"/>
              <a:cs typeface="Calibri" pitchFamily="34" charset="0"/>
            </a:endParaRPr>
          </a:p>
        </p:txBody>
      </p:sp>
      <p:sp>
        <p:nvSpPr>
          <p:cNvPr id="6" name="Rectangle 5"/>
          <p:cNvSpPr/>
          <p:nvPr/>
        </p:nvSpPr>
        <p:spPr>
          <a:xfrm>
            <a:off x="158317" y="736034"/>
            <a:ext cx="11293804"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X</a:t>
            </a: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ώρες που συμμετέχουν πλήρως σε όλες τις Δράσεις του Προγράμματος είναι οι:</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27 Χώρες – </a:t>
            </a:r>
            <a:r>
              <a:rPr kumimoji="0" lang="el-GR" sz="2000" b="1" i="0" u="none" strike="noStrike" kern="0" cap="none" spc="0" normalizeH="0" baseline="0" noProof="0" dirty="0" err="1">
                <a:ln>
                  <a:noFill/>
                </a:ln>
                <a:solidFill>
                  <a:prstClr val="black"/>
                </a:solidFill>
                <a:effectLst/>
                <a:uLnTx/>
                <a:uFillTx/>
                <a:latin typeface="Calibri" panose="020F0502020204030204"/>
                <a:ea typeface="Verdana" panose="020B0604030504040204" pitchFamily="34" charset="0"/>
                <a:cs typeface="+mn-cs"/>
              </a:rPr>
              <a:t>Κράτ</a:t>
            </a: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η Μέλη της Ευρωπαϊκής Ένωσης</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Χώρες Ευρωπαϊκού Οικονομικού Χώρου (ΕΟΧ):</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Ισλανδία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err="1">
                <a:ln>
                  <a:noFill/>
                </a:ln>
                <a:solidFill>
                  <a:prstClr val="black"/>
                </a:solidFill>
                <a:effectLst/>
                <a:uLnTx/>
                <a:uFillTx/>
                <a:latin typeface="Calibri" panose="020F0502020204030204"/>
                <a:ea typeface="Verdana" panose="020B0604030504040204" pitchFamily="34" charset="0"/>
                <a:cs typeface="+mn-cs"/>
              </a:rPr>
              <a:t>Λίχτενστάιν</a:t>
            </a:r>
            <a:endPar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Νορβηγία</a:t>
            </a:r>
            <a:endParaRPr kumimoji="0" lang="el-GR" sz="18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Υποψήφιες προς ένταξη στην ΕΕ χώρες:</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Τουρκία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Βόρεια Μακεδονία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Σερβία</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9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Τρίτες Χώρες που συμμετέχουν </a:t>
            </a:r>
            <a:r>
              <a:rPr kumimoji="0" lang="el-GR" sz="2200" b="1" i="0" u="sng" strike="noStrike" kern="0" cap="none" spc="0" normalizeH="0" baseline="0" noProof="0" dirty="0">
                <a:ln>
                  <a:noFill/>
                </a:ln>
                <a:solidFill>
                  <a:srgbClr val="008080"/>
                </a:solidFill>
                <a:effectLst/>
                <a:uLnTx/>
                <a:uFillTx/>
                <a:latin typeface="Calibri" panose="020F0502020204030204"/>
                <a:ea typeface="Verdana" panose="020B0604030504040204" pitchFamily="34" charset="0"/>
                <a:cs typeface="+mn-cs"/>
              </a:rPr>
              <a:t>μόνο</a:t>
            </a: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σε κάποιες Δράσεις του Προγράμματος:</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Βασική Δράση 1</a:t>
            </a:r>
            <a:r>
              <a:rPr kumimoji="0" lang="en-US"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 </a:t>
            </a: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Μόνο στους τομείς της Τριτοβάθμιας Εκπαίδευσης &amp; της ΕΕΚ</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Βασική Δράση 2 –</a:t>
            </a:r>
            <a:r>
              <a:rPr kumimoji="0" lang="en-GB"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a:t>
            </a: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Μόνο στις Συμπράξεις Συνεργασίας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500" b="0" i="1"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 name="Right Brace 3">
            <a:extLst>
              <a:ext uri="{FF2B5EF4-FFF2-40B4-BE49-F238E27FC236}">
                <a16:creationId xmlns:a16="http://schemas.microsoft.com/office/drawing/2014/main" id="{0388396A-9624-6D3B-0DCA-DC18CC297FC2}"/>
              </a:ext>
            </a:extLst>
          </p:cNvPr>
          <p:cNvSpPr/>
          <p:nvPr/>
        </p:nvSpPr>
        <p:spPr>
          <a:xfrm>
            <a:off x="5562072" y="2063482"/>
            <a:ext cx="804811" cy="2596199"/>
          </a:xfrm>
          <a:prstGeom prst="rightBrace">
            <a:avLst>
              <a:gd name="adj1" fmla="val 18801"/>
              <a:gd name="adj2" fmla="val 50000"/>
            </a:avLst>
          </a:prstGeom>
          <a:ln w="19050">
            <a:solidFill>
              <a:srgbClr val="00808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D28DED1C-1ED3-0D6B-F64A-C74859F4B5CC}"/>
              </a:ext>
            </a:extLst>
          </p:cNvPr>
          <p:cNvSpPr txBox="1"/>
          <p:nvPr/>
        </p:nvSpPr>
        <p:spPr>
          <a:xfrm>
            <a:off x="6096000" y="2961325"/>
            <a:ext cx="272701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Τρίτες Χώρες Συνδεδεμένες με το Πρόγραμμα</a:t>
            </a:r>
          </a:p>
        </p:txBody>
      </p:sp>
      <p:sp>
        <p:nvSpPr>
          <p:cNvPr id="7" name="Rectangle 6">
            <a:extLst>
              <a:ext uri="{FF2B5EF4-FFF2-40B4-BE49-F238E27FC236}">
                <a16:creationId xmlns:a16="http://schemas.microsoft.com/office/drawing/2014/main" id="{3D56ADA3-2EBB-A723-E388-DC99C39DB0C5}"/>
              </a:ext>
            </a:extLst>
          </p:cNvPr>
          <p:cNvSpPr/>
          <p:nvPr/>
        </p:nvSpPr>
        <p:spPr>
          <a:xfrm>
            <a:off x="158317" y="6226752"/>
            <a:ext cx="8022324" cy="646331"/>
          </a:xfrm>
          <a:prstGeom prst="rect">
            <a:avLst/>
          </a:prstGeom>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l-GR" sz="1800" b="0" i="1" u="none" strike="noStrike" kern="1200" cap="none" spc="0" normalizeH="0" baseline="0" noProof="0" dirty="0">
                <a:ln>
                  <a:noFill/>
                </a:ln>
                <a:solidFill>
                  <a:srgbClr val="008080"/>
                </a:solidFill>
                <a:effectLst/>
                <a:uLnTx/>
                <a:uFillTx/>
                <a:latin typeface="Calibri" panose="020F0502020204030204"/>
                <a:ea typeface="+mn-ea"/>
                <a:cs typeface="+mn-cs"/>
              </a:rPr>
              <a:t>Η συμμετοχή τους θεωρείται επαρκώς αιτιολογημένη μόνο όταν προσδίδει </a:t>
            </a:r>
            <a:r>
              <a:rPr kumimoji="0" lang="el-GR" sz="1800" b="0" i="1" u="sng" strike="noStrike" kern="1200" cap="none" spc="0" normalizeH="0" baseline="0" noProof="0" dirty="0">
                <a:ln>
                  <a:noFill/>
                </a:ln>
                <a:solidFill>
                  <a:srgbClr val="008080"/>
                </a:solidFill>
                <a:effectLst/>
                <a:uLnTx/>
                <a:uFillTx/>
                <a:latin typeface="Calibri" panose="020F0502020204030204"/>
                <a:ea typeface="+mn-ea"/>
                <a:cs typeface="+mn-cs"/>
              </a:rPr>
              <a:t>αξία</a:t>
            </a:r>
            <a:r>
              <a:rPr kumimoji="0" lang="el-GR" sz="1800" b="0" i="1" u="none" strike="noStrike" kern="1200" cap="none" spc="0" normalizeH="0" baseline="0" noProof="0" dirty="0">
                <a:ln>
                  <a:noFill/>
                </a:ln>
                <a:solidFill>
                  <a:srgbClr val="008080"/>
                </a:solidFill>
                <a:effectLst/>
                <a:uLnTx/>
                <a:uFillTx/>
                <a:latin typeface="Calibri" panose="020F0502020204030204"/>
                <a:ea typeface="+mn-ea"/>
                <a:cs typeface="+mn-cs"/>
              </a:rPr>
              <a:t> στο Σχέδιο και είναι προς το συμφέρον της ΕΕ.</a:t>
            </a:r>
          </a:p>
        </p:txBody>
      </p:sp>
      <p:sp>
        <p:nvSpPr>
          <p:cNvPr id="8" name="Right Brace 7">
            <a:extLst>
              <a:ext uri="{FF2B5EF4-FFF2-40B4-BE49-F238E27FC236}">
                <a16:creationId xmlns:a16="http://schemas.microsoft.com/office/drawing/2014/main" id="{107DAA32-A486-DAE9-0E78-56B5667CE54B}"/>
              </a:ext>
            </a:extLst>
          </p:cNvPr>
          <p:cNvSpPr/>
          <p:nvPr/>
        </p:nvSpPr>
        <p:spPr>
          <a:xfrm>
            <a:off x="7778235" y="5451725"/>
            <a:ext cx="804811" cy="1352737"/>
          </a:xfrm>
          <a:prstGeom prst="rightBrace">
            <a:avLst>
              <a:gd name="adj1" fmla="val 18801"/>
              <a:gd name="adj2" fmla="val 50000"/>
            </a:avLst>
          </a:prstGeom>
          <a:ln w="19050">
            <a:solidFill>
              <a:srgbClr val="00808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5B9842F-059B-96A5-D93F-D9501CD7EA86}"/>
              </a:ext>
            </a:extLst>
          </p:cNvPr>
          <p:cNvSpPr txBox="1"/>
          <p:nvPr/>
        </p:nvSpPr>
        <p:spPr>
          <a:xfrm>
            <a:off x="8214639" y="5814347"/>
            <a:ext cx="2550976"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Τρίτες Χώρες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Μη Συνδεδεμένες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με το Πρόγραμμα</a:t>
            </a:r>
          </a:p>
        </p:txBody>
      </p:sp>
    </p:spTree>
    <p:extLst>
      <p:ext uri="{BB962C8B-B14F-4D97-AF65-F5344CB8AC3E}">
        <p14:creationId xmlns:p14="http://schemas.microsoft.com/office/powerpoint/2010/main" val="154066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06471" y="0"/>
            <a:ext cx="12064181" cy="738664"/>
          </a:xfrm>
          <a:prstGeom prst="rect">
            <a:avLst/>
          </a:prstGeom>
          <a:noFill/>
        </p:spPr>
        <p:txBody>
          <a:bodyPr wrap="square" rtlCol="0">
            <a:spAutoFit/>
          </a:bodyPr>
          <a:lstStyle/>
          <a:p>
            <a:r>
              <a:rPr lang="el-GR" sz="2200" b="1" dirty="0">
                <a:solidFill>
                  <a:schemeClr val="bg1"/>
                </a:solidFill>
              </a:rPr>
              <a:t>ΚΟΝΔΥΛΙ ΓΙΑ ΚΥΠΡΙΟΥΣ ΔΙΚΑΙΟΥΧΟΥΣ ΓΙΑ ΤΗΝ ΠΡΟΣΚΛΗΣΗ 202</a:t>
            </a:r>
            <a:r>
              <a:rPr lang="en-GB" sz="2200" b="1" dirty="0">
                <a:solidFill>
                  <a:schemeClr val="bg1"/>
                </a:solidFill>
              </a:rPr>
              <a:t>3</a:t>
            </a:r>
            <a:endParaRPr lang="el-GR" sz="2200" b="1" dirty="0">
              <a:solidFill>
                <a:schemeClr val="bg1"/>
              </a:solidFill>
            </a:endParaRPr>
          </a:p>
          <a:p>
            <a:r>
              <a:rPr lang="el-GR" sz="2000" b="1" dirty="0">
                <a:solidFill>
                  <a:schemeClr val="bg1"/>
                </a:solidFill>
              </a:rPr>
              <a:t>Αποκεντρωμένες Δράσεις - Τομείς Εκπαίδευσης και Κατάρτισης</a:t>
            </a: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4" name="Table 3">
            <a:extLst>
              <a:ext uri="{FF2B5EF4-FFF2-40B4-BE49-F238E27FC236}">
                <a16:creationId xmlns:a16="http://schemas.microsoft.com/office/drawing/2014/main" id="{E4DA4F91-374B-D325-C0CD-8BDA4AACEA10}"/>
              </a:ext>
            </a:extLst>
          </p:cNvPr>
          <p:cNvGraphicFramePr>
            <a:graphicFrameLocks noGrp="1"/>
          </p:cNvGraphicFramePr>
          <p:nvPr/>
        </p:nvGraphicFramePr>
        <p:xfrm>
          <a:off x="457200" y="683244"/>
          <a:ext cx="9684328" cy="6187174"/>
        </p:xfrm>
        <a:graphic>
          <a:graphicData uri="http://schemas.openxmlformats.org/drawingml/2006/table">
            <a:tbl>
              <a:tblPr firstRow="1" firstCol="1" bandRow="1">
                <a:tableStyleId>{5C22544A-7EE6-4342-B048-85BDC9FD1C3A}</a:tableStyleId>
              </a:tblPr>
              <a:tblGrid>
                <a:gridCol w="2270806">
                  <a:extLst>
                    <a:ext uri="{9D8B030D-6E8A-4147-A177-3AD203B41FA5}">
                      <a16:colId xmlns:a16="http://schemas.microsoft.com/office/drawing/2014/main" val="785708262"/>
                    </a:ext>
                  </a:extLst>
                </a:gridCol>
                <a:gridCol w="2987064">
                  <a:extLst>
                    <a:ext uri="{9D8B030D-6E8A-4147-A177-3AD203B41FA5}">
                      <a16:colId xmlns:a16="http://schemas.microsoft.com/office/drawing/2014/main" val="1456689698"/>
                    </a:ext>
                  </a:extLst>
                </a:gridCol>
                <a:gridCol w="1574030">
                  <a:extLst>
                    <a:ext uri="{9D8B030D-6E8A-4147-A177-3AD203B41FA5}">
                      <a16:colId xmlns:a16="http://schemas.microsoft.com/office/drawing/2014/main" val="2872875448"/>
                    </a:ext>
                  </a:extLst>
                </a:gridCol>
                <a:gridCol w="2852428">
                  <a:extLst>
                    <a:ext uri="{9D8B030D-6E8A-4147-A177-3AD203B41FA5}">
                      <a16:colId xmlns:a16="http://schemas.microsoft.com/office/drawing/2014/main" val="1520028821"/>
                    </a:ext>
                  </a:extLst>
                </a:gridCol>
              </a:tblGrid>
              <a:tr h="650934">
                <a:tc>
                  <a:txBody>
                    <a:bodyPr/>
                    <a:lstStyle/>
                    <a:p>
                      <a:pPr>
                        <a:lnSpc>
                          <a:spcPct val="115000"/>
                        </a:lnSpc>
                        <a:spcAft>
                          <a:spcPts val="1000"/>
                        </a:spcAft>
                      </a:pPr>
                      <a:r>
                        <a:rPr lang="el-GR" sz="1100" dirty="0">
                          <a:effectLst/>
                        </a:rPr>
                        <a:t>Τομέας Εκπαίδευσης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Βασική Δράση 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Βασική Δράση 2 </a:t>
                      </a:r>
                      <a:endParaRPr lang="en-GB" sz="1100" dirty="0">
                        <a:effectLst/>
                      </a:endParaRPr>
                    </a:p>
                    <a:p>
                      <a:pPr>
                        <a:lnSpc>
                          <a:spcPct val="115000"/>
                        </a:lnSpc>
                        <a:spcAft>
                          <a:spcPts val="1000"/>
                        </a:spcAft>
                      </a:pPr>
                      <a:r>
                        <a:rPr lang="el-GR" sz="1100" dirty="0">
                          <a:effectLst/>
                        </a:rPr>
                        <a:t>Συμπράξεις Συνεργασίας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Βασική Δράση 2 Συμπράξεις Μικρής Κλίμακας**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extLst>
                  <a:ext uri="{0D108BD9-81ED-4DB2-BD59-A6C34878D82A}">
                    <a16:rowId xmlns:a16="http://schemas.microsoft.com/office/drawing/2014/main" val="1645219577"/>
                  </a:ext>
                </a:extLst>
              </a:tr>
              <a:tr h="1089082">
                <a:tc>
                  <a:txBody>
                    <a:bodyPr/>
                    <a:lstStyle/>
                    <a:p>
                      <a:pPr>
                        <a:lnSpc>
                          <a:spcPct val="115000"/>
                        </a:lnSpc>
                        <a:spcAft>
                          <a:spcPts val="1000"/>
                        </a:spcAft>
                      </a:pPr>
                      <a:r>
                        <a:rPr lang="el-GR" sz="1100" dirty="0">
                          <a:effectLst/>
                        </a:rPr>
                        <a:t>Σχολική Εκπαίδευση</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€1.757.450</a:t>
                      </a:r>
                      <a:endParaRPr lang="en-GB" sz="1100" dirty="0">
                        <a:effectLst/>
                      </a:endParaRPr>
                    </a:p>
                    <a:p>
                      <a:pPr>
                        <a:lnSpc>
                          <a:spcPct val="115000"/>
                        </a:lnSpc>
                        <a:spcAft>
                          <a:spcPts val="1000"/>
                        </a:spcAft>
                      </a:pPr>
                      <a:r>
                        <a:rPr lang="el-GR" sz="1100" dirty="0">
                          <a:effectLst/>
                        </a:rPr>
                        <a:t>Διαπιστευμένοι οργ.: €1.230.215</a:t>
                      </a:r>
                      <a:endParaRPr lang="en-GB" sz="1100" dirty="0">
                        <a:effectLst/>
                      </a:endParaRPr>
                    </a:p>
                    <a:p>
                      <a:pPr>
                        <a:lnSpc>
                          <a:spcPct val="115000"/>
                        </a:lnSpc>
                        <a:spcAft>
                          <a:spcPts val="1000"/>
                        </a:spcAft>
                      </a:pPr>
                      <a:r>
                        <a:rPr lang="el-GR" sz="1100" dirty="0">
                          <a:effectLst/>
                        </a:rPr>
                        <a:t>Μη διαπιστευμένοι οργ.: €527.235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607</a:t>
                      </a:r>
                      <a:r>
                        <a:rPr lang="el-GR" sz="1100" dirty="0">
                          <a:effectLst/>
                        </a:rPr>
                        <a:t>.</a:t>
                      </a:r>
                      <a:r>
                        <a:rPr lang="en-GB" sz="1100" dirty="0">
                          <a:effectLst/>
                        </a:rPr>
                        <a:t>258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132</a:t>
                      </a:r>
                      <a:r>
                        <a:rPr lang="el-GR" sz="1100" dirty="0">
                          <a:effectLst/>
                        </a:rPr>
                        <a:t>.</a:t>
                      </a:r>
                      <a:r>
                        <a:rPr lang="en-GB" sz="1100" dirty="0">
                          <a:effectLst/>
                        </a:rPr>
                        <a:t>615</a:t>
                      </a:r>
                    </a:p>
                    <a:p>
                      <a:pPr>
                        <a:lnSpc>
                          <a:spcPct val="115000"/>
                        </a:lnSpc>
                        <a:spcAft>
                          <a:spcPts val="1000"/>
                        </a:spcAft>
                      </a:pPr>
                      <a:r>
                        <a:rPr lang="el-GR" sz="1100" dirty="0">
                          <a:effectLst/>
                        </a:rPr>
                        <a:t>1</a:t>
                      </a:r>
                      <a:r>
                        <a:rPr lang="el-GR" sz="1100" baseline="30000" dirty="0">
                          <a:effectLst/>
                        </a:rPr>
                        <a:t>η</a:t>
                      </a:r>
                      <a:r>
                        <a:rPr lang="el-GR" sz="1100" dirty="0">
                          <a:effectLst/>
                        </a:rPr>
                        <a:t> προθεσμία: €79.569</a:t>
                      </a:r>
                      <a:endParaRPr lang="en-GB" sz="1100" dirty="0">
                        <a:effectLst/>
                      </a:endParaRPr>
                    </a:p>
                    <a:p>
                      <a:pPr>
                        <a:lnSpc>
                          <a:spcPct val="115000"/>
                        </a:lnSpc>
                        <a:spcAft>
                          <a:spcPts val="1000"/>
                        </a:spcAft>
                      </a:pPr>
                      <a:r>
                        <a:rPr lang="el-GR" sz="1100" dirty="0">
                          <a:effectLst/>
                        </a:rPr>
                        <a:t>2</a:t>
                      </a:r>
                      <a:r>
                        <a:rPr lang="el-GR" sz="1100" baseline="30000" dirty="0">
                          <a:effectLst/>
                        </a:rPr>
                        <a:t>η</a:t>
                      </a:r>
                      <a:r>
                        <a:rPr lang="el-GR" sz="1100" dirty="0">
                          <a:effectLst/>
                        </a:rPr>
                        <a:t> προθεσμία:  €53.046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279351029"/>
                  </a:ext>
                </a:extLst>
              </a:tr>
              <a:tr h="777127">
                <a:tc>
                  <a:txBody>
                    <a:bodyPr/>
                    <a:lstStyle/>
                    <a:p>
                      <a:pPr>
                        <a:lnSpc>
                          <a:spcPct val="115000"/>
                        </a:lnSpc>
                        <a:spcAft>
                          <a:spcPts val="1000"/>
                        </a:spcAft>
                      </a:pPr>
                      <a:r>
                        <a:rPr lang="el-GR" sz="1100" dirty="0">
                          <a:effectLst/>
                        </a:rPr>
                        <a:t>Τριτοβάθμια Εκπαίδευση – Κινητικότητα μεταξύ Χωρών του Προγράμματος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€4.</a:t>
                      </a:r>
                      <a:r>
                        <a:rPr lang="en-GB" sz="1100" dirty="0">
                          <a:effectLst/>
                        </a:rPr>
                        <a:t>930</a:t>
                      </a:r>
                      <a:r>
                        <a:rPr lang="el-GR" sz="1100" dirty="0">
                          <a:effectLst/>
                        </a:rPr>
                        <a:t>.</a:t>
                      </a:r>
                      <a:r>
                        <a:rPr lang="en-GB" sz="1100" dirty="0">
                          <a:effectLst/>
                        </a:rPr>
                        <a:t>110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688</a:t>
                      </a:r>
                      <a:r>
                        <a:rPr lang="el-GR" sz="1100" dirty="0">
                          <a:effectLst/>
                        </a:rPr>
                        <a:t>.</a:t>
                      </a:r>
                      <a:r>
                        <a:rPr lang="en-GB" sz="1100" dirty="0">
                          <a:effectLst/>
                        </a:rPr>
                        <a:t>950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a:effectLst/>
                        </a:rPr>
                        <a:t> </a:t>
                      </a:r>
                      <a:endParaRPr lang="en-GB" sz="1100">
                        <a:effectLst/>
                      </a:endParaRPr>
                    </a:p>
                    <a:p>
                      <a:pPr>
                        <a:lnSpc>
                          <a:spcPct val="115000"/>
                        </a:lnSpc>
                        <a:spcAft>
                          <a:spcPts val="1000"/>
                        </a:spcAft>
                      </a:pPr>
                      <a:r>
                        <a:rPr lang="el-GR" sz="1100">
                          <a:effectLst/>
                        </a:rPr>
                        <a:t>Δεν εφαρμόζεται</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223187207"/>
                  </a:ext>
                </a:extLst>
              </a:tr>
              <a:tr h="515535">
                <a:tc>
                  <a:txBody>
                    <a:bodyPr/>
                    <a:lstStyle/>
                    <a:p>
                      <a:pPr>
                        <a:lnSpc>
                          <a:spcPct val="115000"/>
                        </a:lnSpc>
                        <a:spcAft>
                          <a:spcPts val="1000"/>
                        </a:spcAft>
                      </a:pPr>
                      <a:r>
                        <a:rPr lang="el-GR" sz="1100" dirty="0">
                          <a:effectLst/>
                        </a:rPr>
                        <a:t>Τριτοβάθμια Εκπαίδευση – Διεθνής Κινητικότητα</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€943.345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517930131"/>
                  </a:ext>
                </a:extLst>
              </a:tr>
              <a:tr h="1089082">
                <a:tc>
                  <a:txBody>
                    <a:bodyPr/>
                    <a:lstStyle/>
                    <a:p>
                      <a:pPr>
                        <a:lnSpc>
                          <a:spcPct val="115000"/>
                        </a:lnSpc>
                        <a:spcAft>
                          <a:spcPts val="1000"/>
                        </a:spcAft>
                      </a:pPr>
                      <a:r>
                        <a:rPr lang="el-GR" sz="1100" dirty="0">
                          <a:effectLst/>
                        </a:rPr>
                        <a:t>Επαγγελματική </a:t>
                      </a:r>
                      <a:r>
                        <a:rPr lang="en-US" sz="1100" dirty="0">
                          <a:effectLst/>
                        </a:rPr>
                        <a:t>E</a:t>
                      </a:r>
                      <a:r>
                        <a:rPr lang="el-GR" sz="1100" dirty="0">
                          <a:effectLst/>
                        </a:rPr>
                        <a:t>κπαίδευση και </a:t>
                      </a:r>
                      <a:r>
                        <a:rPr lang="en-US" sz="1100" dirty="0">
                          <a:effectLst/>
                        </a:rPr>
                        <a:t>K</a:t>
                      </a:r>
                      <a:r>
                        <a:rPr lang="el-GR" sz="1100" dirty="0">
                          <a:effectLst/>
                        </a:rPr>
                        <a:t>ατάρτιση</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€2.350.015</a:t>
                      </a:r>
                      <a:endParaRPr lang="en-GB" sz="1100" dirty="0">
                        <a:effectLst/>
                      </a:endParaRPr>
                    </a:p>
                    <a:p>
                      <a:pPr>
                        <a:lnSpc>
                          <a:spcPct val="115000"/>
                        </a:lnSpc>
                        <a:spcAft>
                          <a:spcPts val="1000"/>
                        </a:spcAft>
                      </a:pPr>
                      <a:r>
                        <a:rPr lang="el-GR" sz="1100" dirty="0">
                          <a:effectLst/>
                        </a:rPr>
                        <a:t>Διαπιστευμένοι οργ.: €1.645.010,5</a:t>
                      </a:r>
                      <a:endParaRPr lang="en-GB" sz="1100" dirty="0">
                        <a:effectLst/>
                      </a:endParaRPr>
                    </a:p>
                    <a:p>
                      <a:pPr>
                        <a:lnSpc>
                          <a:spcPct val="115000"/>
                        </a:lnSpc>
                        <a:spcAft>
                          <a:spcPts val="1000"/>
                        </a:spcAft>
                      </a:pPr>
                      <a:r>
                        <a:rPr lang="el-GR" sz="1100" dirty="0">
                          <a:effectLst/>
                        </a:rPr>
                        <a:t>Μη διαπιστευμένοι οργ.: €705.004,5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534</a:t>
                      </a:r>
                      <a:r>
                        <a:rPr lang="el-GR" sz="1100" dirty="0">
                          <a:effectLst/>
                        </a:rPr>
                        <a:t>.</a:t>
                      </a:r>
                      <a:r>
                        <a:rPr lang="en-GB" sz="1100" dirty="0">
                          <a:effectLst/>
                        </a:rPr>
                        <a:t>620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a:effectLst/>
                        </a:rPr>
                        <a:t> </a:t>
                      </a:r>
                      <a:endParaRPr lang="en-GB" sz="1100">
                        <a:effectLst/>
                      </a:endParaRPr>
                    </a:p>
                    <a:p>
                      <a:pPr>
                        <a:lnSpc>
                          <a:spcPct val="115000"/>
                        </a:lnSpc>
                        <a:spcAft>
                          <a:spcPts val="1000"/>
                        </a:spcAft>
                      </a:pPr>
                      <a:r>
                        <a:rPr lang="el-GR" sz="1100">
                          <a:effectLst/>
                        </a:rPr>
                        <a:t>€</a:t>
                      </a:r>
                      <a:r>
                        <a:rPr lang="en-GB" sz="1100">
                          <a:effectLst/>
                        </a:rPr>
                        <a:t>141</a:t>
                      </a:r>
                      <a:r>
                        <a:rPr lang="el-GR" sz="1100">
                          <a:effectLst/>
                        </a:rPr>
                        <a:t>.</a:t>
                      </a:r>
                      <a:r>
                        <a:rPr lang="en-GB" sz="1100">
                          <a:effectLst/>
                        </a:rPr>
                        <a:t>428</a:t>
                      </a:r>
                    </a:p>
                    <a:p>
                      <a:pPr>
                        <a:lnSpc>
                          <a:spcPct val="115000"/>
                        </a:lnSpc>
                        <a:spcAft>
                          <a:spcPts val="1000"/>
                        </a:spcAft>
                      </a:pPr>
                      <a:r>
                        <a:rPr lang="el-GR" sz="1100">
                          <a:effectLst/>
                        </a:rPr>
                        <a:t>1</a:t>
                      </a:r>
                      <a:r>
                        <a:rPr lang="el-GR" sz="1100" baseline="30000">
                          <a:effectLst/>
                        </a:rPr>
                        <a:t>η</a:t>
                      </a:r>
                      <a:r>
                        <a:rPr lang="el-GR" sz="1100">
                          <a:effectLst/>
                        </a:rPr>
                        <a:t> προθεσμία: €84.856,80</a:t>
                      </a:r>
                      <a:endParaRPr lang="en-GB" sz="1100">
                        <a:effectLst/>
                      </a:endParaRPr>
                    </a:p>
                    <a:p>
                      <a:pPr>
                        <a:lnSpc>
                          <a:spcPct val="115000"/>
                        </a:lnSpc>
                        <a:spcAft>
                          <a:spcPts val="1000"/>
                        </a:spcAft>
                      </a:pPr>
                      <a:r>
                        <a:rPr lang="el-GR" sz="1100">
                          <a:effectLst/>
                        </a:rPr>
                        <a:t>2</a:t>
                      </a:r>
                      <a:r>
                        <a:rPr lang="el-GR" sz="1100" baseline="30000">
                          <a:effectLst/>
                        </a:rPr>
                        <a:t>η</a:t>
                      </a:r>
                      <a:r>
                        <a:rPr lang="el-GR" sz="1100">
                          <a:effectLst/>
                        </a:rPr>
                        <a:t> προθεσμία: €56.571,2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3322515808"/>
                  </a:ext>
                </a:extLst>
              </a:tr>
              <a:tr h="1089082">
                <a:tc>
                  <a:txBody>
                    <a:bodyPr/>
                    <a:lstStyle/>
                    <a:p>
                      <a:pPr>
                        <a:lnSpc>
                          <a:spcPct val="115000"/>
                        </a:lnSpc>
                        <a:spcAft>
                          <a:spcPts val="1000"/>
                        </a:spcAft>
                      </a:pPr>
                      <a:r>
                        <a:rPr lang="el-GR" sz="1100" dirty="0">
                          <a:effectLst/>
                        </a:rPr>
                        <a:t>Εκπαίδευση </a:t>
                      </a:r>
                      <a:r>
                        <a:rPr lang="en-US" sz="1100" dirty="0">
                          <a:effectLst/>
                        </a:rPr>
                        <a:t>E</a:t>
                      </a:r>
                      <a:r>
                        <a:rPr lang="el-GR" sz="1100" dirty="0">
                          <a:effectLst/>
                        </a:rPr>
                        <a:t>νηλίκων</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€416.900</a:t>
                      </a:r>
                      <a:endParaRPr lang="en-GB" sz="1100" dirty="0">
                        <a:effectLst/>
                      </a:endParaRPr>
                    </a:p>
                    <a:p>
                      <a:pPr>
                        <a:lnSpc>
                          <a:spcPct val="115000"/>
                        </a:lnSpc>
                        <a:spcAft>
                          <a:spcPts val="1000"/>
                        </a:spcAft>
                      </a:pPr>
                      <a:r>
                        <a:rPr lang="el-GR" sz="1100" dirty="0">
                          <a:effectLst/>
                        </a:rPr>
                        <a:t>Διαπιστευμένοι οργ.: €166.760</a:t>
                      </a:r>
                      <a:endParaRPr lang="en-GB" sz="1100" dirty="0">
                        <a:effectLst/>
                      </a:endParaRPr>
                    </a:p>
                    <a:p>
                      <a:pPr>
                        <a:lnSpc>
                          <a:spcPct val="115000"/>
                        </a:lnSpc>
                        <a:spcAft>
                          <a:spcPts val="1000"/>
                        </a:spcAft>
                      </a:pPr>
                      <a:r>
                        <a:rPr lang="el-GR" sz="1100" dirty="0">
                          <a:effectLst/>
                        </a:rPr>
                        <a:t>Μη διαπιστευμένοι οργ.: €250.140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€400.000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€135.</a:t>
                      </a:r>
                      <a:r>
                        <a:rPr lang="en-GB" sz="1100" dirty="0">
                          <a:effectLst/>
                        </a:rPr>
                        <a:t>288</a:t>
                      </a:r>
                    </a:p>
                    <a:p>
                      <a:pPr>
                        <a:lnSpc>
                          <a:spcPct val="115000"/>
                        </a:lnSpc>
                        <a:spcAft>
                          <a:spcPts val="1000"/>
                        </a:spcAft>
                      </a:pPr>
                      <a:r>
                        <a:rPr lang="el-GR" sz="1100" dirty="0">
                          <a:effectLst/>
                        </a:rPr>
                        <a:t>1</a:t>
                      </a:r>
                      <a:r>
                        <a:rPr lang="el-GR" sz="1100" baseline="30000" dirty="0">
                          <a:effectLst/>
                        </a:rPr>
                        <a:t>η</a:t>
                      </a:r>
                      <a:r>
                        <a:rPr lang="el-GR" sz="1100" dirty="0">
                          <a:effectLst/>
                        </a:rPr>
                        <a:t> προθεσμία: €81.172,80</a:t>
                      </a:r>
                      <a:endParaRPr lang="en-GB" sz="1100" dirty="0">
                        <a:effectLst/>
                      </a:endParaRPr>
                    </a:p>
                    <a:p>
                      <a:pPr>
                        <a:lnSpc>
                          <a:spcPct val="115000"/>
                        </a:lnSpc>
                        <a:spcAft>
                          <a:spcPts val="1000"/>
                        </a:spcAft>
                      </a:pPr>
                      <a:r>
                        <a:rPr lang="el-GR" sz="1100" dirty="0">
                          <a:effectLst/>
                        </a:rPr>
                        <a:t>2</a:t>
                      </a:r>
                      <a:r>
                        <a:rPr lang="el-GR" sz="1100" baseline="30000" dirty="0">
                          <a:effectLst/>
                        </a:rPr>
                        <a:t>η</a:t>
                      </a:r>
                      <a:r>
                        <a:rPr lang="el-GR" sz="1100" dirty="0">
                          <a:effectLst/>
                        </a:rPr>
                        <a:t> προθεσμία:  €54.115,20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1594920325"/>
                  </a:ext>
                </a:extLst>
              </a:tr>
              <a:tr h="783804">
                <a:tc>
                  <a:txBody>
                    <a:bodyPr/>
                    <a:lstStyle/>
                    <a:p>
                      <a:pPr>
                        <a:lnSpc>
                          <a:spcPct val="115000"/>
                        </a:lnSpc>
                        <a:spcAft>
                          <a:spcPts val="1000"/>
                        </a:spcAft>
                      </a:pPr>
                      <a:r>
                        <a:rPr lang="el-GR" sz="1100" dirty="0">
                          <a:effectLst/>
                        </a:rPr>
                        <a:t>Αθλητισμός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a:effectLst/>
                        </a:rPr>
                        <a:t> </a:t>
                      </a:r>
                      <a:endParaRPr lang="en-GB" sz="1100">
                        <a:effectLst/>
                      </a:endParaRPr>
                    </a:p>
                    <a:p>
                      <a:pPr>
                        <a:lnSpc>
                          <a:spcPct val="115000"/>
                        </a:lnSpc>
                        <a:spcAft>
                          <a:spcPts val="1000"/>
                        </a:spcAft>
                      </a:pPr>
                      <a:r>
                        <a:rPr lang="el-GR" sz="1100">
                          <a:effectLst/>
                        </a:rPr>
                        <a:t>€79.505</a:t>
                      </a:r>
                      <a:endParaRPr lang="en-GB" sz="1100">
                        <a:effectLst/>
                      </a:endParaRPr>
                    </a:p>
                    <a:p>
                      <a:pPr>
                        <a:lnSpc>
                          <a:spcPct val="115000"/>
                        </a:lnSpc>
                        <a:spcAft>
                          <a:spcPts val="1000"/>
                        </a:spcAft>
                      </a:pPr>
                      <a:r>
                        <a:rPr lang="el-GR"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2808931587"/>
                  </a:ext>
                </a:extLst>
              </a:tr>
            </a:tbl>
          </a:graphicData>
        </a:graphic>
      </p:graphicFrame>
    </p:spTree>
    <p:extLst>
      <p:ext uri="{BB962C8B-B14F-4D97-AF65-F5344CB8AC3E}">
        <p14:creationId xmlns:p14="http://schemas.microsoft.com/office/powerpoint/2010/main" val="415145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805647" y="113121"/>
            <a:ext cx="12810835" cy="523220"/>
          </a:xfrm>
          <a:prstGeom prst="rect">
            <a:avLst/>
          </a:prstGeom>
          <a:noFill/>
        </p:spPr>
        <p:txBody>
          <a:bodyPr wrap="square" rtlCol="0">
            <a:spAutoFit/>
          </a:bodyPr>
          <a:lstStyle/>
          <a:p>
            <a:pPr algn="ctr"/>
            <a:r>
              <a:rPr lang="el-GR" sz="2800" b="1" dirty="0">
                <a:solidFill>
                  <a:schemeClr val="bg1"/>
                </a:solidFill>
              </a:rPr>
              <a:t>ΚΑΤΑΛΗΚΤΙΚΕΣ ΗΜΕΡΟΜΗΝΙΕΣ – ΤΟΜΕΙΣ ΕΚΠΑΙΔΕΥΣΗΣ ΚΑΙ ΚΑΤΑΡΤΙΣΗΣ</a:t>
            </a:r>
          </a:p>
        </p:txBody>
      </p:sp>
      <p:graphicFrame>
        <p:nvGraphicFramePr>
          <p:cNvPr id="5" name="Table 4"/>
          <p:cNvGraphicFramePr>
            <a:graphicFrameLocks noGrp="1"/>
          </p:cNvGraphicFramePr>
          <p:nvPr>
            <p:extLst>
              <p:ext uri="{D42A27DB-BD31-4B8C-83A1-F6EECF244321}">
                <p14:modId xmlns:p14="http://schemas.microsoft.com/office/powerpoint/2010/main" val="176192713"/>
              </p:ext>
            </p:extLst>
          </p:nvPr>
        </p:nvGraphicFramePr>
        <p:xfrm>
          <a:off x="807822" y="939110"/>
          <a:ext cx="10778589" cy="5342952"/>
        </p:xfrm>
        <a:graphic>
          <a:graphicData uri="http://schemas.openxmlformats.org/drawingml/2006/table">
            <a:tbl>
              <a:tblPr firstRow="1" firstCol="1" lastRow="1" lastCol="1" bandRow="1" bandCol="1"/>
              <a:tblGrid>
                <a:gridCol w="6158462">
                  <a:extLst>
                    <a:ext uri="{9D8B030D-6E8A-4147-A177-3AD203B41FA5}">
                      <a16:colId xmlns:a16="http://schemas.microsoft.com/office/drawing/2014/main" val="3912380731"/>
                    </a:ext>
                  </a:extLst>
                </a:gridCol>
                <a:gridCol w="4620127">
                  <a:extLst>
                    <a:ext uri="{9D8B030D-6E8A-4147-A177-3AD203B41FA5}">
                      <a16:colId xmlns:a16="http://schemas.microsoft.com/office/drawing/2014/main" val="20001"/>
                    </a:ext>
                  </a:extLst>
                </a:gridCol>
              </a:tblGrid>
              <a:tr h="633037">
                <a:tc>
                  <a:txBody>
                    <a:bodyPr/>
                    <a:lstStyle/>
                    <a:p>
                      <a:pPr algn="ctr">
                        <a:lnSpc>
                          <a:spcPct val="115000"/>
                        </a:lnSpc>
                        <a:spcAft>
                          <a:spcPts val="0"/>
                        </a:spcAft>
                      </a:pPr>
                      <a:r>
                        <a:rPr lang="en-US" sz="1800" b="1" dirty="0">
                          <a:effectLst/>
                          <a:latin typeface="Verdana" panose="020B0604030504040204" pitchFamily="34" charset="0"/>
                          <a:ea typeface="Verdana" panose="020B0604030504040204" pitchFamily="34" charset="0"/>
                          <a:cs typeface="Calibri" panose="020F0502020204030204" pitchFamily="34" charset="0"/>
                        </a:rPr>
                        <a:t>Δρά</a:t>
                      </a:r>
                      <a:r>
                        <a:rPr lang="en-US" sz="1800" b="1" spc="-5" dirty="0">
                          <a:effectLst/>
                          <a:latin typeface="Verdana" panose="020B0604030504040204" pitchFamily="34" charset="0"/>
                          <a:ea typeface="Verdana" panose="020B0604030504040204" pitchFamily="34" charset="0"/>
                          <a:cs typeface="Calibri" panose="020F0502020204030204" pitchFamily="34" charset="0"/>
                        </a:rPr>
                        <a:t>σ</a:t>
                      </a:r>
                      <a:r>
                        <a:rPr lang="en-US" sz="1800" b="1" dirty="0">
                          <a:effectLst/>
                          <a:latin typeface="Verdana" panose="020B0604030504040204" pitchFamily="34" charset="0"/>
                          <a:ea typeface="Verdana" panose="020B0604030504040204" pitchFamily="34" charset="0"/>
                          <a:cs typeface="Calibri" panose="020F0502020204030204" pitchFamily="34" charset="0"/>
                        </a:rPr>
                        <a:t>η</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spc="5" dirty="0">
                          <a:effectLst/>
                          <a:latin typeface="Verdana" panose="020B0604030504040204" pitchFamily="34" charset="0"/>
                          <a:ea typeface="Verdana" panose="020B0604030504040204" pitchFamily="34" charset="0"/>
                          <a:cs typeface="Calibri" panose="020F0502020204030204" pitchFamily="34" charset="0"/>
                        </a:rPr>
                        <a:t>Κ</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a:effectLst/>
                          <a:latin typeface="Verdana" panose="020B0604030504040204" pitchFamily="34" charset="0"/>
                          <a:ea typeface="Verdana" panose="020B0604030504040204" pitchFamily="34" charset="0"/>
                          <a:cs typeface="Calibri" panose="020F0502020204030204" pitchFamily="34" charset="0"/>
                        </a:rPr>
                        <a:t>τ</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λ</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a:t>
                      </a:r>
                      <a:r>
                        <a:rPr lang="en-US" sz="1800" b="1" dirty="0" err="1">
                          <a:effectLst/>
                          <a:latin typeface="Verdana" panose="020B0604030504040204" pitchFamily="34" charset="0"/>
                          <a:ea typeface="Verdana" panose="020B0604030504040204" pitchFamily="34" charset="0"/>
                          <a:cs typeface="Calibri" panose="020F0502020204030204" pitchFamily="34" charset="0"/>
                        </a:rPr>
                        <a:t>κ</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τ</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ι</a:t>
                      </a:r>
                      <a:r>
                        <a:rPr lang="en-US" sz="1800" b="1" dirty="0" err="1">
                          <a:effectLst/>
                          <a:latin typeface="Verdana" panose="020B0604030504040204" pitchFamily="34" charset="0"/>
                          <a:ea typeface="Verdana" panose="020B0604030504040204" pitchFamily="34" charset="0"/>
                          <a:cs typeface="Calibri" panose="020F0502020204030204" pitchFamily="34" charset="0"/>
                        </a:rPr>
                        <a:t>κή</a:t>
                      </a:r>
                      <a:r>
                        <a:rPr lang="en-US" sz="1800" b="1" dirty="0">
                          <a:effectLst/>
                          <a:latin typeface="Verdana" panose="020B0604030504040204" pitchFamily="34" charset="0"/>
                          <a:ea typeface="Verdana" panose="020B0604030504040204" pitchFamily="34" charset="0"/>
                          <a:cs typeface="Calibri" panose="020F0502020204030204" pitchFamily="34" charset="0"/>
                        </a:rPr>
                        <a:t> </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ημ</a:t>
                      </a:r>
                      <a:r>
                        <a:rPr lang="en-US" sz="1800" b="1" dirty="0" err="1">
                          <a:effectLst/>
                          <a:latin typeface="Verdana" panose="020B0604030504040204" pitchFamily="34" charset="0"/>
                          <a:ea typeface="Verdana" panose="020B0604030504040204" pitchFamily="34" charset="0"/>
                          <a:cs typeface="Calibri" panose="020F0502020204030204" pitchFamily="34" charset="0"/>
                        </a:rPr>
                        <a:t>ερο</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μη</a:t>
                      </a:r>
                      <a:r>
                        <a:rPr lang="en-US" sz="1800" b="1" dirty="0" err="1">
                          <a:effectLst/>
                          <a:latin typeface="Verdana" panose="020B0604030504040204" pitchFamily="34" charset="0"/>
                          <a:ea typeface="Verdana" panose="020B0604030504040204" pitchFamily="34" charset="0"/>
                          <a:cs typeface="Calibri" panose="020F0502020204030204" pitchFamily="34" charset="0"/>
                        </a:rPr>
                        <a:t>ν</a:t>
                      </a:r>
                      <a:r>
                        <a:rPr lang="en-US" sz="1800" b="1" spc="15" dirty="0" err="1">
                          <a:effectLst/>
                          <a:latin typeface="Verdana" panose="020B0604030504040204" pitchFamily="34" charset="0"/>
                          <a:ea typeface="Verdana" panose="020B0604030504040204" pitchFamily="34" charset="0"/>
                          <a:cs typeface="Calibri" panose="020F0502020204030204" pitchFamily="34" charset="0"/>
                        </a:rPr>
                        <a:t>ί</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961684"/>
                  </a:ext>
                </a:extLst>
              </a:tr>
              <a:tr h="476938">
                <a:tc gridSpan="2">
                  <a:txBody>
                    <a:bodyPr/>
                    <a:lstStyle/>
                    <a:p>
                      <a:pPr>
                        <a:lnSpc>
                          <a:spcPct val="115000"/>
                        </a:lnSpc>
                        <a:spcAft>
                          <a:spcPts val="0"/>
                        </a:spcAft>
                      </a:pPr>
                      <a:r>
                        <a:rPr lang="el-GR" sz="1600" b="1" baseline="0" dirty="0">
                          <a:effectLst/>
                          <a:latin typeface="Verdana" panose="020B0604030504040204" pitchFamily="34" charset="0"/>
                          <a:ea typeface="Verdana" panose="020B0604030504040204" pitchFamily="34" charset="0"/>
                          <a:cs typeface="Calibri" panose="020F0502020204030204" pitchFamily="34" charset="0"/>
                        </a:rPr>
                        <a:t>Βασική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1</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4137851006"/>
                  </a:ext>
                </a:extLst>
              </a:tr>
              <a:tr h="797401">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ν</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ότητ</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ατό</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μ</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ω</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ν</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το</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υς</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ο</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μ</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ε</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ί</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ς</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της</a:t>
                      </a:r>
                    </a:p>
                    <a:p>
                      <a:pPr>
                        <a:lnSpc>
                          <a:spcPct val="115000"/>
                        </a:lnSpc>
                        <a:spcAft>
                          <a:spcPts val="0"/>
                        </a:spcAft>
                      </a:pP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Ε</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κπ</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ίδ</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ε</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υσ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ς και</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της </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ατά</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ρτ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ς (όλοι οι τομείς) </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23 Φεβρουαρίου, 202</a:t>
                      </a:r>
                      <a:r>
                        <a:rPr lang="en-GB" sz="1600" b="1" spc="5" dirty="0">
                          <a:effectLst/>
                          <a:latin typeface="Verdana" panose="020B0604030504040204" pitchFamily="34" charset="0"/>
                          <a:ea typeface="Verdana" panose="020B0604030504040204" pitchFamily="34" charset="0"/>
                          <a:cs typeface="Calibri" panose="020F0502020204030204" pitchFamily="34" charset="0"/>
                        </a:rPr>
                        <a:t>3</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944200"/>
                  </a:ext>
                </a:extLst>
              </a:tr>
              <a:tr h="486808">
                <a:tc gridSpan="2">
                  <a:txBody>
                    <a:bodyPr/>
                    <a:lstStyle/>
                    <a:p>
                      <a:pPr algn="l">
                        <a:lnSpc>
                          <a:spcPct val="115000"/>
                        </a:lnSpc>
                        <a:spcAft>
                          <a:spcPts val="0"/>
                        </a:spcAft>
                      </a:pPr>
                      <a:r>
                        <a:rPr lang="en-US" sz="1600" b="1" dirty="0">
                          <a:effectLst/>
                          <a:latin typeface="Verdana" panose="020B0604030504040204" pitchFamily="34" charset="0"/>
                          <a:ea typeface="Verdana" panose="020B0604030504040204" pitchFamily="34" charset="0"/>
                          <a:cs typeface="Calibri" panose="020F0502020204030204" pitchFamily="34" charset="0"/>
                        </a:rPr>
                        <a:t>Βα</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effectLst/>
                          <a:latin typeface="Verdana" panose="020B0604030504040204" pitchFamily="34" charset="0"/>
                          <a:ea typeface="Verdana" panose="020B0604030504040204" pitchFamily="34" charset="0"/>
                          <a:cs typeface="Calibri" panose="020F0502020204030204" pitchFamily="34" charset="0"/>
                        </a:rPr>
                        <a:t>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2</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3204418196"/>
                  </a:ext>
                </a:extLst>
              </a:tr>
              <a:tr h="733380">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Συνεργασίας (όλοι οι τομείς)</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a:t>
                      </a:r>
                      <a:r>
                        <a:rPr lang="en-GB" sz="1600" b="1" spc="5" dirty="0">
                          <a:effectLst/>
                          <a:latin typeface="Verdana" panose="020B0604030504040204" pitchFamily="34" charset="0"/>
                          <a:ea typeface="Verdana" panose="020B0604030504040204" pitchFamily="34" charset="0"/>
                          <a:cs typeface="Calibri" panose="020F0502020204030204" pitchFamily="34" charset="0"/>
                        </a:rPr>
                        <a:t>2</a:t>
                      </a:r>
                      <a:r>
                        <a:rPr lang="el-GR" sz="1600" b="1" spc="5" dirty="0">
                          <a:effectLst/>
                          <a:latin typeface="Verdana" panose="020B0604030504040204" pitchFamily="34" charset="0"/>
                          <a:ea typeface="Verdana" panose="020B0604030504040204" pitchFamily="34" charset="0"/>
                          <a:cs typeface="Calibri" panose="020F0502020204030204" pitchFamily="34" charset="0"/>
                        </a:rPr>
                        <a:t> Μαρτίου, 202</a:t>
                      </a:r>
                      <a:r>
                        <a:rPr lang="en-GB" sz="1600" b="1" spc="5" dirty="0">
                          <a:effectLst/>
                          <a:latin typeface="Verdana" panose="020B0604030504040204" pitchFamily="34" charset="0"/>
                          <a:ea typeface="Verdana" panose="020B0604030504040204" pitchFamily="34" charset="0"/>
                          <a:cs typeface="Calibri" panose="020F0502020204030204" pitchFamily="34" charset="0"/>
                        </a:rPr>
                        <a:t>3</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685842"/>
                  </a:ext>
                </a:extLst>
              </a:tr>
              <a:tr h="2172058">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Μικρής Κλίμακας</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1</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a:t>
                      </a:r>
                      <a:r>
                        <a:rPr lang="en-GB" sz="1600" b="1" spc="5" dirty="0">
                          <a:effectLst/>
                          <a:latin typeface="Verdana" panose="020B0604030504040204" pitchFamily="34" charset="0"/>
                          <a:ea typeface="Verdana" panose="020B0604030504040204" pitchFamily="34" charset="0"/>
                          <a:cs typeface="Calibri" panose="020F0502020204030204" pitchFamily="34" charset="0"/>
                        </a:rPr>
                        <a:t>2</a:t>
                      </a:r>
                      <a:r>
                        <a:rPr lang="el-GR" sz="1600" b="1" spc="5" dirty="0">
                          <a:effectLst/>
                          <a:latin typeface="Verdana" panose="020B0604030504040204" pitchFamily="34" charset="0"/>
                          <a:ea typeface="Verdana" panose="020B0604030504040204" pitchFamily="34" charset="0"/>
                          <a:cs typeface="Calibri" panose="020F0502020204030204" pitchFamily="34" charset="0"/>
                        </a:rPr>
                        <a:t> Μαρτίου, 202</a:t>
                      </a:r>
                      <a:r>
                        <a:rPr lang="en-GB" sz="1600" b="1" spc="5" dirty="0">
                          <a:effectLst/>
                          <a:latin typeface="Verdana" panose="020B0604030504040204" pitchFamily="34" charset="0"/>
                          <a:ea typeface="Verdana" panose="020B0604030504040204" pitchFamily="34" charset="0"/>
                          <a:cs typeface="Calibri" panose="020F0502020204030204" pitchFamily="34" charset="0"/>
                        </a:rPr>
                        <a:t>3</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2</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4 Οκτωβρίου 2022</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6476"/>
                  </a:ext>
                </a:extLst>
              </a:tr>
            </a:tbl>
          </a:graphicData>
        </a:graphic>
      </p:graphicFrame>
    </p:spTree>
    <p:extLst>
      <p:ext uri="{BB962C8B-B14F-4D97-AF65-F5344CB8AC3E}">
        <p14:creationId xmlns:p14="http://schemas.microsoft.com/office/powerpoint/2010/main" val="363843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663389"/>
            <a:ext cx="12192001" cy="1261884"/>
          </a:xfrm>
          <a:prstGeom prst="rect">
            <a:avLst/>
          </a:prstGeom>
          <a:solidFill>
            <a:srgbClr val="008080"/>
          </a:solidFill>
        </p:spPr>
        <p:txBody>
          <a:bodyPr wrap="square" rtlCol="0">
            <a:spAutoFit/>
          </a:bodyPr>
          <a:lstStyle/>
          <a:p>
            <a:pPr algn="ctr"/>
            <a:endParaRPr lang="el-GR" sz="800" dirty="0">
              <a:solidFill>
                <a:schemeClr val="bg1"/>
              </a:solidFill>
              <a:latin typeface="Verdana" panose="020B0604030504040204" pitchFamily="34" charset="0"/>
              <a:ea typeface="Verdana" panose="020B0604030504040204" pitchFamily="34" charset="0"/>
            </a:endParaRPr>
          </a:p>
          <a:p>
            <a:pPr algn="ctr"/>
            <a:r>
              <a:rPr lang="en-GB" sz="2000" b="1" dirty="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a:solidFill>
                  <a:schemeClr val="bg1"/>
                </a:solidFill>
                <a:latin typeface="Verdana" panose="020B0604030504040204" pitchFamily="34" charset="0"/>
                <a:ea typeface="Verdana" panose="020B0604030504040204" pitchFamily="34" charset="0"/>
              </a:rPr>
              <a:t>Συμπράξεις Μικρής Κλίμακας </a:t>
            </a:r>
            <a:r>
              <a:rPr lang="en-CY" sz="2000" b="1" dirty="0">
                <a:solidFill>
                  <a:schemeClr val="bg1"/>
                </a:solidFill>
                <a:latin typeface="Verdana" panose="020B0604030504040204" pitchFamily="34" charset="0"/>
                <a:ea typeface="Verdana" panose="020B0604030504040204" pitchFamily="34" charset="0"/>
              </a:rPr>
              <a:t>–</a:t>
            </a:r>
            <a:r>
              <a:rPr lang="el-GR" sz="2000" b="1" dirty="0">
                <a:solidFill>
                  <a:schemeClr val="bg1"/>
                </a:solidFill>
                <a:latin typeface="Verdana" panose="020B0604030504040204" pitchFamily="34" charset="0"/>
                <a:ea typeface="Verdana" panose="020B0604030504040204" pitchFamily="34" charset="0"/>
              </a:rPr>
              <a:t> </a:t>
            </a:r>
            <a:r>
              <a:rPr lang="en-GB" sz="2000" b="1" dirty="0">
                <a:solidFill>
                  <a:schemeClr val="bg1"/>
                </a:solidFill>
                <a:latin typeface="Verdana" panose="020B0604030504040204" pitchFamily="34" charset="0"/>
                <a:ea typeface="Verdana" panose="020B0604030504040204" pitchFamily="34" charset="0"/>
              </a:rPr>
              <a:t>Small scale partnerships</a:t>
            </a:r>
            <a:r>
              <a:rPr lang="en-US" sz="2000" b="1" dirty="0">
                <a:solidFill>
                  <a:schemeClr val="bg1"/>
                </a:solidFill>
                <a:latin typeface="Verdana" panose="020B0604030504040204" pitchFamily="34" charset="0"/>
                <a:ea typeface="Verdana" panose="020B0604030504040204" pitchFamily="34" charset="0"/>
              </a:rPr>
              <a:t> </a:t>
            </a:r>
            <a:r>
              <a:rPr lang="en-CY" sz="2000" b="1" dirty="0">
                <a:solidFill>
                  <a:schemeClr val="bg1"/>
                </a:solidFill>
                <a:latin typeface="Verdana" panose="020B0604030504040204" pitchFamily="34" charset="0"/>
                <a:ea typeface="Verdana" panose="020B0604030504040204" pitchFamily="34" charset="0"/>
              </a:rPr>
              <a:t>–</a:t>
            </a:r>
            <a:r>
              <a:rPr lang="en-US" sz="2000" b="1" dirty="0">
                <a:solidFill>
                  <a:schemeClr val="bg1"/>
                </a:solidFill>
                <a:latin typeface="Verdana" panose="020B0604030504040204" pitchFamily="34" charset="0"/>
                <a:ea typeface="Verdana" panose="020B0604030504040204" pitchFamily="34" charset="0"/>
              </a:rPr>
              <a:t> KA210</a:t>
            </a:r>
            <a:endParaRPr lang="el-GR" sz="2000" b="1" dirty="0">
              <a:solidFill>
                <a:schemeClr val="bg1"/>
              </a:solidFill>
              <a:latin typeface="Verdana" panose="020B0604030504040204" pitchFamily="34" charset="0"/>
              <a:ea typeface="Verdana" panose="020B0604030504040204" pitchFamily="34" charset="0"/>
            </a:endParaRPr>
          </a:p>
          <a:p>
            <a:pPr algn="ctr"/>
            <a:endParaRPr lang="en-GB" sz="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3619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για Συνεργασία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Μορφές Συμπράξεων</a:t>
            </a:r>
            <a:endParaRPr lang="en-GB" sz="30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Υπάρχουν δύο ξεχωριστές μορφές Συμπράξεων για Συνεργασία, που είναι οι ακόλουθες</a:t>
            </a:r>
            <a:r>
              <a:rPr lang="en-US" sz="2400" dirty="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400" u="sng" dirty="0">
                <a:solidFill>
                  <a:sysClr val="windowText" lastClr="000000"/>
                </a:solidFill>
              </a:rPr>
              <a:t>Συμπράξεις</a:t>
            </a:r>
            <a:r>
              <a:rPr lang="en-GB" sz="2400" u="sng" dirty="0">
                <a:solidFill>
                  <a:sysClr val="windowText" lastClr="000000"/>
                </a:solidFill>
              </a:rPr>
              <a:t> </a:t>
            </a:r>
            <a:r>
              <a:rPr lang="el-GR" sz="2400" u="sng" dirty="0">
                <a:solidFill>
                  <a:sysClr val="windowText" lastClr="000000"/>
                </a:solidFill>
              </a:rPr>
              <a:t>Συνεργασίας </a:t>
            </a:r>
            <a:r>
              <a:rPr lang="en-US" sz="2400" u="sng" dirty="0">
                <a:solidFill>
                  <a:sysClr val="windowText" lastClr="000000"/>
                </a:solidFill>
              </a:rPr>
              <a:t>(Cooperation Partnerships</a:t>
            </a:r>
            <a:r>
              <a:rPr lang="en-US" sz="2400" dirty="0">
                <a:solidFill>
                  <a:sysClr val="windowText" lastClr="000000"/>
                </a:solidFill>
              </a:rPr>
              <a:t>)</a:t>
            </a: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400" u="sng" dirty="0">
                <a:solidFill>
                  <a:sysClr val="windowText" lastClr="000000"/>
                </a:solidFill>
              </a:rPr>
              <a:t>Συμπράξεις Μικρής Κλίμακας</a:t>
            </a:r>
            <a:r>
              <a:rPr lang="en-US" sz="2400" u="sng" dirty="0">
                <a:solidFill>
                  <a:sysClr val="windowText" lastClr="000000"/>
                </a:solidFill>
              </a:rPr>
              <a:t> (Small Scale Partnerships</a:t>
            </a:r>
            <a:r>
              <a:rPr lang="en-US" sz="2400" dirty="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r>
              <a:rPr lang="el-GR" sz="2400" i="1" dirty="0">
                <a:solidFill>
                  <a:sysClr val="windowText" lastClr="000000"/>
                </a:solidFill>
              </a:rPr>
              <a:t>!!!  </a:t>
            </a:r>
            <a:r>
              <a:rPr lang="el-GR" sz="2000" i="1" dirty="0">
                <a:solidFill>
                  <a:sysClr val="windowText" lastClr="000000"/>
                </a:solidFill>
              </a:rPr>
              <a:t>Η κάθε κοινοπραξία επιλέγει τον πιο κατάλληλο για την ίδια τύπο </a:t>
            </a:r>
          </a:p>
          <a:p>
            <a:pPr marL="0" lvl="0" indent="0">
              <a:buNone/>
              <a:defRPr/>
            </a:pPr>
            <a:r>
              <a:rPr lang="el-GR" sz="2000" i="1" dirty="0">
                <a:solidFill>
                  <a:sysClr val="windowText" lastClr="000000"/>
                </a:solidFill>
              </a:rPr>
              <a:t>Σύμπραξης, αναλόγως του προφίλ και της δομής των συμμετεχόντων </a:t>
            </a:r>
          </a:p>
          <a:p>
            <a:pPr marL="0" lvl="0" indent="0">
              <a:buNone/>
              <a:defRPr/>
            </a:pPr>
            <a:r>
              <a:rPr lang="el-GR" sz="2000" i="1" dirty="0">
                <a:solidFill>
                  <a:sysClr val="windowText" lastClr="000000"/>
                </a:solidFill>
              </a:rPr>
              <a:t>σ’ αυτήν οργανισμών αλλά και των στόχων του Σχεδίου που προτίθεται να </a:t>
            </a:r>
          </a:p>
          <a:p>
            <a:pPr marL="0" lvl="0" indent="0">
              <a:buNone/>
              <a:defRPr/>
            </a:pPr>
            <a:r>
              <a:rPr lang="el-GR" sz="2000" i="1" dirty="0">
                <a:solidFill>
                  <a:sysClr val="windowText" lastClr="000000"/>
                </a:solidFill>
              </a:rPr>
              <a:t>υλοποιήσει</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25696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για Συνεργασία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Γενικοί Στόχοι</a:t>
            </a:r>
            <a:endParaRPr lang="en-GB" sz="30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defRPr/>
            </a:pPr>
            <a:r>
              <a:rPr lang="el-GR" sz="2400" b="1" i="1" dirty="0">
                <a:solidFill>
                  <a:sysClr val="windowText" lastClr="000000"/>
                </a:solidFill>
                <a:latin typeface="Calibri"/>
              </a:rPr>
              <a:t>Σχέδια συνεργασίας μεταξύ διαφόρων οργανισμών, που αποσκοπούν στην</a:t>
            </a:r>
            <a:r>
              <a:rPr lang="en-US" sz="2400" i="1" dirty="0">
                <a:solidFill>
                  <a:sysClr val="windowText" lastClr="000000"/>
                </a:solidFill>
                <a:latin typeface="Calibri"/>
              </a:rPr>
              <a:t>:</a:t>
            </a:r>
            <a:endParaRPr lang="el-GR" sz="2400" i="1" dirty="0">
              <a:solidFill>
                <a:sysClr val="windowText" lastClr="000000"/>
              </a:solidFill>
              <a:latin typeface="Calibri"/>
            </a:endParaRPr>
          </a:p>
          <a:p>
            <a:pPr marL="0" indent="0">
              <a:buNone/>
              <a:defRPr/>
            </a:pPr>
            <a:endParaRPr lang="el-GR" sz="1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Απόκτηση εμπειριών σε ό,τι αφορά τη διεθνή-διακρατική συνεργασία  </a:t>
            </a:r>
            <a:r>
              <a:rPr lang="el-GR" sz="2000" dirty="0">
                <a:solidFill>
                  <a:sysClr val="windowText" lastClr="000000"/>
                </a:solidFill>
                <a:latin typeface="Calibri"/>
                <a:cs typeface="Times New Roman"/>
              </a:rPr>
              <a:t>&gt; </a:t>
            </a:r>
            <a:r>
              <a:rPr lang="el-GR" sz="2000" dirty="0">
                <a:solidFill>
                  <a:sysClr val="windowText" lastClr="000000"/>
                </a:solidFill>
                <a:latin typeface="Calibri"/>
                <a:sym typeface="Wingdings" panose="05000000000000000000" pitchFamily="2" charset="2"/>
              </a:rPr>
              <a:t>Διεθνοποίηση των δραστηριοτήτων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ενίσχυση δικτύων</a:t>
            </a:r>
          </a:p>
          <a:p>
            <a:pPr marL="0" indent="0">
              <a:buNone/>
              <a:defRPr/>
            </a:pPr>
            <a:endParaRPr lang="en-US"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Ενίσχυση των ικανοτήτων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Ανταλλαγή πρακτικών, μεθόδων, ιδεών και εμπειριών σε ευρωπαϊκό επίπεδο</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μεταφορά καινοτομίας</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Εφαρμογή κοινών δράσεων-πρωτοβουλιών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Παραγωγή ποιοτικών αποτελεσμάτων &gt; Επίτευξη ευρωπαϊκών </a:t>
            </a:r>
          </a:p>
          <a:p>
            <a:pPr marL="0" indent="0">
              <a:buNone/>
              <a:defRPr/>
            </a:pPr>
            <a:r>
              <a:rPr lang="el-GR" sz="2000" dirty="0">
                <a:solidFill>
                  <a:sysClr val="windowText" lastClr="000000"/>
                </a:solidFill>
                <a:latin typeface="Calibri"/>
              </a:rPr>
              <a:t>      προτεραιοτήτων</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373856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779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Οι ειδικοί στόχοι του τύπου αυτού Συμπράξεων είναι οι εξής:</a:t>
            </a:r>
            <a:endParaRPr lang="el-GR" sz="2400" dirty="0">
              <a:solidFill>
                <a:sysClr val="windowText" lastClr="000000"/>
              </a:solidFill>
            </a:endParaRPr>
          </a:p>
          <a:p>
            <a:pPr marL="0" lvl="0" indent="0">
              <a:buNone/>
              <a:defRPr/>
            </a:pPr>
            <a:endParaRPr lang="el-GR" sz="1050" dirty="0">
              <a:solidFill>
                <a:sysClr val="windowText" lastClr="000000"/>
              </a:solidFill>
            </a:endParaRPr>
          </a:p>
          <a:p>
            <a:pPr lvl="0">
              <a:buFont typeface="Wingdings" panose="05000000000000000000" pitchFamily="2" charset="2"/>
              <a:buChar char="§"/>
              <a:defRPr/>
            </a:pPr>
            <a:r>
              <a:rPr lang="el-GR" sz="2000" dirty="0"/>
              <a:t>Ελκυστική και διευρυμένη πρόσβαση στο Πρόγραμμα σε νεοεισερχόμενους/ λιγότερο έμπειρους οργανισμούς και σε οργανισμούς μικρής κλίμακας</a:t>
            </a:r>
          </a:p>
          <a:p>
            <a:pPr lvl="0">
              <a:buFont typeface="Wingdings" panose="05000000000000000000" pitchFamily="2" charset="2"/>
              <a:buChar char="§"/>
              <a:defRPr/>
            </a:pPr>
            <a:r>
              <a:rPr lang="el-GR" sz="2000" dirty="0"/>
              <a:t>Στήριξη της ένταξης ομάδων-στόχων με λιγότερες ευκαιρίες</a:t>
            </a:r>
          </a:p>
          <a:p>
            <a:pPr lvl="0">
              <a:buFont typeface="Wingdings" panose="05000000000000000000" pitchFamily="2" charset="2"/>
              <a:buChar char="§"/>
              <a:defRPr/>
            </a:pPr>
            <a:r>
              <a:rPr lang="el-GR" sz="2000" dirty="0"/>
              <a:t>Στήριξη της ενεργού συμμετοχής των Ευρωπαίων πολιτών στα κοινά και αναγωγή της ευρωπαϊκής διάστασης στο τοπικό επίπεδο</a:t>
            </a:r>
            <a:endParaRPr lang="en-GB" sz="2000" dirty="0"/>
          </a:p>
          <a:p>
            <a:pPr marL="0" lvl="0" indent="0">
              <a:buNone/>
              <a:defRPr/>
            </a:pPr>
            <a:endParaRPr lang="en-GB" sz="1000" dirty="0"/>
          </a:p>
          <a:p>
            <a:pPr marL="0" lvl="0" indent="0">
              <a:buNone/>
              <a:defRPr/>
            </a:pPr>
            <a:endParaRPr lang="en-GB" sz="1400" dirty="0"/>
          </a:p>
          <a:p>
            <a:pPr marL="360363" indent="-360363">
              <a:buNone/>
              <a:defRPr/>
            </a:pPr>
            <a:r>
              <a:rPr lang="el-GR" sz="2000" b="1" i="1" dirty="0"/>
              <a:t>!!! </a:t>
            </a:r>
            <a:r>
              <a:rPr lang="en-GB" sz="2000" b="1" i="1" dirty="0"/>
              <a:t>  </a:t>
            </a:r>
            <a:r>
              <a:rPr lang="el-GR" sz="2000" b="1" i="1" dirty="0"/>
              <a:t>Επίσης, ισχύουν και εδώ οι Ειδικοί Στόχοι των Συμπράξεων Συνεργασίας, </a:t>
            </a:r>
            <a:r>
              <a:rPr lang="el-GR" sz="2000" b="1" i="1" u="sng" dirty="0"/>
              <a:t>αναλογικά </a:t>
            </a:r>
            <a:endParaRPr lang="en-GB" sz="2000" b="1" i="1" u="sng" dirty="0"/>
          </a:p>
          <a:p>
            <a:pPr marL="360363" indent="-360363">
              <a:buNone/>
              <a:defRPr/>
            </a:pPr>
            <a:r>
              <a:rPr lang="en-GB" sz="2000" b="1" i="1" dirty="0"/>
              <a:t>       </a:t>
            </a:r>
            <a:r>
              <a:rPr lang="el-GR" sz="2000" b="1" i="1" u="sng" dirty="0"/>
              <a:t>προς το εύρος και το μέγεθος</a:t>
            </a:r>
            <a:r>
              <a:rPr lang="el-GR" sz="2000" b="1" i="1" dirty="0"/>
              <a:t> του κάθε Σχεδίου</a:t>
            </a:r>
            <a:r>
              <a:rPr lang="en-GB" sz="2000" b="1" i="1" dirty="0"/>
              <a:t>:</a:t>
            </a:r>
            <a:endParaRPr lang="el-GR" sz="2000" b="1" dirty="0"/>
          </a:p>
          <a:p>
            <a:pPr marL="0" lvl="0" indent="0">
              <a:buNone/>
              <a:defRPr/>
            </a:pPr>
            <a:endParaRPr lang="el-GR" sz="2000" b="1" dirty="0"/>
          </a:p>
          <a:p>
            <a:pPr lvl="0">
              <a:buFont typeface="Wingdings" panose="05000000000000000000" pitchFamily="2" charset="2"/>
              <a:buChar char="§"/>
              <a:defRPr/>
            </a:pPr>
            <a:r>
              <a:rPr lang="el-GR" sz="1800" dirty="0">
                <a:solidFill>
                  <a:sysClr val="windowText" lastClr="000000"/>
                </a:solidFill>
              </a:rPr>
              <a:t>Ενίσχυση της ποιότητας των εργασιών, δραστηριοτήτων και πρακτικών των συμμετεχόντων οργανισμών</a:t>
            </a:r>
          </a:p>
          <a:p>
            <a:pPr lvl="0">
              <a:buFont typeface="Wingdings" panose="05000000000000000000" pitchFamily="2" charset="2"/>
              <a:buChar char="§"/>
              <a:defRPr/>
            </a:pPr>
            <a:r>
              <a:rPr lang="el-GR" sz="1800" dirty="0">
                <a:solidFill>
                  <a:sysClr val="windowText" lastClr="000000"/>
                </a:solidFill>
              </a:rPr>
              <a:t>Ενίσχυση της ικανότητας των οργανισμών για διακρατική/</a:t>
            </a:r>
            <a:r>
              <a:rPr lang="el-GR" sz="1800" dirty="0" err="1">
                <a:solidFill>
                  <a:sysClr val="windowText" lastClr="000000"/>
                </a:solidFill>
              </a:rPr>
              <a:t>διατομεακή</a:t>
            </a:r>
            <a:r>
              <a:rPr lang="el-GR" sz="1800" dirty="0">
                <a:solidFill>
                  <a:sysClr val="windowText" lastClr="000000"/>
                </a:solidFill>
              </a:rPr>
              <a:t> συνεργασία</a:t>
            </a:r>
          </a:p>
          <a:p>
            <a:pPr lvl="0">
              <a:buFont typeface="Wingdings" panose="05000000000000000000" pitchFamily="2" charset="2"/>
              <a:buChar char="§"/>
              <a:defRPr/>
            </a:pPr>
            <a:r>
              <a:rPr lang="el-GR" sz="1800" dirty="0">
                <a:solidFill>
                  <a:sysClr val="windowText" lastClr="000000"/>
                </a:solidFill>
              </a:rPr>
              <a:t>Κάλυψη κοινών αναγκών/επίτευξη προτεραιοτήτων στους τομείς της Εκπαίδευσης </a:t>
            </a:r>
            <a:endParaRPr lang="en-GB" sz="1800" dirty="0">
              <a:solidFill>
                <a:sysClr val="windowText" lastClr="000000"/>
              </a:solidFill>
            </a:endParaRPr>
          </a:p>
          <a:p>
            <a:pPr marL="0" lvl="0" indent="0">
              <a:buNone/>
              <a:defRPr/>
            </a:pPr>
            <a:r>
              <a:rPr lang="en-GB" sz="1800" dirty="0">
                <a:solidFill>
                  <a:sysClr val="windowText" lastClr="000000"/>
                </a:solidFill>
              </a:rPr>
              <a:t>      </a:t>
            </a:r>
            <a:r>
              <a:rPr lang="el-GR" sz="1800" dirty="0">
                <a:solidFill>
                  <a:sysClr val="windowText" lastClr="000000"/>
                </a:solidFill>
              </a:rPr>
              <a:t> και Κατάρτισης</a:t>
            </a:r>
          </a:p>
          <a:p>
            <a:pPr lvl="0">
              <a:buFont typeface="Wingdings" panose="05000000000000000000" pitchFamily="2" charset="2"/>
              <a:buChar char="§"/>
              <a:defRPr/>
            </a:pPr>
            <a:r>
              <a:rPr lang="el-GR" sz="1800" dirty="0">
                <a:solidFill>
                  <a:sysClr val="windowText" lastClr="000000"/>
                </a:solidFill>
              </a:rPr>
              <a:t>Ενεργοποίηση μετασχηματισμού και αλλαγής</a:t>
            </a:r>
            <a:r>
              <a:rPr lang="en-GB" sz="1800" dirty="0">
                <a:solidFill>
                  <a:sysClr val="windowText" lastClr="000000"/>
                </a:solidFill>
              </a:rPr>
              <a:t> </a:t>
            </a:r>
            <a:r>
              <a:rPr lang="el-GR" sz="1800" dirty="0">
                <a:solidFill>
                  <a:sysClr val="windowText" lastClr="000000"/>
                </a:solidFill>
              </a:rPr>
              <a:t>(σε επίπεδο ατόμου/οργανισμού/τομέα)</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76200" y="6281"/>
            <a:ext cx="122682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Ειδικοί Στόχοι</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49678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6747</TotalTime>
  <Words>2044</Words>
  <Application>Microsoft Office PowerPoint</Application>
  <PresentationFormat>Widescreen</PresentationFormat>
  <Paragraphs>477</Paragraphs>
  <Slides>28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Century Gothic</vt:lpstr>
      <vt:lpstr>Verdana</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Aleka  Argyriou - Ogilvy</dc:creator>
  <cp:lastModifiedBy>Sophia Arnaouti</cp:lastModifiedBy>
  <cp:revision>407</cp:revision>
  <cp:lastPrinted>2021-11-26T07:46:32Z</cp:lastPrinted>
  <dcterms:created xsi:type="dcterms:W3CDTF">2021-06-29T14:21:58Z</dcterms:created>
  <dcterms:modified xsi:type="dcterms:W3CDTF">2022-12-13T10:45:32Z</dcterms:modified>
</cp:coreProperties>
</file>